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68" r:id="rId3"/>
    <p:sldId id="264" r:id="rId4"/>
    <p:sldId id="269" r:id="rId5"/>
    <p:sldId id="262" r:id="rId6"/>
    <p:sldId id="270" r:id="rId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a:srgbClr val="63666D"/>
    <a:srgbClr val="DA291C"/>
    <a:srgbClr val="00A9E0"/>
    <a:srgbClr val="6BA539"/>
    <a:srgbClr val="171C8F"/>
    <a:srgbClr val="FF6A13"/>
    <a:srgbClr val="63666A"/>
    <a:srgbClr val="4C4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03" autoAdjust="0"/>
    <p:restoredTop sz="94618" autoAdjust="0"/>
  </p:normalViewPr>
  <p:slideViewPr>
    <p:cSldViewPr snapToGrid="0" snapToObjects="1">
      <p:cViewPr>
        <p:scale>
          <a:sx n="80" d="100"/>
          <a:sy n="80" d="100"/>
        </p:scale>
        <p:origin x="-1378" y="-1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234C5-6678-4FD3-A23F-99FFD8BD5729}" type="datetimeFigureOut">
              <a:rPr lang="nb-NO" smtClean="0"/>
              <a:t>29.11.2015</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A3B74-C451-4C15-80ED-5CDB6E8AC78B}" type="slidenum">
              <a:rPr lang="nb-NO" smtClean="0"/>
              <a:t>‹#›</a:t>
            </a:fld>
            <a:endParaRPr lang="nb-NO"/>
          </a:p>
        </p:txBody>
      </p:sp>
    </p:spTree>
    <p:extLst>
      <p:ext uri="{BB962C8B-B14F-4D97-AF65-F5344CB8AC3E}">
        <p14:creationId xmlns:p14="http://schemas.microsoft.com/office/powerpoint/2010/main" val="102289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Forside">
    <p:bg>
      <p:bgPr>
        <a:solidFill>
          <a:schemeClr val="bg1"/>
        </a:soli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Bild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00" y="0"/>
            <a:ext cx="942618" cy="853200"/>
          </a:xfrm>
          <a:prstGeom prst="rect">
            <a:avLst/>
          </a:prstGeom>
        </p:spPr>
      </p:pic>
    </p:spTree>
    <p:extLst>
      <p:ext uri="{BB962C8B-B14F-4D97-AF65-F5344CB8AC3E}">
        <p14:creationId xmlns:p14="http://schemas.microsoft.com/office/powerpoint/2010/main" val="191166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46176"/>
            <a:ext cx="7772400" cy="387798"/>
          </a:xfrm>
        </p:spPr>
        <p:txBody>
          <a:bodyPr anchor="b">
            <a:spAutoFit/>
          </a:bodyPr>
          <a:lstStyle>
            <a:lvl1pPr algn="l">
              <a:defRPr sz="2800" b="1">
                <a:solidFill>
                  <a:schemeClr val="bg1"/>
                </a:solidFill>
              </a:defRPr>
            </a:lvl1pPr>
          </a:lstStyle>
          <a:p>
            <a:r>
              <a:rPr lang="nb-NO" dirty="0" smtClean="0"/>
              <a:t>presentasjonstittel</a:t>
            </a:r>
            <a:endParaRPr lang="en-US" dirty="0"/>
          </a:p>
        </p:txBody>
      </p:sp>
      <p:sp>
        <p:nvSpPr>
          <p:cNvPr id="3" name="Subtitle 2"/>
          <p:cNvSpPr>
            <a:spLocks noGrp="1"/>
          </p:cNvSpPr>
          <p:nvPr>
            <p:ph type="subTitle" idx="1" hasCustomPrompt="1"/>
          </p:nvPr>
        </p:nvSpPr>
        <p:spPr>
          <a:xfrm>
            <a:off x="685800" y="5423911"/>
            <a:ext cx="7772400" cy="332399"/>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smtClean="0"/>
              <a:t>Foredragsholder</a:t>
            </a:r>
            <a:endParaRPr lang="en-US" dirty="0"/>
          </a:p>
        </p:txBody>
      </p:sp>
      <p:sp>
        <p:nvSpPr>
          <p:cNvPr id="4" name="Date Placeholder 3"/>
          <p:cNvSpPr>
            <a:spLocks noGrp="1"/>
          </p:cNvSpPr>
          <p:nvPr>
            <p:ph type="dt" sz="half" idx="10"/>
          </p:nvPr>
        </p:nvSpPr>
        <p:spPr>
          <a:xfrm>
            <a:off x="685800" y="5999522"/>
            <a:ext cx="1201301" cy="246221"/>
          </a:xfrm>
          <a:prstGeom prst="rect">
            <a:avLst/>
          </a:prstGeom>
        </p:spPr>
        <p:txBody>
          <a:bodyPr wrap="square" lIns="0" tIns="0" rIns="0" bIns="0">
            <a:spAutoFit/>
          </a:bodyPr>
          <a:lstStyle>
            <a:lvl1pPr>
              <a:defRPr sz="1600">
                <a:solidFill>
                  <a:schemeClr val="bg1"/>
                </a:solidFill>
              </a:defRPr>
            </a:lvl1pPr>
          </a:lstStyle>
          <a:p>
            <a:endParaRPr lang="nb-NO" dirty="0"/>
          </a:p>
        </p:txBody>
      </p:sp>
      <p:cxnSp>
        <p:nvCxnSpPr>
          <p:cNvPr id="8" name="Rett linje 7"/>
          <p:cNvCxnSpPr/>
          <p:nvPr userDrawn="1"/>
        </p:nvCxnSpPr>
        <p:spPr>
          <a:xfrm>
            <a:off x="244800" y="6688800"/>
            <a:ext cx="76932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3"/>
          <a:stretch>
            <a:fillRect/>
          </a:stretch>
        </p:blipFill>
        <p:spPr>
          <a:xfrm>
            <a:off x="651600" y="2289600"/>
            <a:ext cx="1237595" cy="54869"/>
          </a:xfrm>
          <a:prstGeom prst="rect">
            <a:avLst/>
          </a:prstGeom>
        </p:spPr>
      </p:pic>
      <p:pic>
        <p:nvPicPr>
          <p:cNvPr id="5" name="Bild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00800" y="6354000"/>
            <a:ext cx="678410" cy="331200"/>
          </a:xfrm>
          <a:prstGeom prst="rect">
            <a:avLst/>
          </a:prstGeom>
        </p:spPr>
      </p:pic>
      <p:sp>
        <p:nvSpPr>
          <p:cNvPr id="9" name="Rektangel 8"/>
          <p:cNvSpPr/>
          <p:nvPr userDrawn="1"/>
        </p:nvSpPr>
        <p:spPr>
          <a:xfrm rot="19500000">
            <a:off x="-1155600" y="-75600"/>
            <a:ext cx="4906800" cy="6858000"/>
          </a:xfrm>
          <a:prstGeom prst="rect">
            <a:avLst/>
          </a:prstGeom>
          <a:blipFill dpi="0" rotWithShape="1">
            <a:blip r:embed="rId5">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7600" y="0"/>
            <a:ext cx="942618" cy="853200"/>
          </a:xfrm>
          <a:prstGeom prst="rect">
            <a:avLst/>
          </a:prstGeom>
        </p:spPr>
      </p:pic>
    </p:spTree>
    <p:extLst>
      <p:ext uri="{BB962C8B-B14F-4D97-AF65-F5344CB8AC3E}">
        <p14:creationId xmlns:p14="http://schemas.microsoft.com/office/powerpoint/2010/main" val="326049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nholdss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dirty="0" smtClean="0"/>
              <a:t>Sidetittel</a:t>
            </a:r>
            <a:endParaRPr lang="en-US" dirty="0"/>
          </a:p>
        </p:txBody>
      </p:sp>
      <p:sp>
        <p:nvSpPr>
          <p:cNvPr id="3" name="Content Placeholder 2"/>
          <p:cNvSpPr>
            <a:spLocks noGrp="1"/>
          </p:cNvSpPr>
          <p:nvPr>
            <p:ph idx="1" hasCustomPrompt="1"/>
          </p:nvPr>
        </p:nvSpPr>
        <p:spPr/>
        <p:txBody>
          <a:bodyPr/>
          <a:lstStyle>
            <a:lvl1pPr>
              <a:defRPr/>
            </a:lvl1pPr>
          </a:lstStyle>
          <a:p>
            <a:pPr lvl="0"/>
            <a:r>
              <a:rPr lang="nb-NO" dirty="0" err="1" smtClean="0"/>
              <a:t>Innholdstekst</a:t>
            </a:r>
            <a:endParaRPr lang="nb-NO" dirty="0" smtClean="0"/>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Tree>
    <p:extLst>
      <p:ext uri="{BB962C8B-B14F-4D97-AF65-F5344CB8AC3E}">
        <p14:creationId xmlns:p14="http://schemas.microsoft.com/office/powerpoint/2010/main" val="45489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Innholdsside m. bakgrunnbilde">
    <p:spTree>
      <p:nvGrpSpPr>
        <p:cNvPr id="1" name=""/>
        <p:cNvGrpSpPr/>
        <p:nvPr/>
      </p:nvGrpSpPr>
      <p:grpSpPr>
        <a:xfrm>
          <a:off x="0" y="0"/>
          <a:ext cx="0" cy="0"/>
          <a:chOff x="0" y="0"/>
          <a:chExt cx="0" cy="0"/>
        </a:xfrm>
      </p:grpSpPr>
      <p:sp>
        <p:nvSpPr>
          <p:cNvPr id="7" name="Rectangle 6"/>
          <p:cNvSpPr/>
          <p:nvPr userDrawn="1"/>
        </p:nvSpPr>
        <p:spPr>
          <a:xfrm rot="19500000">
            <a:off x="-1155600" y="-75600"/>
            <a:ext cx="4906800" cy="6858000"/>
          </a:xfrm>
          <a:prstGeom prst="rect">
            <a:avLst/>
          </a:prstGeom>
          <a:blipFill dpi="0" rotWithShape="1">
            <a:blip r:embed="rId2">
              <a:alphaModFix amt="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a:lvl1pPr>
          </a:lstStyle>
          <a:p>
            <a:r>
              <a:rPr lang="nb-NO" dirty="0" smtClean="0"/>
              <a:t>Sidetittel</a:t>
            </a:r>
            <a:endParaRPr lang="en-US" dirty="0"/>
          </a:p>
        </p:txBody>
      </p:sp>
      <p:sp>
        <p:nvSpPr>
          <p:cNvPr id="3" name="Content Placeholder 2"/>
          <p:cNvSpPr>
            <a:spLocks noGrp="1"/>
          </p:cNvSpPr>
          <p:nvPr>
            <p:ph idx="1" hasCustomPrompt="1"/>
          </p:nvPr>
        </p:nvSpPr>
        <p:spPr/>
        <p:txBody>
          <a:bodyPr/>
          <a:lstStyle>
            <a:lvl1pPr>
              <a:defRPr/>
            </a:lvl1pPr>
          </a:lstStyle>
          <a:p>
            <a:pPr lvl="0"/>
            <a:r>
              <a:rPr lang="nb-NO" dirty="0" err="1" smtClean="0"/>
              <a:t>Innholdstekst</a:t>
            </a:r>
            <a:endParaRPr lang="nb-NO" dirty="0" smtClean="0"/>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cxnSp>
        <p:nvCxnSpPr>
          <p:cNvPr id="5" name="Rett linje 5"/>
          <p:cNvCxnSpPr/>
          <p:nvPr userDrawn="1"/>
        </p:nvCxnSpPr>
        <p:spPr>
          <a:xfrm>
            <a:off x="244800" y="6688800"/>
            <a:ext cx="7692470" cy="7910"/>
          </a:xfrm>
          <a:prstGeom prst="line">
            <a:avLst/>
          </a:prstGeom>
          <a:ln w="3175">
            <a:solidFill>
              <a:srgbClr val="A6192E"/>
            </a:solidFill>
          </a:ln>
        </p:spPr>
        <p:style>
          <a:lnRef idx="1">
            <a:schemeClr val="accent1"/>
          </a:lnRef>
          <a:fillRef idx="0">
            <a:schemeClr val="accent1"/>
          </a:fillRef>
          <a:effectRef idx="0">
            <a:schemeClr val="accent1"/>
          </a:effectRef>
          <a:fontRef idx="minor">
            <a:schemeClr val="tx1"/>
          </a:fontRef>
        </p:style>
      </p:cxnSp>
      <p:pic>
        <p:nvPicPr>
          <p:cNvPr id="6" name="Bil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1430" y="6353290"/>
            <a:ext cx="678410" cy="331200"/>
          </a:xfrm>
          <a:prstGeom prst="rect">
            <a:avLst/>
          </a:prstGeom>
        </p:spPr>
      </p:pic>
    </p:spTree>
    <p:extLst>
      <p:ext uri="{BB962C8B-B14F-4D97-AF65-F5344CB8AC3E}">
        <p14:creationId xmlns:p14="http://schemas.microsoft.com/office/powerpoint/2010/main" val="66733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6" name="Content Placeholder 2"/>
          <p:cNvSpPr>
            <a:spLocks noGrp="1"/>
          </p:cNvSpPr>
          <p:nvPr>
            <p:ph idx="1" hasCustomPrompt="1"/>
          </p:nvPr>
        </p:nvSpPr>
        <p:spPr>
          <a:xfrm>
            <a:off x="770730" y="1476494"/>
            <a:ext cx="3870000" cy="4420306"/>
          </a:xfrm>
        </p:spPr>
        <p:txBody>
          <a:bodyPr/>
          <a:lstStyle>
            <a:lvl1pPr>
              <a:defRPr/>
            </a:lvl1pPr>
          </a:lstStyle>
          <a:p>
            <a:pPr lvl="0"/>
            <a:r>
              <a:rPr lang="nb-NO" dirty="0" err="1" smtClean="0"/>
              <a:t>Innholdstekst</a:t>
            </a:r>
            <a:endParaRPr lang="nb-NO" dirty="0" smtClean="0"/>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
        <p:nvSpPr>
          <p:cNvPr id="7" name="Content Placeholder 2"/>
          <p:cNvSpPr>
            <a:spLocks noGrp="1"/>
          </p:cNvSpPr>
          <p:nvPr>
            <p:ph idx="10" hasCustomPrompt="1"/>
          </p:nvPr>
        </p:nvSpPr>
        <p:spPr>
          <a:xfrm>
            <a:off x="4787430" y="1476494"/>
            <a:ext cx="3870000" cy="4420306"/>
          </a:xfrm>
        </p:spPr>
        <p:txBody>
          <a:bodyPr/>
          <a:lstStyle>
            <a:lvl1pPr>
              <a:defRPr/>
            </a:lvl1pPr>
          </a:lstStyle>
          <a:p>
            <a:pPr lvl="0"/>
            <a:r>
              <a:rPr lang="nb-NO" dirty="0" err="1" smtClean="0"/>
              <a:t>Innholdstekst</a:t>
            </a:r>
            <a:endParaRPr lang="nb-NO" dirty="0" smtClean="0"/>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spTree>
    <p:extLst>
      <p:ext uri="{BB962C8B-B14F-4D97-AF65-F5344CB8AC3E}">
        <p14:creationId xmlns:p14="http://schemas.microsoft.com/office/powerpoint/2010/main" val="42560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9124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0730" y="776709"/>
            <a:ext cx="7886700" cy="387798"/>
          </a:xfrm>
          <a:prstGeom prst="rect">
            <a:avLst/>
          </a:prstGeom>
        </p:spPr>
        <p:txBody>
          <a:bodyPr vert="horz" lIns="0" tIns="0" rIns="0" bIns="0" rtlCol="0" anchor="ctr">
            <a:noAutofit/>
          </a:bodyPr>
          <a:lstStyle/>
          <a:p>
            <a:r>
              <a:rPr lang="nb-NO" dirty="0" smtClean="0"/>
              <a:t>Sidetittel</a:t>
            </a:r>
            <a:endParaRPr lang="en-US" dirty="0"/>
          </a:p>
        </p:txBody>
      </p:sp>
      <p:sp>
        <p:nvSpPr>
          <p:cNvPr id="3" name="Text Placeholder 2"/>
          <p:cNvSpPr>
            <a:spLocks noGrp="1"/>
          </p:cNvSpPr>
          <p:nvPr>
            <p:ph type="body" idx="1"/>
          </p:nvPr>
        </p:nvSpPr>
        <p:spPr>
          <a:xfrm>
            <a:off x="770730" y="1476494"/>
            <a:ext cx="7886700" cy="4420306"/>
          </a:xfrm>
          <a:prstGeom prst="rect">
            <a:avLst/>
          </a:prstGeom>
        </p:spPr>
        <p:txBody>
          <a:bodyPr vert="horz" lIns="0" tIns="0" rIns="0" bIns="0" rtlCol="0">
            <a:noAutofit/>
          </a:bodyPr>
          <a:lstStyle/>
          <a:p>
            <a:pPr lvl="0"/>
            <a:r>
              <a:rPr lang="nb-NO" dirty="0" err="1" smtClean="0"/>
              <a:t>Innholdstekst</a:t>
            </a:r>
            <a:endParaRPr lang="nb-NO" dirty="0" smtClean="0"/>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US" dirty="0"/>
          </a:p>
        </p:txBody>
      </p:sp>
      <p:cxnSp>
        <p:nvCxnSpPr>
          <p:cNvPr id="6" name="Rett linje 5"/>
          <p:cNvCxnSpPr/>
          <p:nvPr/>
        </p:nvCxnSpPr>
        <p:spPr>
          <a:xfrm>
            <a:off x="244800" y="6688800"/>
            <a:ext cx="7692470" cy="7910"/>
          </a:xfrm>
          <a:prstGeom prst="line">
            <a:avLst/>
          </a:prstGeom>
          <a:ln w="3175">
            <a:solidFill>
              <a:srgbClr val="A6192E"/>
            </a:solidFill>
          </a:ln>
        </p:spPr>
        <p:style>
          <a:lnRef idx="1">
            <a:schemeClr val="accent1"/>
          </a:lnRef>
          <a:fillRef idx="0">
            <a:schemeClr val="accent1"/>
          </a:fillRef>
          <a:effectRef idx="0">
            <a:schemeClr val="accent1"/>
          </a:effectRef>
          <a:fontRef idx="minor">
            <a:schemeClr val="tx1"/>
          </a:fontRef>
        </p:style>
      </p:cxnSp>
      <p:pic>
        <p:nvPicPr>
          <p:cNvPr id="4" name="Bild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1430" y="6353290"/>
            <a:ext cx="678410" cy="331200"/>
          </a:xfrm>
          <a:prstGeom prst="rect">
            <a:avLst/>
          </a:prstGeom>
        </p:spPr>
      </p:pic>
    </p:spTree>
    <p:extLst>
      <p:ext uri="{BB962C8B-B14F-4D97-AF65-F5344CB8AC3E}">
        <p14:creationId xmlns:p14="http://schemas.microsoft.com/office/powerpoint/2010/main" val="1361511834"/>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5" r:id="rId4"/>
    <p:sldLayoutId id="2147483673" r:id="rId5"/>
    <p:sldLayoutId id="2147483674" r:id="rId6"/>
  </p:sldLayoutIdLst>
  <p:hf sldNum="0" hdr="0" ftr="0"/>
  <p:txStyles>
    <p:titleStyle>
      <a:lvl1pPr algn="l" defTabSz="914400" rtl="0" eaLnBrk="1" latinLnBrk="0" hangingPunct="1">
        <a:lnSpc>
          <a:spcPct val="90000"/>
        </a:lnSpc>
        <a:spcBef>
          <a:spcPct val="0"/>
        </a:spcBef>
        <a:buNone/>
        <a:defRPr sz="2800" b="1" kern="1200" cap="all" baseline="0">
          <a:solidFill>
            <a:srgbClr val="6366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366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6366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66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66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366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chngoforum.org/category/heritage-alive/"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098278"/>
            <a:ext cx="7772400" cy="1135696"/>
          </a:xfrm>
        </p:spPr>
        <p:txBody>
          <a:bodyPr/>
          <a:lstStyle/>
          <a:p>
            <a:r>
              <a:rPr lang="en-GB" sz="5400" dirty="0" smtClean="0"/>
              <a:t>#Heritage alive!</a:t>
            </a:r>
            <a:r>
              <a:rPr lang="en-GB" dirty="0" smtClean="0"/>
              <a:t/>
            </a:r>
            <a:br>
              <a:rPr lang="en-GB" dirty="0" smtClean="0"/>
            </a:br>
            <a:endParaRPr lang="en-GB" dirty="0"/>
          </a:p>
        </p:txBody>
      </p:sp>
      <p:sp>
        <p:nvSpPr>
          <p:cNvPr id="3" name="Undertittel 2"/>
          <p:cNvSpPr>
            <a:spLocks noGrp="1"/>
          </p:cNvSpPr>
          <p:nvPr>
            <p:ph type="subTitle" idx="1"/>
          </p:nvPr>
        </p:nvSpPr>
        <p:spPr/>
        <p:txBody>
          <a:bodyPr/>
          <a:lstStyle/>
          <a:p>
            <a:r>
              <a:rPr lang="en-GB" dirty="0" smtClean="0"/>
              <a:t>Eivind </a:t>
            </a:r>
            <a:r>
              <a:rPr lang="en-GB" dirty="0"/>
              <a:t>F</a:t>
            </a:r>
            <a:r>
              <a:rPr lang="en-GB" dirty="0" smtClean="0"/>
              <a:t>alk</a:t>
            </a:r>
            <a:endParaRPr lang="en-GB" dirty="0"/>
          </a:p>
        </p:txBody>
      </p:sp>
      <p:sp>
        <p:nvSpPr>
          <p:cNvPr id="4" name="Plassholder for dato 3"/>
          <p:cNvSpPr>
            <a:spLocks noGrp="1"/>
          </p:cNvSpPr>
          <p:nvPr>
            <p:ph type="dt" sz="half" idx="10"/>
          </p:nvPr>
        </p:nvSpPr>
        <p:spPr>
          <a:xfrm>
            <a:off x="685800" y="5999522"/>
            <a:ext cx="4328160" cy="492443"/>
          </a:xfrm>
        </p:spPr>
        <p:txBody>
          <a:bodyPr/>
          <a:lstStyle/>
          <a:p>
            <a:r>
              <a:rPr lang="en-GB" dirty="0" smtClean="0"/>
              <a:t>UNESCO 10</a:t>
            </a:r>
            <a:r>
              <a:rPr lang="en-GB" baseline="30000" dirty="0" smtClean="0"/>
              <a:t>th</a:t>
            </a:r>
            <a:r>
              <a:rPr lang="en-GB" dirty="0" smtClean="0"/>
              <a:t>.COM, Windhoek, Namibia</a:t>
            </a:r>
          </a:p>
          <a:p>
            <a:r>
              <a:rPr lang="en-GB" dirty="0" smtClean="0"/>
              <a:t>November 29</a:t>
            </a:r>
            <a:r>
              <a:rPr lang="en-GB" baseline="30000" dirty="0" smtClean="0"/>
              <a:t>th</a:t>
            </a:r>
            <a:r>
              <a:rPr lang="en-GB" dirty="0" smtClean="0"/>
              <a:t>. 2015</a:t>
            </a:r>
            <a:endParaRPr lang="en-GB" dirty="0"/>
          </a:p>
        </p:txBody>
      </p:sp>
    </p:spTree>
    <p:extLst>
      <p:ext uri="{BB962C8B-B14F-4D97-AF65-F5344CB8AC3E}">
        <p14:creationId xmlns:p14="http://schemas.microsoft.com/office/powerpoint/2010/main" val="4041251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Themes</a:t>
            </a:r>
            <a:endParaRPr lang="nb-NO" dirty="0"/>
          </a:p>
        </p:txBody>
      </p:sp>
      <p:sp>
        <p:nvSpPr>
          <p:cNvPr id="3" name="Plassholder for innhold 2"/>
          <p:cNvSpPr>
            <a:spLocks noGrp="1"/>
          </p:cNvSpPr>
          <p:nvPr>
            <p:ph idx="1"/>
          </p:nvPr>
        </p:nvSpPr>
        <p:spPr>
          <a:xfrm>
            <a:off x="770730" y="2407920"/>
            <a:ext cx="8373270" cy="3488880"/>
          </a:xfrm>
        </p:spPr>
        <p:txBody>
          <a:bodyPr/>
          <a:lstStyle/>
          <a:p>
            <a:r>
              <a:rPr lang="en-US" dirty="0" smtClean="0"/>
              <a:t>Methodological </a:t>
            </a:r>
            <a:r>
              <a:rPr lang="en-US" dirty="0"/>
              <a:t>challenges working in the field</a:t>
            </a:r>
          </a:p>
          <a:p>
            <a:r>
              <a:rPr lang="en-US" dirty="0" smtClean="0"/>
              <a:t>Sustainable </a:t>
            </a:r>
            <a:r>
              <a:rPr lang="en-US" dirty="0"/>
              <a:t>development of ICH</a:t>
            </a:r>
          </a:p>
          <a:p>
            <a:r>
              <a:rPr lang="en-US" dirty="0" smtClean="0"/>
              <a:t>Cultural </a:t>
            </a:r>
            <a:r>
              <a:rPr lang="en-US" dirty="0"/>
              <a:t>industries</a:t>
            </a:r>
          </a:p>
          <a:p>
            <a:endParaRPr lang="en-US" dirty="0"/>
          </a:p>
          <a:p>
            <a:pPr marL="0" indent="0">
              <a:buNone/>
            </a:pPr>
            <a:r>
              <a:rPr lang="en-US" dirty="0"/>
              <a:t>Common for the themes is that they should have a practical approach and describe the methodical challenges we meet as experts and NGOs in the field. Examples both of good practices and bad practices are welcomed in order to share reflections and experiences between the NGOs and experts.</a:t>
            </a:r>
          </a:p>
          <a:p>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854" y="0"/>
            <a:ext cx="4269146" cy="217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142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en-US" dirty="0" smtClean="0"/>
              <a:t/>
            </a:r>
            <a:br>
              <a:rPr lang="en-US" dirty="0" smtClean="0"/>
            </a:br>
            <a:r>
              <a:rPr lang="en-US" dirty="0" smtClean="0"/>
              <a:t>Editorial frames </a:t>
            </a:r>
            <a:r>
              <a:rPr lang="en-US" dirty="0"/>
              <a:t/>
            </a:r>
            <a:br>
              <a:rPr lang="en-US" dirty="0"/>
            </a:br>
            <a:endParaRPr lang="nb-NO" dirty="0"/>
          </a:p>
        </p:txBody>
      </p:sp>
      <p:sp>
        <p:nvSpPr>
          <p:cNvPr id="3" name="Plassholder for innhold 2"/>
          <p:cNvSpPr>
            <a:spLocks noGrp="1"/>
          </p:cNvSpPr>
          <p:nvPr>
            <p:ph idx="1"/>
          </p:nvPr>
        </p:nvSpPr>
        <p:spPr>
          <a:xfrm>
            <a:off x="770730" y="2628900"/>
            <a:ext cx="7886700" cy="3267900"/>
          </a:xfrm>
        </p:spPr>
        <p:txBody>
          <a:bodyPr/>
          <a:lstStyle/>
          <a:p>
            <a:pPr marL="0" indent="0">
              <a:buNone/>
            </a:pPr>
            <a:r>
              <a:rPr lang="en-US" dirty="0" smtClean="0"/>
              <a:t>1</a:t>
            </a:r>
            <a:r>
              <a:rPr lang="en-US" dirty="0"/>
              <a:t>.	The articles should be around 2000 words</a:t>
            </a:r>
          </a:p>
          <a:p>
            <a:pPr marL="0" indent="0">
              <a:buNone/>
            </a:pPr>
            <a:r>
              <a:rPr lang="en-US" dirty="0"/>
              <a:t>2</a:t>
            </a:r>
            <a:r>
              <a:rPr lang="en-US" dirty="0" smtClean="0"/>
              <a:t>.</a:t>
            </a:r>
            <a:r>
              <a:rPr lang="en-US" dirty="0"/>
              <a:t>	The author is responsible for washing the text for misspellings before passing it to the board. A text characterized by misspellings and grammatical errors will be returned to the author.</a:t>
            </a:r>
          </a:p>
          <a:p>
            <a:pPr marL="0" indent="0">
              <a:buNone/>
            </a:pPr>
            <a:r>
              <a:rPr lang="en-US" dirty="0"/>
              <a:t>3</a:t>
            </a:r>
            <a:r>
              <a:rPr lang="en-US" dirty="0" smtClean="0"/>
              <a:t>.</a:t>
            </a:r>
            <a:r>
              <a:rPr lang="en-US" dirty="0"/>
              <a:t>	When the article is ready and approved by the board, the author will be asked to write a summary which can be translated into either French or English.	</a:t>
            </a:r>
          </a:p>
          <a:p>
            <a:pPr marL="0" indent="0">
              <a:buNone/>
            </a:pPr>
            <a:endParaRPr lang="nb-N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 y="-148756"/>
            <a:ext cx="4980621" cy="262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45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#Heritage </a:t>
            </a:r>
            <a:r>
              <a:rPr lang="nb-NO" dirty="0" err="1" smtClean="0"/>
              <a:t>Alive</a:t>
            </a:r>
            <a:endParaRPr lang="nb-NO" dirty="0"/>
          </a:p>
        </p:txBody>
      </p:sp>
      <p:sp>
        <p:nvSpPr>
          <p:cNvPr id="3" name="Plassholder for innhold 2"/>
          <p:cNvSpPr>
            <a:spLocks noGrp="1"/>
          </p:cNvSpPr>
          <p:nvPr>
            <p:ph idx="1"/>
          </p:nvPr>
        </p:nvSpPr>
        <p:spPr/>
        <p:txBody>
          <a:bodyPr/>
          <a:lstStyle/>
          <a:p>
            <a:pPr marL="0" indent="0">
              <a:buNone/>
            </a:pPr>
            <a:r>
              <a:rPr lang="nb-NO" dirty="0">
                <a:hlinkClick r:id="rId2"/>
              </a:rPr>
              <a:t>http://www.ichngoforum.org/category/heritage-alive</a:t>
            </a:r>
            <a:r>
              <a:rPr lang="nb-NO" dirty="0" smtClean="0">
                <a:hlinkClick r:id="rId2"/>
              </a:rPr>
              <a:t>/</a:t>
            </a:r>
            <a:r>
              <a:rPr lang="nb-NO" dirty="0" smtClean="0"/>
              <a:t> </a:t>
            </a:r>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 y="2229727"/>
            <a:ext cx="4712970" cy="248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166" y="3750749"/>
            <a:ext cx="4245134" cy="233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770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Members</a:t>
            </a:r>
            <a:r>
              <a:rPr lang="nb-NO" dirty="0" smtClean="0"/>
              <a:t> </a:t>
            </a:r>
            <a:r>
              <a:rPr lang="nb-NO" dirty="0" err="1" smtClean="0"/>
              <a:t>of</a:t>
            </a:r>
            <a:r>
              <a:rPr lang="nb-NO" dirty="0" smtClean="0"/>
              <a:t> </a:t>
            </a:r>
            <a:r>
              <a:rPr lang="nb-NO" dirty="0" err="1" smtClean="0"/>
              <a:t>the</a:t>
            </a:r>
            <a:r>
              <a:rPr lang="nb-NO" dirty="0" smtClean="0"/>
              <a:t> </a:t>
            </a:r>
            <a:r>
              <a:rPr lang="nb-NO" dirty="0" err="1" smtClean="0"/>
              <a:t>editorial</a:t>
            </a:r>
            <a:r>
              <a:rPr lang="nb-NO" dirty="0" smtClean="0"/>
              <a:t> </a:t>
            </a:r>
            <a:r>
              <a:rPr lang="nb-NO" dirty="0" err="1" smtClean="0"/>
              <a:t>board</a:t>
            </a:r>
            <a:r>
              <a:rPr lang="nb-NO" dirty="0" smtClean="0"/>
              <a:t/>
            </a:r>
            <a:br>
              <a:rPr lang="nb-NO" dirty="0" smtClean="0"/>
            </a:br>
            <a:r>
              <a:rPr lang="nb-NO" dirty="0" smtClean="0"/>
              <a:t>#Heritage </a:t>
            </a:r>
            <a:r>
              <a:rPr lang="nb-NO" dirty="0" err="1" smtClean="0"/>
              <a:t>alive</a:t>
            </a:r>
            <a:r>
              <a:rPr lang="nb-NO" dirty="0" smtClean="0"/>
              <a:t>!</a:t>
            </a:r>
            <a:endParaRPr lang="nb-NO" dirty="0"/>
          </a:p>
        </p:txBody>
      </p:sp>
      <p:sp>
        <p:nvSpPr>
          <p:cNvPr id="3" name="Plassholder for innhold 2"/>
          <p:cNvSpPr>
            <a:spLocks noGrp="1"/>
          </p:cNvSpPr>
          <p:nvPr>
            <p:ph idx="1"/>
          </p:nvPr>
        </p:nvSpPr>
        <p:spPr>
          <a:xfrm>
            <a:off x="770730" y="1476494"/>
            <a:ext cx="7733190" cy="3240286"/>
          </a:xfrm>
        </p:spPr>
        <p:txBody>
          <a:bodyPr numCol="2"/>
          <a:lstStyle/>
          <a:p>
            <a:pPr marL="0" indent="0">
              <a:buNone/>
            </a:pPr>
            <a:r>
              <a:rPr lang="nb-NO" sz="2000" dirty="0"/>
              <a:t>Eivind Falk</a:t>
            </a:r>
          </a:p>
          <a:p>
            <a:pPr marL="0" indent="0">
              <a:buNone/>
            </a:pPr>
            <a:r>
              <a:rPr lang="nb-NO" sz="2000" dirty="0"/>
              <a:t>Rajiv </a:t>
            </a:r>
            <a:r>
              <a:rPr lang="nb-NO" sz="2000" dirty="0" err="1"/>
              <a:t>Trivedi</a:t>
            </a:r>
            <a:r>
              <a:rPr lang="nb-NO" sz="2000" dirty="0"/>
              <a:t> </a:t>
            </a:r>
          </a:p>
          <a:p>
            <a:pPr marL="0" indent="0">
              <a:buNone/>
            </a:pPr>
            <a:r>
              <a:rPr lang="nb-NO" sz="2000" dirty="0"/>
              <a:t>Emily </a:t>
            </a:r>
            <a:r>
              <a:rPr lang="nb-NO" sz="2000" dirty="0" err="1"/>
              <a:t>Drani</a:t>
            </a:r>
            <a:endParaRPr lang="nb-NO" sz="2000" dirty="0"/>
          </a:p>
          <a:p>
            <a:pPr marL="0" indent="0">
              <a:buNone/>
            </a:pPr>
            <a:r>
              <a:rPr lang="nb-NO" sz="2000" dirty="0" err="1"/>
              <a:t>Ananya</a:t>
            </a:r>
            <a:r>
              <a:rPr lang="nb-NO" sz="2000" dirty="0"/>
              <a:t> </a:t>
            </a:r>
            <a:r>
              <a:rPr lang="nb-NO" sz="2000" dirty="0" err="1"/>
              <a:t>Bhattacharya</a:t>
            </a:r>
            <a:endParaRPr lang="nb-NO" sz="2000" dirty="0"/>
          </a:p>
          <a:p>
            <a:pPr marL="0" indent="0">
              <a:buNone/>
            </a:pPr>
            <a:r>
              <a:rPr lang="nb-NO" sz="2000" dirty="0"/>
              <a:t>Albert </a:t>
            </a:r>
            <a:r>
              <a:rPr lang="nb-NO" sz="2000" dirty="0" err="1"/>
              <a:t>vd</a:t>
            </a:r>
            <a:r>
              <a:rPr lang="nb-NO" sz="2000" dirty="0"/>
              <a:t> Zeijden</a:t>
            </a:r>
          </a:p>
          <a:p>
            <a:pPr marL="0" indent="0">
              <a:buNone/>
            </a:pPr>
            <a:r>
              <a:rPr lang="nb-NO" sz="2000" dirty="0"/>
              <a:t>Salih Taner </a:t>
            </a:r>
            <a:r>
              <a:rPr lang="nb-NO" sz="2000" dirty="0" err="1"/>
              <a:t>Serin</a:t>
            </a:r>
            <a:endParaRPr lang="nb-NO" sz="2000" dirty="0"/>
          </a:p>
          <a:p>
            <a:pPr marL="0" indent="0">
              <a:buNone/>
            </a:pPr>
            <a:r>
              <a:rPr lang="nb-NO" sz="2000" dirty="0"/>
              <a:t>Valentina Zingari </a:t>
            </a:r>
          </a:p>
          <a:p>
            <a:pPr marL="0" indent="0">
              <a:buNone/>
            </a:pPr>
            <a:r>
              <a:rPr lang="nb-NO" sz="2000" dirty="0" err="1"/>
              <a:t>Sumi</a:t>
            </a:r>
            <a:r>
              <a:rPr lang="nb-NO" sz="2000" dirty="0"/>
              <a:t> </a:t>
            </a:r>
            <a:r>
              <a:rPr lang="nb-NO" sz="2000" dirty="0" smtClean="0"/>
              <a:t>Nam</a:t>
            </a:r>
          </a:p>
          <a:p>
            <a:pPr marL="0" indent="0">
              <a:buNone/>
            </a:pPr>
            <a:endParaRPr lang="nb-NO" sz="2000" dirty="0"/>
          </a:p>
          <a:p>
            <a:pPr marL="0" indent="0">
              <a:buNone/>
            </a:pPr>
            <a:r>
              <a:rPr lang="nb-NO" sz="2000" dirty="0"/>
              <a:t>Dr. V. </a:t>
            </a:r>
            <a:r>
              <a:rPr lang="nb-NO" sz="2000" dirty="0" err="1"/>
              <a:t>Jayaran</a:t>
            </a:r>
            <a:endParaRPr lang="nb-NO" sz="2000" dirty="0"/>
          </a:p>
          <a:p>
            <a:pPr marL="0" indent="0">
              <a:buNone/>
            </a:pPr>
            <a:r>
              <a:rPr lang="nb-NO" sz="2000" dirty="0"/>
              <a:t>Eva Romankova </a:t>
            </a:r>
          </a:p>
          <a:p>
            <a:pPr marL="0" indent="0">
              <a:buNone/>
            </a:pPr>
            <a:r>
              <a:rPr lang="nb-NO" sz="2000" dirty="0"/>
              <a:t>Harriet </a:t>
            </a:r>
            <a:r>
              <a:rPr lang="nb-NO" sz="2000" dirty="0" err="1"/>
              <a:t>Deacon</a:t>
            </a:r>
            <a:r>
              <a:rPr lang="nb-NO" sz="2000" dirty="0"/>
              <a:t> </a:t>
            </a:r>
          </a:p>
          <a:p>
            <a:pPr marL="0" indent="0">
              <a:buNone/>
            </a:pPr>
            <a:r>
              <a:rPr lang="nb-NO" sz="2000" dirty="0"/>
              <a:t>Joseph </a:t>
            </a:r>
            <a:r>
              <a:rPr lang="nb-NO" sz="2000" dirty="0" err="1"/>
              <a:t>Ogieriakhi</a:t>
            </a:r>
            <a:r>
              <a:rPr lang="nb-NO" sz="2000" dirty="0"/>
              <a:t> </a:t>
            </a:r>
          </a:p>
          <a:p>
            <a:pPr marL="0" indent="0">
              <a:buNone/>
            </a:pPr>
            <a:r>
              <a:rPr lang="nb-NO" sz="2000" dirty="0"/>
              <a:t>Fanny </a:t>
            </a:r>
            <a:r>
              <a:rPr lang="nb-NO" sz="2000" dirty="0" err="1"/>
              <a:t>Houët</a:t>
            </a:r>
            <a:r>
              <a:rPr lang="nb-NO" sz="2000" dirty="0"/>
              <a:t> </a:t>
            </a:r>
          </a:p>
          <a:p>
            <a:pPr marL="0" indent="0">
              <a:buNone/>
            </a:pPr>
            <a:r>
              <a:rPr lang="nb-NO" sz="2000" dirty="0" err="1"/>
              <a:t>Ki</a:t>
            </a:r>
            <a:r>
              <a:rPr lang="nb-NO" sz="2000" dirty="0"/>
              <a:t> </a:t>
            </a:r>
            <a:r>
              <a:rPr lang="nb-NO" sz="2000" dirty="0" err="1"/>
              <a:t>Leonce</a:t>
            </a:r>
            <a:endParaRPr lang="nb-NO" sz="2000" dirty="0"/>
          </a:p>
          <a:p>
            <a:pPr marL="0" indent="0">
              <a:buNone/>
            </a:pPr>
            <a:r>
              <a:rPr lang="nb-NO" sz="2000" dirty="0"/>
              <a:t>Gabriele D</a:t>
            </a:r>
          </a:p>
          <a:p>
            <a:pPr marL="0" indent="0">
              <a:buNone/>
            </a:pPr>
            <a:r>
              <a:rPr lang="nb-NO" sz="2000" dirty="0"/>
              <a:t>Severin </a:t>
            </a:r>
            <a:r>
              <a:rPr lang="nb-NO" sz="2000" dirty="0" err="1"/>
              <a:t>Cachat</a:t>
            </a:r>
            <a:endParaRPr lang="nb-NO" sz="2000" dirty="0"/>
          </a:p>
          <a:p>
            <a:pPr marL="0" indent="0">
              <a:buNone/>
            </a:pPr>
            <a:endParaRPr lang="nb-N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383" y="4574547"/>
            <a:ext cx="3442391" cy="228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170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SYMPOSIUM in Windhoek</a:t>
            </a:r>
            <a:endParaRPr lang="nb-NO" dirty="0"/>
          </a:p>
        </p:txBody>
      </p:sp>
      <p:sp>
        <p:nvSpPr>
          <p:cNvPr id="3" name="Plassholder for innhold 2"/>
          <p:cNvSpPr>
            <a:spLocks noGrp="1"/>
          </p:cNvSpPr>
          <p:nvPr>
            <p:ph idx="1"/>
          </p:nvPr>
        </p:nvSpPr>
        <p:spPr/>
        <p:txBody>
          <a:bodyPr/>
          <a:lstStyle/>
          <a:p>
            <a:pPr marL="0" indent="0">
              <a:buNone/>
            </a:pPr>
            <a:r>
              <a:rPr lang="en-US" i="1" dirty="0" smtClean="0"/>
              <a:t>#Heritage alive!-</a:t>
            </a:r>
            <a:r>
              <a:rPr lang="en-US" dirty="0" smtClean="0"/>
              <a:t>Symposium for experts and NGOs  </a:t>
            </a:r>
          </a:p>
          <a:p>
            <a:pPr marL="0" indent="0">
              <a:buNone/>
            </a:pPr>
            <a:r>
              <a:rPr lang="en-US" dirty="0" smtClean="0"/>
              <a:t>1st </a:t>
            </a:r>
            <a:r>
              <a:rPr lang="en-US" dirty="0"/>
              <a:t>of December – 5.30 to </a:t>
            </a:r>
            <a:r>
              <a:rPr lang="en-US" dirty="0" smtClean="0"/>
              <a:t>7.00pm:</a:t>
            </a:r>
          </a:p>
          <a:p>
            <a:r>
              <a:rPr lang="en-US" b="1" dirty="0"/>
              <a:t>A case of </a:t>
            </a:r>
            <a:r>
              <a:rPr lang="en-US" b="1" dirty="0" err="1"/>
              <a:t>Koogere</a:t>
            </a:r>
            <a:r>
              <a:rPr lang="en-US" b="1" dirty="0"/>
              <a:t> oral tradition in </a:t>
            </a:r>
            <a:r>
              <a:rPr lang="en-US" b="1" dirty="0" smtClean="0"/>
              <a:t>Uganda</a:t>
            </a:r>
          </a:p>
          <a:p>
            <a:pPr marL="0" indent="0">
              <a:buNone/>
            </a:pPr>
            <a:r>
              <a:rPr lang="en-US" dirty="0" smtClean="0"/>
              <a:t>	-</a:t>
            </a:r>
            <a:r>
              <a:rPr lang="en-US" dirty="0"/>
              <a:t>by Stephen </a:t>
            </a:r>
            <a:r>
              <a:rPr lang="en-US" dirty="0" err="1"/>
              <a:t>Rwagweri</a:t>
            </a:r>
            <a:r>
              <a:rPr lang="en-US" dirty="0"/>
              <a:t> </a:t>
            </a:r>
            <a:endParaRPr lang="en-US" dirty="0" smtClean="0"/>
          </a:p>
          <a:p>
            <a:r>
              <a:rPr lang="en-US" b="1" dirty="0"/>
              <a:t>The </a:t>
            </a:r>
            <a:r>
              <a:rPr lang="en-US" b="1" dirty="0" err="1"/>
              <a:t>Empaako</a:t>
            </a:r>
            <a:r>
              <a:rPr lang="en-US" b="1" dirty="0"/>
              <a:t> Traditional Naming Practice in </a:t>
            </a:r>
            <a:r>
              <a:rPr lang="en-US" b="1" dirty="0" smtClean="0"/>
              <a:t>Uganda</a:t>
            </a:r>
          </a:p>
          <a:p>
            <a:pPr marL="0" indent="0">
              <a:buNone/>
            </a:pPr>
            <a:r>
              <a:rPr lang="en-US" b="1" dirty="0"/>
              <a:t>	</a:t>
            </a:r>
            <a:r>
              <a:rPr lang="en-US" dirty="0" smtClean="0"/>
              <a:t>-by Emily </a:t>
            </a:r>
            <a:r>
              <a:rPr lang="en-US" dirty="0" err="1" smtClean="0"/>
              <a:t>Drani</a:t>
            </a:r>
            <a:endParaRPr lang="nb-NO"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49" y="4528852"/>
            <a:ext cx="3343275" cy="232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295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nhi_eng">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 Norsk Håndtverksinstitutt.potx" id="{F1C4404F-546B-431F-BC3C-608557EF97DB}" vid="{90EF6401-EB62-443E-9F72-E51344D01AE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PPT_nhi_eng</Template>
  <TotalTime>222</TotalTime>
  <Words>158</Words>
  <Application>Microsoft Office PowerPoint</Application>
  <PresentationFormat>Skjermfremvisning (4:3)</PresentationFormat>
  <Paragraphs>41</Paragraphs>
  <Slides>6</Slides>
  <Notes>0</Notes>
  <HiddenSlides>0</HiddenSlides>
  <MMClips>0</MMClips>
  <ScaleCrop>false</ScaleCrop>
  <HeadingPairs>
    <vt:vector size="4" baseType="variant">
      <vt:variant>
        <vt:lpstr>Tema</vt:lpstr>
      </vt:variant>
      <vt:variant>
        <vt:i4>1</vt:i4>
      </vt:variant>
      <vt:variant>
        <vt:lpstr>Lysbildetitler</vt:lpstr>
      </vt:variant>
      <vt:variant>
        <vt:i4>6</vt:i4>
      </vt:variant>
    </vt:vector>
  </HeadingPairs>
  <TitlesOfParts>
    <vt:vector size="7" baseType="lpstr">
      <vt:lpstr>PPT_nhi_eng</vt:lpstr>
      <vt:lpstr>#Heritage alive! </vt:lpstr>
      <vt:lpstr>Themes</vt:lpstr>
      <vt:lpstr> Editorial frames  </vt:lpstr>
      <vt:lpstr>#Heritage Alive</vt:lpstr>
      <vt:lpstr>Members of the editorial board #Heritage alive!</vt:lpstr>
      <vt:lpstr>SYMPOSIUM in Windhoek</vt:lpstr>
    </vt:vector>
  </TitlesOfParts>
  <Company>KulturIT 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Eivind Falk</dc:creator>
  <cp:lastModifiedBy>Eivind Falk</cp:lastModifiedBy>
  <cp:revision>27</cp:revision>
  <dcterms:created xsi:type="dcterms:W3CDTF">2013-10-16T10:12:54Z</dcterms:created>
  <dcterms:modified xsi:type="dcterms:W3CDTF">2015-11-29T05:00:35Z</dcterms:modified>
</cp:coreProperties>
</file>