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70" r:id="rId9"/>
    <p:sldId id="262" r:id="rId10"/>
    <p:sldId id="264" r:id="rId11"/>
    <p:sldId id="265" r:id="rId12"/>
    <p:sldId id="267" r:id="rId13"/>
    <p:sldId id="266"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24-Nov-14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24-Nov-14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24-Nov-14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24-Nov-14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24-Nov-14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24-Nov-14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24-Nov-14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24-Nov-14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24-Nov-14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24-Nov-14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24-Nov-14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24-Nov-14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utamaduni.or.k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676399"/>
          </a:xfrm>
        </p:spPr>
        <p:txBody>
          <a:bodyPr>
            <a:normAutofit fontScale="90000"/>
          </a:bodyPr>
          <a:lstStyle/>
          <a:p>
            <a:r>
              <a:rPr lang="en-US" dirty="0" smtClean="0"/>
              <a:t>Safeguarding culture and promoting Sustainable development</a:t>
            </a:r>
            <a:endParaRPr lang="en-US" dirty="0"/>
          </a:p>
        </p:txBody>
      </p:sp>
      <p:sp>
        <p:nvSpPr>
          <p:cNvPr id="3" name="Subtitle 2"/>
          <p:cNvSpPr>
            <a:spLocks noGrp="1"/>
          </p:cNvSpPr>
          <p:nvPr>
            <p:ph type="subTitle" idx="1"/>
          </p:nvPr>
        </p:nvSpPr>
        <p:spPr>
          <a:xfrm>
            <a:off x="1371600" y="2667000"/>
            <a:ext cx="6400800" cy="2971800"/>
          </a:xfrm>
        </p:spPr>
        <p:txBody>
          <a:bodyPr/>
          <a:lstStyle/>
          <a:p>
            <a:r>
              <a:rPr lang="en-US" dirty="0" smtClean="0"/>
              <a:t>Sharing Best Practice at the</a:t>
            </a:r>
          </a:p>
          <a:p>
            <a:r>
              <a:rPr lang="en-US" dirty="0" smtClean="0"/>
              <a:t>ICH NGO Forum, Paris</a:t>
            </a:r>
          </a:p>
          <a:p>
            <a:r>
              <a:rPr lang="en-US" dirty="0" smtClean="0"/>
              <a:t>9.COM </a:t>
            </a:r>
          </a:p>
          <a:p>
            <a:r>
              <a:rPr lang="en-US" dirty="0" smtClean="0"/>
              <a:t>23 November 2014</a:t>
            </a:r>
          </a:p>
          <a:p>
            <a:r>
              <a:rPr lang="en-US" dirty="0" smtClean="0"/>
              <a:t>THE EXPERIENCE OF KENYA</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105400"/>
          </a:xfrm>
        </p:spPr>
        <p:txBody>
          <a:bodyPr>
            <a:normAutofit fontScale="92500" lnSpcReduction="10000"/>
          </a:bodyPr>
          <a:lstStyle/>
          <a:p>
            <a:r>
              <a:rPr lang="en-US" dirty="0" smtClean="0"/>
              <a:t>This is an initiative of the African Cultural Regeneration Institute (ACRI), started in 2014.</a:t>
            </a:r>
          </a:p>
          <a:p>
            <a:r>
              <a:rPr lang="en-US" dirty="0" smtClean="0"/>
              <a:t>The rationale for the initiative is to integrate the positive awareness of the importance and imperatives of culture to the new generation of scholars who will, in the long run, spearhead the development of the country as leaders.</a:t>
            </a:r>
          </a:p>
          <a:p>
            <a:r>
              <a:rPr lang="en-US" dirty="0" smtClean="0"/>
              <a:t>The course will promote self awareness and transmission of culture to the youth</a:t>
            </a:r>
          </a:p>
          <a:p>
            <a:r>
              <a:rPr lang="en-US" dirty="0" smtClean="0"/>
              <a:t>The initiative enjoins the State Party, represented by the </a:t>
            </a:r>
            <a:r>
              <a:rPr lang="en-US" i="1" dirty="0" smtClean="0"/>
              <a:t>Cultural Heritage Department of National Museums of Kenya</a:t>
            </a:r>
            <a:r>
              <a:rPr lang="en-US" dirty="0" smtClean="0"/>
              <a:t> (NMK), and the Private Sector, represented by the </a:t>
            </a:r>
            <a:r>
              <a:rPr lang="en-US" i="1" dirty="0" smtClean="0"/>
              <a:t>KCA University</a:t>
            </a:r>
            <a:r>
              <a:rPr lang="en-US" dirty="0" smtClean="0"/>
              <a:t> as host.</a:t>
            </a:r>
            <a:endParaRPr lang="en-US" dirty="0"/>
          </a:p>
        </p:txBody>
      </p:sp>
      <p:sp>
        <p:nvSpPr>
          <p:cNvPr id="2" name="Title 1"/>
          <p:cNvSpPr>
            <a:spLocks noGrp="1"/>
          </p:cNvSpPr>
          <p:nvPr>
            <p:ph type="title"/>
          </p:nvPr>
        </p:nvSpPr>
        <p:spPr>
          <a:xfrm>
            <a:off x="457200" y="274638"/>
            <a:ext cx="8229600" cy="1173162"/>
          </a:xfrm>
        </p:spPr>
        <p:txBody>
          <a:bodyPr>
            <a:normAutofit fontScale="90000"/>
          </a:bodyPr>
          <a:lstStyle/>
          <a:p>
            <a:r>
              <a:rPr lang="en-US" dirty="0" smtClean="0">
                <a:latin typeface="Agency FB" pitchFamily="34" charset="0"/>
              </a:rPr>
              <a:t>(2) INTRODUCTION OF COMMON UNIT ON CULTURE AT KCA UNIVERSITY</a:t>
            </a:r>
            <a:endParaRPr lang="en-US" dirty="0">
              <a:latin typeface="Agency FB"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86400"/>
          </a:xfrm>
        </p:spPr>
        <p:txBody>
          <a:bodyPr>
            <a:normAutofit fontScale="92500" lnSpcReduction="10000"/>
          </a:bodyPr>
          <a:lstStyle/>
          <a:p>
            <a:r>
              <a:rPr lang="en-US" dirty="0" smtClean="0"/>
              <a:t>The initiative required the conviction of the University authorities about the importance of the program.</a:t>
            </a:r>
          </a:p>
          <a:p>
            <a:r>
              <a:rPr lang="en-US" dirty="0" smtClean="0"/>
              <a:t>Then a course had to be designed broad enough to be acceptable for all academic orientations.</a:t>
            </a:r>
          </a:p>
          <a:p>
            <a:r>
              <a:rPr lang="en-US" dirty="0" smtClean="0"/>
              <a:t>Based at the </a:t>
            </a:r>
            <a:r>
              <a:rPr lang="en-US" i="1" dirty="0" smtClean="0"/>
              <a:t>Faculty of Education and the Arts</a:t>
            </a:r>
            <a:r>
              <a:rPr lang="en-US" dirty="0" smtClean="0"/>
              <a:t>, it had to go through the Faculty Board for approval.</a:t>
            </a:r>
          </a:p>
          <a:p>
            <a:r>
              <a:rPr lang="en-US" dirty="0" smtClean="0"/>
              <a:t>Thereafter, it will now be defended at the Deans’ Committee and, once approved, will be taken to the Senate for final approval.</a:t>
            </a:r>
          </a:p>
          <a:p>
            <a:r>
              <a:rPr lang="en-US" dirty="0" smtClean="0"/>
              <a:t>The initiative requires </a:t>
            </a:r>
            <a:r>
              <a:rPr lang="en-US" i="1" dirty="0" smtClean="0"/>
              <a:t>extra financial backing</a:t>
            </a:r>
            <a:r>
              <a:rPr lang="en-US" dirty="0" smtClean="0"/>
              <a:t> outside the university resources, whether from the private sector or from the public sector, for successful implementation.</a:t>
            </a:r>
            <a:endParaRPr lang="en-US" dirty="0"/>
          </a:p>
        </p:txBody>
      </p:sp>
      <p:sp>
        <p:nvSpPr>
          <p:cNvPr id="2" name="Title 1"/>
          <p:cNvSpPr>
            <a:spLocks noGrp="1"/>
          </p:cNvSpPr>
          <p:nvPr>
            <p:ph type="title"/>
          </p:nvPr>
        </p:nvSpPr>
        <p:spPr>
          <a:xfrm>
            <a:off x="457200" y="274638"/>
            <a:ext cx="8229600" cy="563562"/>
          </a:xfrm>
        </p:spPr>
        <p:txBody>
          <a:bodyPr>
            <a:normAutofit fontScale="90000"/>
          </a:bodyPr>
          <a:lstStyle/>
          <a:p>
            <a:r>
              <a:rPr lang="en-US" dirty="0" smtClean="0"/>
              <a:t>CHALLENGING PROCESS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20000"/>
          </a:bodyPr>
          <a:lstStyle/>
          <a:p>
            <a:r>
              <a:rPr lang="en-US" dirty="0" smtClean="0"/>
              <a:t>The course is intended to make the students aware of the importance of culture in the development of the people of Kenya, and that cultural diversity is strength and not weakness. </a:t>
            </a:r>
          </a:p>
          <a:p>
            <a:r>
              <a:rPr lang="en-US" dirty="0" smtClean="0"/>
              <a:t>UNESCO recommends culture as a powerful engine of sustainable development, mobilizing trend setting agreements that value culture and heritage, including tangible and intangible aspects. </a:t>
            </a:r>
          </a:p>
          <a:p>
            <a:r>
              <a:rPr lang="en-US" dirty="0" smtClean="0"/>
              <a:t>On the one hand, when the young value and use their cultural foundations then future development of a country is assured. </a:t>
            </a:r>
          </a:p>
          <a:p>
            <a:r>
              <a:rPr lang="en-US" dirty="0" smtClean="0"/>
              <a:t>On the other hand, when the young get alienated from their cultural heritage then endogenous development and effective socio-economic advancement is curtailed.</a:t>
            </a:r>
          </a:p>
          <a:p>
            <a:endParaRPr lang="en-US" dirty="0"/>
          </a:p>
        </p:txBody>
      </p:sp>
      <p:sp>
        <p:nvSpPr>
          <p:cNvPr id="2" name="Title 1"/>
          <p:cNvSpPr>
            <a:spLocks noGrp="1"/>
          </p:cNvSpPr>
          <p:nvPr>
            <p:ph type="title"/>
          </p:nvPr>
        </p:nvSpPr>
        <p:spPr>
          <a:xfrm>
            <a:off x="457200" y="274638"/>
            <a:ext cx="8229600" cy="487362"/>
          </a:xfrm>
        </p:spPr>
        <p:txBody>
          <a:bodyPr>
            <a:normAutofit fontScale="90000"/>
          </a:bodyPr>
          <a:lstStyle/>
          <a:p>
            <a:r>
              <a:rPr lang="en-US" dirty="0" smtClean="0"/>
              <a:t>PURPOSE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334000"/>
          </a:xfrm>
        </p:spPr>
        <p:txBody>
          <a:bodyPr>
            <a:normAutofit fontScale="70000" lnSpcReduction="20000"/>
          </a:bodyPr>
          <a:lstStyle/>
          <a:p>
            <a:r>
              <a:rPr lang="en-US" dirty="0" smtClean="0"/>
              <a:t>Definition of culture and analysis of positive and negative aspects; </a:t>
            </a:r>
          </a:p>
          <a:p>
            <a:r>
              <a:rPr lang="en-US" dirty="0" smtClean="0"/>
              <a:t>Yardstick for evaluating positive aspects of culture based on international conventions on Human Rights; </a:t>
            </a:r>
          </a:p>
          <a:p>
            <a:r>
              <a:rPr lang="en-US" dirty="0" smtClean="0"/>
              <a:t>Analysis of UNESCO Conventions on natural, cultural and human heritage; </a:t>
            </a:r>
          </a:p>
          <a:p>
            <a:r>
              <a:rPr lang="en-US" dirty="0" smtClean="0"/>
              <a:t>The importance of culture in socio-economic development; </a:t>
            </a:r>
          </a:p>
          <a:p>
            <a:r>
              <a:rPr lang="en-US" dirty="0" smtClean="0"/>
              <a:t>The value of cultural diversity in development; </a:t>
            </a:r>
          </a:p>
          <a:p>
            <a:r>
              <a:rPr lang="en-US" dirty="0" smtClean="0"/>
              <a:t>History of cultural alienation in the underdevelopment of peoples; </a:t>
            </a:r>
          </a:p>
          <a:p>
            <a:r>
              <a:rPr lang="en-US" dirty="0" smtClean="0"/>
              <a:t>Need for protecting intellectual properties and cultural resources; </a:t>
            </a:r>
          </a:p>
          <a:p>
            <a:r>
              <a:rPr lang="en-US" dirty="0" smtClean="0"/>
              <a:t>The Five Pillars in the African Traditional Education; </a:t>
            </a:r>
          </a:p>
          <a:p>
            <a:r>
              <a:rPr lang="en-US" dirty="0" smtClean="0"/>
              <a:t>Modernism, cultural alienation and underdevelopment; </a:t>
            </a:r>
          </a:p>
          <a:p>
            <a:r>
              <a:rPr lang="en-US" dirty="0" smtClean="0"/>
              <a:t>The Hangzhou Declaration of May 2013 and the place of culture in the development agenda of the post 2015 era; </a:t>
            </a:r>
          </a:p>
          <a:p>
            <a:r>
              <a:rPr lang="en-US" dirty="0" smtClean="0"/>
              <a:t>Varied professions that relate to culture and heritage; </a:t>
            </a:r>
          </a:p>
          <a:p>
            <a:r>
              <a:rPr lang="en-US" dirty="0" smtClean="0"/>
              <a:t>Research into culture and creativity.</a:t>
            </a:r>
          </a:p>
          <a:p>
            <a:pPr>
              <a:buNone/>
            </a:pPr>
            <a:endParaRPr lang="en-US" dirty="0"/>
          </a:p>
        </p:txBody>
      </p:sp>
      <p:sp>
        <p:nvSpPr>
          <p:cNvPr id="2" name="Title 1"/>
          <p:cNvSpPr>
            <a:spLocks noGrp="1"/>
          </p:cNvSpPr>
          <p:nvPr>
            <p:ph type="title"/>
          </p:nvPr>
        </p:nvSpPr>
        <p:spPr>
          <a:xfrm>
            <a:off x="457200" y="274638"/>
            <a:ext cx="8229600" cy="715962"/>
          </a:xfrm>
        </p:spPr>
        <p:txBody>
          <a:bodyPr>
            <a:normAutofit fontScale="90000"/>
          </a:bodyPr>
          <a:lstStyle/>
          <a:p>
            <a:r>
              <a:rPr lang="en-US" dirty="0" smtClean="0"/>
              <a:t>CONTENT OF THE COURSE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715000"/>
          </a:xfrm>
        </p:spPr>
        <p:txBody>
          <a:bodyPr>
            <a:normAutofit fontScale="85000" lnSpcReduction="20000"/>
          </a:bodyPr>
          <a:lstStyle/>
          <a:p>
            <a:r>
              <a:rPr lang="en-US" dirty="0" smtClean="0"/>
              <a:t>It is expected that, once the course takes root at KCA University, other universities will follow suit and borrow from the practice and begin teaching the Common Unit to their students.</a:t>
            </a:r>
          </a:p>
          <a:p>
            <a:r>
              <a:rPr lang="en-US" dirty="0" smtClean="0"/>
              <a:t>This will mean that in future culture will be taken seriously by leaders and will be used as an engine of development.</a:t>
            </a:r>
          </a:p>
          <a:p>
            <a:r>
              <a:rPr lang="en-US" dirty="0" smtClean="0"/>
              <a:t>Linked to this, ACRI, the KCA University, and the UNESCO Institute of Statistics (UIS), backed by the Kenya National Bureau of Statistics, Department of Culture, and the East African Community Secretariat, are planning a Workshop on Cultural Statistics, based on the 2009 UNESCO Framework of Cultural Statistics (FCS) to herald a course on Culture Statistics in the East African Community region.</a:t>
            </a:r>
          </a:p>
          <a:p>
            <a:r>
              <a:rPr lang="en-US" dirty="0" smtClean="0"/>
              <a:t>Thus, knowing the impact Culture has on the economy will improve on budget allocations that are normally given to the Ministries of Culture.</a:t>
            </a:r>
          </a:p>
          <a:p>
            <a:pPr algn="r"/>
            <a:r>
              <a:rPr lang="en-US" dirty="0" smtClean="0">
                <a:latin typeface="Lucida Calligraphy" pitchFamily="66" charset="0"/>
              </a:rPr>
              <a:t>END</a:t>
            </a:r>
          </a:p>
          <a:p>
            <a:endParaRPr lang="en-US" dirty="0" smtClean="0"/>
          </a:p>
          <a:p>
            <a:endParaRPr lang="en-US" dirty="0"/>
          </a:p>
        </p:txBody>
      </p:sp>
      <p:sp>
        <p:nvSpPr>
          <p:cNvPr id="2" name="Title 1"/>
          <p:cNvSpPr>
            <a:spLocks noGrp="1"/>
          </p:cNvSpPr>
          <p:nvPr>
            <p:ph type="title"/>
          </p:nvPr>
        </p:nvSpPr>
        <p:spPr>
          <a:xfrm>
            <a:off x="457200" y="228600"/>
            <a:ext cx="8229600" cy="457200"/>
          </a:xfrm>
        </p:spPr>
        <p:txBody>
          <a:bodyPr>
            <a:normAutofit fontScale="90000"/>
          </a:bodyPr>
          <a:lstStyle/>
          <a:p>
            <a:r>
              <a:rPr lang="en-US" dirty="0" smtClean="0"/>
              <a:t>VISION</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229600" cy="4267200"/>
          </a:xfrm>
        </p:spPr>
        <p:txBody>
          <a:bodyPr>
            <a:normAutofit/>
          </a:bodyPr>
          <a:lstStyle/>
          <a:p>
            <a:r>
              <a:rPr lang="en-US" dirty="0" smtClean="0"/>
              <a:t>This 10 min presentation highlights efforts made by ACRI, a UNESCO accredited NGO, working together with the State Party, KENYA, to create awareness about the importance of safeguarding cultural heritage for promoting sustainable development.</a:t>
            </a:r>
          </a:p>
          <a:p>
            <a:r>
              <a:rPr lang="en-US" dirty="0" smtClean="0"/>
              <a:t>The presentation is made by Prof. F.X. </a:t>
            </a:r>
            <a:r>
              <a:rPr lang="en-US" dirty="0" err="1" smtClean="0"/>
              <a:t>Gichuru</a:t>
            </a:r>
            <a:r>
              <a:rPr lang="en-US" dirty="0" smtClean="0"/>
              <a:t>, representing the African Cultural Regeneration Institute (ACRI).</a:t>
            </a:r>
            <a:endParaRPr lang="en-US" dirty="0"/>
          </a:p>
        </p:txBody>
      </p:sp>
      <p:sp>
        <p:nvSpPr>
          <p:cNvPr id="2" name="Title 1"/>
          <p:cNvSpPr>
            <a:spLocks noGrp="1"/>
          </p:cNvSpPr>
          <p:nvPr>
            <p:ph type="title"/>
          </p:nvPr>
        </p:nvSpPr>
        <p:spPr>
          <a:xfrm>
            <a:off x="457200" y="274638"/>
            <a:ext cx="8229600" cy="2316162"/>
          </a:xfrm>
        </p:spPr>
        <p:txBody>
          <a:bodyPr>
            <a:normAutofit fontScale="90000"/>
          </a:bodyPr>
          <a:lstStyle/>
          <a:p>
            <a:r>
              <a:rPr lang="en-US" dirty="0" smtClean="0"/>
              <a:t>CREATING AWARENES ABOUT</a:t>
            </a:r>
            <a:br>
              <a:rPr lang="en-US" dirty="0" smtClean="0"/>
            </a:br>
            <a:r>
              <a:rPr lang="en-US" dirty="0" smtClean="0"/>
              <a:t>THE 2003 UNESCO CONVENTION AND ITS IMPERATIVES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229600" cy="3916363"/>
          </a:xfrm>
        </p:spPr>
        <p:txBody>
          <a:bodyPr/>
          <a:lstStyle/>
          <a:p>
            <a:r>
              <a:rPr lang="en-US" dirty="0" smtClean="0"/>
              <a:t>The workshop took place on 22</a:t>
            </a:r>
            <a:r>
              <a:rPr lang="en-US" baseline="30000" dirty="0" smtClean="0"/>
              <a:t>nd</a:t>
            </a:r>
            <a:r>
              <a:rPr lang="en-US" dirty="0" smtClean="0"/>
              <a:t> &amp; 23</a:t>
            </a:r>
            <a:r>
              <a:rPr lang="en-US" baseline="30000" dirty="0" smtClean="0"/>
              <a:t>rd</a:t>
            </a:r>
            <a:r>
              <a:rPr lang="en-US" dirty="0" smtClean="0"/>
              <a:t> March 2013 at the National Museums of Kenya.</a:t>
            </a:r>
          </a:p>
          <a:p>
            <a:r>
              <a:rPr lang="en-US" dirty="0" smtClean="0"/>
              <a:t>Invited for the workshop were the </a:t>
            </a:r>
            <a:r>
              <a:rPr lang="en-US" i="1" dirty="0" smtClean="0"/>
              <a:t>lead Culture Officers of the 47 Counties of Kenya </a:t>
            </a:r>
            <a:r>
              <a:rPr lang="en-US" dirty="0" smtClean="0"/>
              <a:t>in the newly devolved government under the new constitution of 2010.</a:t>
            </a:r>
          </a:p>
          <a:p>
            <a:r>
              <a:rPr lang="en-US" dirty="0" smtClean="0"/>
              <a:t>The 47 Counties are governments unto themselves, with budgets for Culture.</a:t>
            </a:r>
            <a:endParaRPr lang="en-US" dirty="0"/>
          </a:p>
        </p:txBody>
      </p:sp>
      <p:sp>
        <p:nvSpPr>
          <p:cNvPr id="2" name="Title 1"/>
          <p:cNvSpPr>
            <a:spLocks noGrp="1"/>
          </p:cNvSpPr>
          <p:nvPr>
            <p:ph type="title"/>
          </p:nvPr>
        </p:nvSpPr>
        <p:spPr>
          <a:xfrm>
            <a:off x="457200" y="274638"/>
            <a:ext cx="8229600" cy="1782762"/>
          </a:xfrm>
        </p:spPr>
        <p:txBody>
          <a:bodyPr>
            <a:normAutofit/>
          </a:bodyPr>
          <a:lstStyle/>
          <a:p>
            <a:r>
              <a:rPr lang="en-US" dirty="0" smtClean="0">
                <a:latin typeface="Agency FB" pitchFamily="34" charset="0"/>
              </a:rPr>
              <a:t>(1) TWO-DAY CAPACITY BUILDING WORKSHOP FOR </a:t>
            </a:r>
            <a:r>
              <a:rPr lang="en-GB" dirty="0" smtClean="0">
                <a:latin typeface="Agency FB" pitchFamily="34" charset="0"/>
              </a:rPr>
              <a:t>CULTURAL HERITAGE STAKEHOLDERS</a:t>
            </a:r>
            <a:endParaRPr lang="en-US" dirty="0">
              <a:latin typeface="Agency FB"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The </a:t>
            </a:r>
            <a:r>
              <a:rPr lang="en-US" i="1" dirty="0" smtClean="0"/>
              <a:t>Cultural Heritage Department</a:t>
            </a:r>
            <a:r>
              <a:rPr lang="en-US" dirty="0" smtClean="0"/>
              <a:t> (CHD) of the National Museums of Kenya (NMK) and the </a:t>
            </a:r>
            <a:r>
              <a:rPr lang="en-US" i="1" dirty="0" smtClean="0"/>
              <a:t>African Cultural Regeneration Institute</a:t>
            </a:r>
            <a:r>
              <a:rPr lang="en-US" dirty="0" smtClean="0"/>
              <a:t> (ACRI) conceived the need to capacity build the County Officers about the importance of culture in the promotion of sustainable development.</a:t>
            </a:r>
          </a:p>
          <a:p>
            <a:r>
              <a:rPr lang="en-US" dirty="0" smtClean="0"/>
              <a:t>Planning meetings took place for 4 months at the Cultural Heritage Department, with Dr. Freda </a:t>
            </a:r>
            <a:r>
              <a:rPr lang="en-US" dirty="0" err="1" smtClean="0"/>
              <a:t>Nkirote</a:t>
            </a:r>
            <a:r>
              <a:rPr lang="en-US" dirty="0" smtClean="0"/>
              <a:t>, head of CHD, as the Chairperson, and Ms. Easter </a:t>
            </a:r>
            <a:r>
              <a:rPr lang="en-US" dirty="0" err="1" smtClean="0"/>
              <a:t>Ciombaine</a:t>
            </a:r>
            <a:r>
              <a:rPr lang="en-US" dirty="0" smtClean="0"/>
              <a:t>, Executive Secretary of ACRI , as the Secretary.</a:t>
            </a:r>
            <a:endParaRPr lang="en-US" dirty="0"/>
          </a:p>
        </p:txBody>
      </p:sp>
      <p:sp>
        <p:nvSpPr>
          <p:cNvPr id="2" name="Title 1"/>
          <p:cNvSpPr>
            <a:spLocks noGrp="1"/>
          </p:cNvSpPr>
          <p:nvPr>
            <p:ph type="title"/>
          </p:nvPr>
        </p:nvSpPr>
        <p:spPr/>
        <p:txBody>
          <a:bodyPr/>
          <a:lstStyle/>
          <a:p>
            <a:r>
              <a:rPr lang="en-US" dirty="0" smtClean="0"/>
              <a:t>ORGANIZING THE WORKSHOP</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638800"/>
          </a:xfrm>
        </p:spPr>
        <p:txBody>
          <a:bodyPr>
            <a:normAutofit/>
          </a:bodyPr>
          <a:lstStyle/>
          <a:p>
            <a:r>
              <a:rPr lang="en-US" i="1" dirty="0" smtClean="0"/>
              <a:t>What is Culture?</a:t>
            </a:r>
            <a:r>
              <a:rPr lang="en-US" dirty="0" smtClean="0"/>
              <a:t> By Prof. </a:t>
            </a:r>
            <a:r>
              <a:rPr lang="en-US" dirty="0" err="1" smtClean="0"/>
              <a:t>F.X.Gichuru</a:t>
            </a:r>
            <a:r>
              <a:rPr lang="en-US" dirty="0" smtClean="0"/>
              <a:t> – ACRI</a:t>
            </a:r>
          </a:p>
          <a:p>
            <a:r>
              <a:rPr lang="en-US" i="1" dirty="0" smtClean="0"/>
              <a:t>UNESCO Conventions.</a:t>
            </a:r>
            <a:r>
              <a:rPr lang="en-US" dirty="0" smtClean="0"/>
              <a:t> By John </a:t>
            </a:r>
            <a:r>
              <a:rPr lang="en-US" dirty="0" err="1" smtClean="0"/>
              <a:t>Mireri</a:t>
            </a:r>
            <a:r>
              <a:rPr lang="en-US" dirty="0" smtClean="0"/>
              <a:t> – Kenya National Commission for UNESCO (KNATCOM)</a:t>
            </a:r>
          </a:p>
          <a:p>
            <a:r>
              <a:rPr lang="en-US" i="1" dirty="0" smtClean="0"/>
              <a:t>Local legislation.</a:t>
            </a:r>
            <a:r>
              <a:rPr lang="en-US" dirty="0" smtClean="0"/>
              <a:t> By </a:t>
            </a:r>
            <a:r>
              <a:rPr lang="en-US" dirty="0" err="1" smtClean="0"/>
              <a:t>Ndua</a:t>
            </a:r>
            <a:r>
              <a:rPr lang="en-US" dirty="0" smtClean="0"/>
              <a:t> </a:t>
            </a:r>
            <a:r>
              <a:rPr lang="en-US" dirty="0" err="1" smtClean="0"/>
              <a:t>Chege</a:t>
            </a:r>
            <a:r>
              <a:rPr lang="en-US" dirty="0" smtClean="0"/>
              <a:t> – Dept of Culture (Ministry of Sports Culture and the Arts)</a:t>
            </a:r>
          </a:p>
          <a:p>
            <a:r>
              <a:rPr lang="en-US" i="1" dirty="0" smtClean="0"/>
              <a:t>Safeguarding Cultural Heritage.</a:t>
            </a:r>
            <a:r>
              <a:rPr lang="en-US" dirty="0" smtClean="0"/>
              <a:t> By </a:t>
            </a:r>
            <a:r>
              <a:rPr lang="en-US" dirty="0" err="1" smtClean="0"/>
              <a:t>Gathuru</a:t>
            </a:r>
            <a:r>
              <a:rPr lang="en-US" dirty="0" smtClean="0"/>
              <a:t> </a:t>
            </a:r>
            <a:r>
              <a:rPr lang="en-US" dirty="0" err="1" smtClean="0"/>
              <a:t>Mburu</a:t>
            </a:r>
            <a:r>
              <a:rPr lang="en-US" dirty="0" smtClean="0"/>
              <a:t> – African Biodiversity Network</a:t>
            </a:r>
          </a:p>
          <a:p>
            <a:r>
              <a:rPr lang="en-US" i="1" dirty="0" smtClean="0"/>
              <a:t>Safeguarding Cultural Heritage; relevance and use of traditional knowledge today.</a:t>
            </a:r>
            <a:r>
              <a:rPr lang="en-US" dirty="0" smtClean="0"/>
              <a:t> By Patrick </a:t>
            </a:r>
            <a:r>
              <a:rPr lang="en-US" dirty="0" err="1" smtClean="0"/>
              <a:t>Maundu</a:t>
            </a:r>
            <a:r>
              <a:rPr lang="en-US" dirty="0" smtClean="0"/>
              <a:t>, NMK, (Ministry of Sports Culture and the Arts)</a:t>
            </a:r>
          </a:p>
          <a:p>
            <a:endParaRPr lang="en-US" dirty="0"/>
          </a:p>
        </p:txBody>
      </p:sp>
      <p:sp>
        <p:nvSpPr>
          <p:cNvPr id="2" name="Title 1"/>
          <p:cNvSpPr>
            <a:spLocks noGrp="1"/>
          </p:cNvSpPr>
          <p:nvPr>
            <p:ph type="title"/>
          </p:nvPr>
        </p:nvSpPr>
        <p:spPr>
          <a:xfrm>
            <a:off x="457200" y="274638"/>
            <a:ext cx="8229600" cy="563562"/>
          </a:xfrm>
        </p:spPr>
        <p:txBody>
          <a:bodyPr>
            <a:normAutofit fontScale="90000"/>
          </a:bodyPr>
          <a:lstStyle/>
          <a:p>
            <a:r>
              <a:rPr lang="en-US" dirty="0" smtClean="0"/>
              <a:t>Some TOPICS COVERED</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562600"/>
          </a:xfrm>
        </p:spPr>
        <p:txBody>
          <a:bodyPr>
            <a:normAutofit fontScale="92500" lnSpcReduction="10000"/>
          </a:bodyPr>
          <a:lstStyle/>
          <a:p>
            <a:r>
              <a:rPr lang="en-US" i="1" dirty="0" smtClean="0"/>
              <a:t>Culture as an enabler for social development, cohesion and integration.</a:t>
            </a:r>
            <a:r>
              <a:rPr lang="en-US" dirty="0" smtClean="0"/>
              <a:t> By Dr. Ahmed </a:t>
            </a:r>
            <a:r>
              <a:rPr lang="en-US" dirty="0" err="1" smtClean="0"/>
              <a:t>Yassin</a:t>
            </a:r>
            <a:r>
              <a:rPr lang="en-US" dirty="0" smtClean="0"/>
              <a:t>, Director General, NMK, (Ministry of Sports Culture and the Arts)</a:t>
            </a:r>
          </a:p>
          <a:p>
            <a:r>
              <a:rPr lang="en-US" i="1" dirty="0" smtClean="0"/>
              <a:t>Creative Cultural Economy and its potential.</a:t>
            </a:r>
            <a:r>
              <a:rPr lang="en-US" dirty="0" smtClean="0"/>
              <a:t> By Michael </a:t>
            </a:r>
            <a:r>
              <a:rPr lang="en-US" dirty="0" err="1" smtClean="0"/>
              <a:t>Onyango</a:t>
            </a:r>
            <a:r>
              <a:rPr lang="en-US" dirty="0" smtClean="0"/>
              <a:t>, Founder Director, African Creative Hub, Nairobi.</a:t>
            </a:r>
          </a:p>
          <a:p>
            <a:r>
              <a:rPr lang="en-US" i="1" dirty="0" smtClean="0"/>
              <a:t>Changing Dynamics of Culture and Sustainable Development.</a:t>
            </a:r>
            <a:r>
              <a:rPr lang="en-US" dirty="0" smtClean="0"/>
              <a:t> By Ms. </a:t>
            </a:r>
            <a:r>
              <a:rPr lang="en-US" dirty="0" err="1" smtClean="0"/>
              <a:t>Mumbi</a:t>
            </a:r>
            <a:r>
              <a:rPr lang="en-US" dirty="0" smtClean="0"/>
              <a:t> </a:t>
            </a:r>
            <a:r>
              <a:rPr lang="en-US" dirty="0" err="1" smtClean="0"/>
              <a:t>Mungai</a:t>
            </a:r>
            <a:r>
              <a:rPr lang="en-US" dirty="0" smtClean="0"/>
              <a:t> – The </a:t>
            </a:r>
            <a:r>
              <a:rPr lang="en-US" dirty="0" err="1" smtClean="0"/>
              <a:t>Creativez</a:t>
            </a:r>
            <a:endParaRPr lang="en-US" dirty="0" smtClean="0"/>
          </a:p>
          <a:p>
            <a:r>
              <a:rPr lang="en-US" dirty="0" smtClean="0"/>
              <a:t>International Cooperation was extended to Kenya through their local embassy representatives by presentations of Case Studies from Nigeria, South Korea and Mexico.</a:t>
            </a:r>
          </a:p>
          <a:p>
            <a:endParaRPr lang="en-US" dirty="0"/>
          </a:p>
        </p:txBody>
      </p:sp>
      <p:sp>
        <p:nvSpPr>
          <p:cNvPr id="2" name="Title 1"/>
          <p:cNvSpPr>
            <a:spLocks noGrp="1"/>
          </p:cNvSpPr>
          <p:nvPr>
            <p:ph type="title"/>
          </p:nvPr>
        </p:nvSpPr>
        <p:spPr>
          <a:xfrm>
            <a:off x="457200" y="274638"/>
            <a:ext cx="8229600" cy="563562"/>
          </a:xfrm>
        </p:spPr>
        <p:txBody>
          <a:bodyPr>
            <a:normAutofit fontScale="90000"/>
          </a:bodyPr>
          <a:lstStyle/>
          <a:p>
            <a:r>
              <a:rPr lang="en-US" dirty="0" smtClean="0"/>
              <a:t>Some TOPICS COVERED (</a:t>
            </a:r>
            <a:r>
              <a:rPr lang="en-US" dirty="0" err="1" smtClean="0"/>
              <a:t>contd</a:t>
            </a:r>
            <a:r>
              <a:rPr lang="en-US" dirty="0" smtClean="0"/>
              <a: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70000" lnSpcReduction="20000"/>
          </a:bodyPr>
          <a:lstStyle/>
          <a:p>
            <a:r>
              <a:rPr lang="en-GB" dirty="0" smtClean="0"/>
              <a:t>There was discussion with County Cultural stakeholders on what cultural heritage entails and what are the ways for safeguarding it for development and for posterity.</a:t>
            </a:r>
          </a:p>
          <a:p>
            <a:r>
              <a:rPr lang="en-GB" dirty="0" smtClean="0"/>
              <a:t>Participants were enlightened on the potential of culture as an enabler for economic and social development.</a:t>
            </a:r>
          </a:p>
          <a:p>
            <a:r>
              <a:rPr lang="en-GB" dirty="0" smtClean="0"/>
              <a:t>Participants were introduced to Cultural heritage partners (both local and international).</a:t>
            </a:r>
          </a:p>
          <a:p>
            <a:r>
              <a:rPr lang="en-GB" dirty="0" smtClean="0"/>
              <a:t>County officers greatly appreciated the workshop and said it was timely. </a:t>
            </a:r>
          </a:p>
          <a:p>
            <a:r>
              <a:rPr lang="en-GB" dirty="0" smtClean="0"/>
              <a:t>They promised to share what they learnt with their county colleagues as well as with their Governors. </a:t>
            </a:r>
          </a:p>
          <a:p>
            <a:r>
              <a:rPr lang="en-GB" dirty="0" smtClean="0"/>
              <a:t>They requested another workshop to be organized for the Governors, with similar topics and same facilitators, to convince them on the strength of culture and the opportunities it presents;</a:t>
            </a:r>
          </a:p>
          <a:p>
            <a:r>
              <a:rPr lang="en-GB" dirty="0" smtClean="0"/>
              <a:t>This will create an equal understanding with what they themselves had learnt; this will provide the required support in implementing cultural projects and initiatives of the new County Governments.</a:t>
            </a:r>
            <a:endParaRPr lang="en-US" dirty="0"/>
          </a:p>
        </p:txBody>
      </p:sp>
      <p:sp>
        <p:nvSpPr>
          <p:cNvPr id="2" name="Title 1"/>
          <p:cNvSpPr>
            <a:spLocks noGrp="1"/>
          </p:cNvSpPr>
          <p:nvPr>
            <p:ph type="title"/>
          </p:nvPr>
        </p:nvSpPr>
        <p:spPr>
          <a:xfrm>
            <a:off x="457200" y="274638"/>
            <a:ext cx="8229600" cy="487362"/>
          </a:xfrm>
        </p:spPr>
        <p:txBody>
          <a:bodyPr>
            <a:normAutofit fontScale="90000"/>
          </a:bodyPr>
          <a:lstStyle/>
          <a:p>
            <a:r>
              <a:rPr lang="en-US" dirty="0" smtClean="0"/>
              <a:t>OUTCOMES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nmk-acri_updated.png"/>
          <p:cNvPicPr>
            <a:picLocks noGrp="1" noChangeAspect="1"/>
          </p:cNvPicPr>
          <p:nvPr>
            <p:ph idx="1"/>
          </p:nvPr>
        </p:nvPicPr>
        <p:blipFill>
          <a:blip r:embed="rId2" cstate="print"/>
          <a:stretch>
            <a:fillRect/>
          </a:stretch>
        </p:blipFill>
        <p:spPr>
          <a:xfrm>
            <a:off x="762000" y="838200"/>
            <a:ext cx="7543800" cy="5867400"/>
          </a:xfrm>
        </p:spPr>
      </p:pic>
      <p:sp>
        <p:nvSpPr>
          <p:cNvPr id="3" name="Title 2"/>
          <p:cNvSpPr>
            <a:spLocks noGrp="1"/>
          </p:cNvSpPr>
          <p:nvPr>
            <p:ph type="title"/>
          </p:nvPr>
        </p:nvSpPr>
        <p:spPr>
          <a:xfrm>
            <a:off x="457200" y="274638"/>
            <a:ext cx="8229600" cy="487362"/>
          </a:xfrm>
        </p:spPr>
        <p:txBody>
          <a:bodyPr>
            <a:normAutofit fontScale="90000"/>
          </a:bodyPr>
          <a:lstStyle/>
          <a:p>
            <a:r>
              <a:rPr lang="en-US" dirty="0" smtClean="0"/>
              <a:t>Workshop Highlights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70000" lnSpcReduction="20000"/>
          </a:bodyPr>
          <a:lstStyle/>
          <a:p>
            <a:r>
              <a:rPr lang="en-GB" dirty="0" smtClean="0"/>
              <a:t>As part of its mandate and in a bid to contribute and respond to public inquiries, the </a:t>
            </a:r>
            <a:r>
              <a:rPr lang="en-GB" i="1" dirty="0" smtClean="0"/>
              <a:t>Cultural Heritage Departmen</a:t>
            </a:r>
            <a:r>
              <a:rPr lang="en-GB" dirty="0" smtClean="0"/>
              <a:t>t of the National Museums (NMK) partnered with the </a:t>
            </a:r>
            <a:r>
              <a:rPr lang="en-GB" i="1" dirty="0" smtClean="0"/>
              <a:t>African Cultural Regeneration Institute (ACRI)</a:t>
            </a:r>
            <a:r>
              <a:rPr lang="en-GB" dirty="0" smtClean="0"/>
              <a:t> to organize a workshop for Cultural Heritage stakeholders from the 47 Counties of Kenya.  </a:t>
            </a:r>
          </a:p>
          <a:p>
            <a:r>
              <a:rPr lang="en-GB" dirty="0" smtClean="0"/>
              <a:t>The workshop was attended by 105 cultural stakeholders of whom 41 were county officials. It was also attended by the Nigerian High Commissioner to Kenya, Norwegian Embassy 1st Secretary, South Korean Embassy 1</a:t>
            </a:r>
            <a:r>
              <a:rPr lang="en-GB" baseline="30000" dirty="0" smtClean="0"/>
              <a:t>st</a:t>
            </a:r>
            <a:r>
              <a:rPr lang="en-GB" dirty="0" smtClean="0"/>
              <a:t> Secretary and Mexican Embassy 1</a:t>
            </a:r>
            <a:r>
              <a:rPr lang="en-GB" baseline="30000" dirty="0" smtClean="0"/>
              <a:t>st</a:t>
            </a:r>
            <a:r>
              <a:rPr lang="en-GB" dirty="0" smtClean="0"/>
              <a:t> Secretary.</a:t>
            </a:r>
          </a:p>
          <a:p>
            <a:r>
              <a:rPr lang="en-GB" dirty="0" smtClean="0"/>
              <a:t>Among other prominent guests was the Secretary General Kenya National Commission for UNESCO (KNATCOM), Dr Evangeline </a:t>
            </a:r>
            <a:r>
              <a:rPr lang="en-GB" dirty="0" err="1" smtClean="0"/>
              <a:t>Njoka</a:t>
            </a:r>
            <a:r>
              <a:rPr lang="en-GB" dirty="0" smtClean="0"/>
              <a:t>, UNESCO Programme Specialist for Culture, Nairobi Office, Ms. </a:t>
            </a:r>
            <a:r>
              <a:rPr lang="en-GB" dirty="0" err="1" smtClean="0"/>
              <a:t>Ngulube</a:t>
            </a:r>
            <a:r>
              <a:rPr lang="en-GB" dirty="0" smtClean="0"/>
              <a:t> </a:t>
            </a:r>
            <a:r>
              <a:rPr lang="en-GB" dirty="0" err="1" smtClean="0"/>
              <a:t>Mulekeni</a:t>
            </a:r>
            <a:r>
              <a:rPr lang="en-GB" dirty="0" smtClean="0"/>
              <a:t>, and a senior Member from Transitional Authority (Kenya Government), Mr. </a:t>
            </a:r>
            <a:r>
              <a:rPr lang="en-GB" dirty="0" err="1" smtClean="0"/>
              <a:t>Bakari</a:t>
            </a:r>
            <a:r>
              <a:rPr lang="en-GB" dirty="0" smtClean="0"/>
              <a:t> </a:t>
            </a:r>
            <a:r>
              <a:rPr lang="en-GB" dirty="0" err="1" smtClean="0"/>
              <a:t>Omara</a:t>
            </a:r>
            <a:r>
              <a:rPr lang="en-GB" dirty="0" smtClean="0"/>
              <a:t>. The workshop was officially opened by the Deputy Principal Secretary, Administration, the Ministry of Sports, Culture, and the Arts (MOSCA), on behalf of the Minister, Hon. Dr. Hassan </a:t>
            </a:r>
            <a:r>
              <a:rPr lang="en-GB" dirty="0" err="1" smtClean="0"/>
              <a:t>Wario</a:t>
            </a:r>
            <a:r>
              <a:rPr lang="en-GB" dirty="0" smtClean="0"/>
              <a:t>.</a:t>
            </a:r>
          </a:p>
          <a:p>
            <a:r>
              <a:rPr lang="en-GB" dirty="0" smtClean="0"/>
              <a:t>No external sponsor volunteered to participate in financing the workshop; the full burden was born by National Museums of Kenya, African Cultural Regeneration Institute, and Counties.</a:t>
            </a:r>
            <a:endParaRPr lang="en-US" dirty="0"/>
          </a:p>
        </p:txBody>
      </p:sp>
      <p:sp>
        <p:nvSpPr>
          <p:cNvPr id="2" name="Title 1"/>
          <p:cNvSpPr>
            <a:spLocks noGrp="1"/>
          </p:cNvSpPr>
          <p:nvPr>
            <p:ph type="title"/>
          </p:nvPr>
        </p:nvSpPr>
        <p:spPr>
          <a:xfrm>
            <a:off x="457200" y="274638"/>
            <a:ext cx="8229600" cy="563562"/>
          </a:xfrm>
        </p:spPr>
        <p:txBody>
          <a:bodyPr>
            <a:normAutofit fontScale="90000"/>
          </a:bodyPr>
          <a:lstStyle/>
          <a:p>
            <a:r>
              <a:rPr lang="en-US" dirty="0" smtClean="0"/>
              <a:t>IN GENERAL </a:t>
            </a:r>
            <a:r>
              <a:rPr lang="en-US" sz="2000" dirty="0" smtClean="0"/>
              <a:t>(</a:t>
            </a:r>
            <a:r>
              <a:rPr lang="en-US" sz="1200" dirty="0" smtClean="0"/>
              <a:t>for more information  see </a:t>
            </a:r>
            <a:r>
              <a:rPr lang="en-US" sz="2000" dirty="0" smtClean="0">
                <a:hlinkClick r:id="rId2"/>
              </a:rPr>
              <a:t>www.utamaduni.or.ke</a:t>
            </a:r>
            <a:r>
              <a:rPr lang="en-US" sz="2000" dirty="0" smtClean="0"/>
              <a:t> )</a:t>
            </a:r>
            <a:r>
              <a:rPr lang="en-US" dirty="0" smtClean="0"/>
              <a:t>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632</TotalTime>
  <Words>1424</Words>
  <Application>Microsoft Office PowerPoint</Application>
  <PresentationFormat>On-screen Show (4:3)</PresentationFormat>
  <Paragraphs>76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Safeguarding culture and promoting Sustainable development</vt:lpstr>
      <vt:lpstr>CREATING AWARENES ABOUT THE 2003 UNESCO CONVENTION AND ITS IMPERATIVES</vt:lpstr>
      <vt:lpstr>(1) TWO-DAY CAPACITY BUILDING WORKSHOP FOR CULTURAL HERITAGE STAKEHOLDERS</vt:lpstr>
      <vt:lpstr>ORGANIZING THE WORKSHOP</vt:lpstr>
      <vt:lpstr>Some TOPICS COVERED</vt:lpstr>
      <vt:lpstr>Some TOPICS COVERED (contd)</vt:lpstr>
      <vt:lpstr>OUTCOMES</vt:lpstr>
      <vt:lpstr>Workshop Highlights</vt:lpstr>
      <vt:lpstr>IN GENERAL (for more information  see www.utamaduni.or.ke ) </vt:lpstr>
      <vt:lpstr>(2) INTRODUCTION OF COMMON UNIT ON CULTURE AT KCA UNIVERSITY</vt:lpstr>
      <vt:lpstr>CHALLENGING PROCESS</vt:lpstr>
      <vt:lpstr>PURPOSE</vt:lpstr>
      <vt:lpstr>CONTENT OF THE COURSE</vt:lpstr>
      <vt:lpstr>VISION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Safeguarding culture and promoting Sustainable development</dc:title>
  <dc:creator>Proff Gichuru</dc:creator>
  <cp:lastModifiedBy>Proff Gichuru</cp:lastModifiedBy>
  <cp:revision>89</cp:revision>
  <dcterms:created xsi:type="dcterms:W3CDTF">2006-08-16T00:00:00Z</dcterms:created>
  <dcterms:modified xsi:type="dcterms:W3CDTF">2014-11-24T16:45:15Z</dcterms:modified>
</cp:coreProperties>
</file>