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7" r:id="rId3"/>
    <p:sldId id="259" r:id="rId4"/>
    <p:sldId id="260" r:id="rId5"/>
    <p:sldId id="261" r:id="rId6"/>
    <p:sldId id="262" r:id="rId7"/>
    <p:sldId id="263" r:id="rId8"/>
    <p:sldId id="264" r:id="rId9"/>
    <p:sldId id="265" r:id="rId10"/>
    <p:sldId id="266" r:id="rId11"/>
    <p:sldId id="273" r:id="rId12"/>
    <p:sldId id="274" r:id="rId13"/>
    <p:sldId id="275" r:id="rId14"/>
    <p:sldId id="276" r:id="rId15"/>
    <p:sldId id="277" r:id="rId16"/>
    <p:sldId id="279" r:id="rId17"/>
    <p:sldId id="281" r:id="rId18"/>
    <p:sldId id="283" r:id="rId19"/>
    <p:sldId id="282"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58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951B1E-D1E1-1643-BC79-6216EEE58447}" type="datetimeFigureOut">
              <a:rPr lang="nl-NL" smtClean="0"/>
              <a:t>29/11/13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CDCFB6-4275-1C49-B955-0516A3271914}" type="slidenum">
              <a:rPr lang="nl-NL" smtClean="0"/>
              <a:t>‹nr.›</a:t>
            </a:fld>
            <a:endParaRPr lang="nl-NL"/>
          </a:p>
        </p:txBody>
      </p:sp>
    </p:spTree>
    <p:extLst>
      <p:ext uri="{BB962C8B-B14F-4D97-AF65-F5344CB8AC3E}">
        <p14:creationId xmlns:p14="http://schemas.microsoft.com/office/powerpoint/2010/main" val="3342196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AB8F7-6F68-004F-8331-95BA6123FB6B}" type="datetimeFigureOut">
              <a:rPr lang="nl-NL" smtClean="0"/>
              <a:t>29/11/13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D4CA8-E479-0548-B500-8ACE0F406AD1}" type="slidenum">
              <a:rPr lang="nl-NL" smtClean="0"/>
              <a:t>‹nr.›</a:t>
            </a:fld>
            <a:endParaRPr lang="nl-NL"/>
          </a:p>
        </p:txBody>
      </p:sp>
    </p:spTree>
    <p:extLst>
      <p:ext uri="{BB962C8B-B14F-4D97-AF65-F5344CB8AC3E}">
        <p14:creationId xmlns:p14="http://schemas.microsoft.com/office/powerpoint/2010/main" val="38394611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11</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12</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13</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14</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15</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16</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17</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18</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19</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20</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21</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22</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23</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24</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25</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26</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27</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28</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29</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30</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4</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31</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32</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33</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34</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35</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36</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37</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5</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6</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7</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8</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9</a:t>
            </a:fld>
            <a:endParaRPr lang="nl-NL"/>
          </a:p>
        </p:txBody>
      </p:sp>
    </p:spTree>
    <p:extLst>
      <p:ext uri="{BB962C8B-B14F-4D97-AF65-F5344CB8AC3E}">
        <p14:creationId xmlns:p14="http://schemas.microsoft.com/office/powerpoint/2010/main" val="242270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2D4CA8-E479-0548-B500-8ACE0F406AD1}" type="slidenum">
              <a:rPr lang="nl-NL" smtClean="0"/>
              <a:t>10</a:t>
            </a:fld>
            <a:endParaRPr lang="nl-NL"/>
          </a:p>
        </p:txBody>
      </p:sp>
    </p:spTree>
    <p:extLst>
      <p:ext uri="{BB962C8B-B14F-4D97-AF65-F5344CB8AC3E}">
        <p14:creationId xmlns:p14="http://schemas.microsoft.com/office/powerpoint/2010/main" val="242270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36D8E389-3A89-3C45-B02C-8424C6314858}" type="datetime1">
              <a:rPr lang="nl-BE" smtClean="0"/>
              <a:t>29/11/13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63682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D9841268-5910-8F40-955E-B5BAFB628763}" type="datetime1">
              <a:rPr lang="nl-BE" smtClean="0"/>
              <a:t>29/11/13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396123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3E1B78F4-2D20-3644-90F9-3841EA275696}" type="datetime1">
              <a:rPr lang="nl-BE" smtClean="0"/>
              <a:t>29/11/13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39844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B659FC85-96FE-B34A-91E0-8C66CBA0204B}" type="datetime1">
              <a:rPr lang="nl-BE" smtClean="0"/>
              <a:t>29/11/13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46243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Tijdelijke aanduiding voor datum 3"/>
          <p:cNvSpPr>
            <a:spLocks noGrp="1"/>
          </p:cNvSpPr>
          <p:nvPr>
            <p:ph type="dt" sz="half" idx="10"/>
          </p:nvPr>
        </p:nvSpPr>
        <p:spPr/>
        <p:txBody>
          <a:bodyPr/>
          <a:lstStyle/>
          <a:p>
            <a:fld id="{44F3BEDB-CF8E-5245-A5BE-6BB7E59BD08F}" type="datetime1">
              <a:rPr lang="nl-BE" smtClean="0"/>
              <a:t>29/11/13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71871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p>
            <a:fld id="{3EE1F21F-2AE5-D448-9925-1A3931362062}" type="datetime1">
              <a:rPr lang="nl-BE" smtClean="0"/>
              <a:t>29/11/13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8965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7" name="Tijdelijke aanduiding voor datum 6"/>
          <p:cNvSpPr>
            <a:spLocks noGrp="1"/>
          </p:cNvSpPr>
          <p:nvPr>
            <p:ph type="dt" sz="half" idx="10"/>
          </p:nvPr>
        </p:nvSpPr>
        <p:spPr/>
        <p:txBody>
          <a:bodyPr/>
          <a:lstStyle/>
          <a:p>
            <a:fld id="{913CA13B-16A0-C743-A442-EF510F942659}" type="datetime1">
              <a:rPr lang="nl-BE" smtClean="0"/>
              <a:t>29/11/13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121575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datum 2"/>
          <p:cNvSpPr>
            <a:spLocks noGrp="1"/>
          </p:cNvSpPr>
          <p:nvPr>
            <p:ph type="dt" sz="half" idx="10"/>
          </p:nvPr>
        </p:nvSpPr>
        <p:spPr/>
        <p:txBody>
          <a:bodyPr/>
          <a:lstStyle/>
          <a:p>
            <a:fld id="{9E7C0852-9871-5442-9097-4BE40D829772}" type="datetime1">
              <a:rPr lang="nl-BE" smtClean="0"/>
              <a:t>29/11/13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91039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D41DDAB-BCB1-E74B-BB38-98873ADF2B71}" type="datetime1">
              <a:rPr lang="nl-BE" smtClean="0"/>
              <a:t>29/11/13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7623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CD542B45-2083-F44B-A031-946C79377D1C}" type="datetime1">
              <a:rPr lang="nl-BE" smtClean="0"/>
              <a:t>29/11/13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370891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9F752A78-7A6E-7546-93FB-6D5DEA5B794E}" type="datetime1">
              <a:rPr lang="nl-BE" smtClean="0"/>
              <a:t>29/11/13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811E615-7F90-B749-A76C-90046C4A4695}" type="slidenum">
              <a:rPr lang="nl-NL" smtClean="0"/>
              <a:t>‹nr.›</a:t>
            </a:fld>
            <a:endParaRPr lang="nl-NL"/>
          </a:p>
        </p:txBody>
      </p:sp>
    </p:spTree>
    <p:extLst>
      <p:ext uri="{BB962C8B-B14F-4D97-AF65-F5344CB8AC3E}">
        <p14:creationId xmlns:p14="http://schemas.microsoft.com/office/powerpoint/2010/main" val="2823790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48FE1-2ED1-1E4F-9EE0-CA5D67261D24}" type="datetime1">
              <a:rPr lang="nl-BE" smtClean="0"/>
              <a:t>29/11/13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1E615-7F90-B749-A76C-90046C4A4695}" type="slidenum">
              <a:rPr lang="nl-NL" smtClean="0"/>
              <a:t>‹nr.›</a:t>
            </a:fld>
            <a:endParaRPr lang="nl-NL"/>
          </a:p>
        </p:txBody>
      </p:sp>
    </p:spTree>
    <p:extLst>
      <p:ext uri="{BB962C8B-B14F-4D97-AF65-F5344CB8AC3E}">
        <p14:creationId xmlns:p14="http://schemas.microsoft.com/office/powerpoint/2010/main" val="295595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ngoforum.pbworks.com/w/browse/%23view=ViewFolder&amp;param=Paris%20December%20201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unesco.org/culture/ic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799" y="529167"/>
            <a:ext cx="8034867" cy="3071283"/>
          </a:xfrm>
        </p:spPr>
        <p:txBody>
          <a:bodyPr>
            <a:normAutofit/>
          </a:bodyPr>
          <a:lstStyle/>
          <a:p>
            <a:r>
              <a:rPr lang="en-US" sz="3600" b="1" i="1" dirty="0" smtClean="0">
                <a:solidFill>
                  <a:srgbClr val="4BACC6"/>
                </a:solidFill>
              </a:rPr>
              <a:t>Reflecting </a:t>
            </a:r>
            <a:br>
              <a:rPr lang="en-US" sz="3600" b="1" i="1" dirty="0" smtClean="0">
                <a:solidFill>
                  <a:srgbClr val="4BACC6"/>
                </a:solidFill>
              </a:rPr>
            </a:br>
            <a:r>
              <a:rPr lang="en-US" sz="3600" b="1" i="1" dirty="0" smtClean="0">
                <a:solidFill>
                  <a:srgbClr val="4BACC6"/>
                </a:solidFill>
              </a:rPr>
              <a:t>on actual roles and future room for NGOs </a:t>
            </a:r>
            <a:br>
              <a:rPr lang="en-US" sz="3600" b="1" i="1" dirty="0" smtClean="0">
                <a:solidFill>
                  <a:srgbClr val="4BACC6"/>
                </a:solidFill>
              </a:rPr>
            </a:br>
            <a:r>
              <a:rPr lang="en-US" sz="3600" b="1" i="1" dirty="0" smtClean="0">
                <a:solidFill>
                  <a:srgbClr val="4BACC6"/>
                </a:solidFill>
              </a:rPr>
              <a:t>within UNESCO 2003 Convention for ICH</a:t>
            </a:r>
            <a:br>
              <a:rPr lang="en-US" sz="3600" b="1" i="1" dirty="0" smtClean="0">
                <a:solidFill>
                  <a:srgbClr val="4BACC6"/>
                </a:solidFill>
              </a:rPr>
            </a:br>
            <a:r>
              <a:rPr lang="en-US" sz="3600" b="1" i="1" dirty="0" smtClean="0">
                <a:solidFill>
                  <a:srgbClr val="4BACC6"/>
                </a:solidFill>
              </a:rPr>
              <a:t> in inter-national perspectives</a:t>
            </a:r>
            <a:r>
              <a:rPr lang="nl-NL" sz="3600" b="1" dirty="0" smtClean="0">
                <a:solidFill>
                  <a:srgbClr val="4BACC6"/>
                </a:solidFill>
              </a:rPr>
              <a:t/>
            </a:r>
            <a:br>
              <a:rPr lang="nl-NL" sz="3600" b="1" dirty="0" smtClean="0">
                <a:solidFill>
                  <a:srgbClr val="4BACC6"/>
                </a:solidFill>
              </a:rPr>
            </a:br>
            <a:endParaRPr lang="nl-NL" sz="3600" b="1" dirty="0">
              <a:solidFill>
                <a:srgbClr val="4BACC6"/>
              </a:solidFill>
            </a:endParaRPr>
          </a:p>
        </p:txBody>
      </p:sp>
      <p:sp>
        <p:nvSpPr>
          <p:cNvPr id="3" name="Subtitel 2"/>
          <p:cNvSpPr>
            <a:spLocks noGrp="1"/>
          </p:cNvSpPr>
          <p:nvPr>
            <p:ph type="subTitle" idx="1"/>
          </p:nvPr>
        </p:nvSpPr>
        <p:spPr>
          <a:xfrm>
            <a:off x="1371600" y="3886200"/>
            <a:ext cx="6400800" cy="2336800"/>
          </a:xfrm>
        </p:spPr>
        <p:txBody>
          <a:bodyPr>
            <a:noAutofit/>
          </a:bodyPr>
          <a:lstStyle/>
          <a:p>
            <a:r>
              <a:rPr lang="en-US" sz="1400" b="1" dirty="0" smtClean="0"/>
              <a:t>ICH NGO FORUM, December </a:t>
            </a:r>
            <a:r>
              <a:rPr lang="en-US" sz="1400" b="1" dirty="0"/>
              <a:t>1</a:t>
            </a:r>
            <a:r>
              <a:rPr lang="en-US" sz="1400" b="1" dirty="0" smtClean="0"/>
              <a:t>, </a:t>
            </a:r>
            <a:r>
              <a:rPr lang="en-US" sz="1400" b="1" dirty="0"/>
              <a:t>2013, </a:t>
            </a:r>
            <a:endParaRPr lang="nl-NL" sz="1400" dirty="0"/>
          </a:p>
          <a:p>
            <a:r>
              <a:rPr lang="en-US" sz="1400" b="1" dirty="0"/>
              <a:t> </a:t>
            </a:r>
            <a:endParaRPr lang="nl-NL" sz="1400" dirty="0"/>
          </a:p>
          <a:p>
            <a:r>
              <a:rPr lang="en-US" sz="1400" dirty="0"/>
              <a:t> </a:t>
            </a:r>
            <a:endParaRPr lang="nl-NL" sz="1400" dirty="0"/>
          </a:p>
          <a:p>
            <a:r>
              <a:rPr lang="en-US" sz="1400" dirty="0" smtClean="0">
                <a:solidFill>
                  <a:schemeClr val="tx1"/>
                </a:solidFill>
              </a:rPr>
              <a:t> </a:t>
            </a:r>
            <a:r>
              <a:rPr lang="en-US" sz="1400" b="1" dirty="0">
                <a:solidFill>
                  <a:schemeClr val="tx1"/>
                </a:solidFill>
              </a:rPr>
              <a:t>Jorijn Neyrinck</a:t>
            </a:r>
            <a:r>
              <a:rPr lang="en-US" sz="1400" dirty="0">
                <a:solidFill>
                  <a:schemeClr val="tx1"/>
                </a:solidFill>
              </a:rPr>
              <a:t> </a:t>
            </a:r>
          </a:p>
          <a:p>
            <a:r>
              <a:rPr lang="en-US" sz="1400" b="1" dirty="0" smtClean="0">
                <a:solidFill>
                  <a:schemeClr val="accent5"/>
                </a:solidFill>
              </a:rPr>
              <a:t>ICH </a:t>
            </a:r>
            <a:r>
              <a:rPr lang="en-US" sz="1400" b="1" dirty="0">
                <a:solidFill>
                  <a:schemeClr val="accent5"/>
                </a:solidFill>
              </a:rPr>
              <a:t>NGO </a:t>
            </a:r>
            <a:r>
              <a:rPr lang="en-US" sz="1400" b="1" dirty="0" smtClean="0">
                <a:solidFill>
                  <a:schemeClr val="accent5"/>
                </a:solidFill>
              </a:rPr>
              <a:t>Forum </a:t>
            </a:r>
            <a:r>
              <a:rPr lang="en-US" sz="1400" dirty="0" smtClean="0">
                <a:solidFill>
                  <a:schemeClr val="tx1"/>
                </a:solidFill>
              </a:rPr>
              <a:t>-  http://</a:t>
            </a:r>
            <a:r>
              <a:rPr lang="en-US" sz="1400" dirty="0" err="1" smtClean="0">
                <a:solidFill>
                  <a:schemeClr val="tx1"/>
                </a:solidFill>
              </a:rPr>
              <a:t>www.ichngoforum.org</a:t>
            </a:r>
            <a:r>
              <a:rPr lang="en-US" sz="1400" dirty="0" smtClean="0">
                <a:solidFill>
                  <a:schemeClr val="tx1"/>
                </a:solidFill>
              </a:rPr>
              <a:t>/</a:t>
            </a:r>
            <a:endParaRPr lang="en-US" sz="1400" dirty="0">
              <a:solidFill>
                <a:schemeClr val="tx1"/>
              </a:solidFill>
            </a:endParaRPr>
          </a:p>
          <a:p>
            <a:r>
              <a:rPr lang="en-US" sz="1400" dirty="0" err="1" smtClean="0">
                <a:solidFill>
                  <a:srgbClr val="FF0000"/>
                </a:solidFill>
              </a:rPr>
              <a:t>tapis</a:t>
            </a:r>
            <a:r>
              <a:rPr lang="en-US" sz="1400" dirty="0" smtClean="0">
                <a:solidFill>
                  <a:srgbClr val="FF0000"/>
                </a:solidFill>
              </a:rPr>
              <a:t> </a:t>
            </a:r>
            <a:r>
              <a:rPr lang="en-US" sz="1400" dirty="0" err="1">
                <a:solidFill>
                  <a:srgbClr val="FF0000"/>
                </a:solidFill>
              </a:rPr>
              <a:t>plein</a:t>
            </a:r>
            <a:r>
              <a:rPr lang="en-US" sz="1400" dirty="0">
                <a:solidFill>
                  <a:srgbClr val="FF0000"/>
                </a:solidFill>
              </a:rPr>
              <a:t> </a:t>
            </a:r>
            <a:r>
              <a:rPr lang="en-US" sz="1400" dirty="0">
                <a:solidFill>
                  <a:schemeClr val="tx1"/>
                </a:solidFill>
              </a:rPr>
              <a:t>– Center of Expertise on ICH &amp; </a:t>
            </a:r>
            <a:r>
              <a:rPr lang="en-US" sz="1400" dirty="0" err="1">
                <a:solidFill>
                  <a:schemeClr val="tx1"/>
                </a:solidFill>
              </a:rPr>
              <a:t>particpation</a:t>
            </a:r>
            <a:r>
              <a:rPr lang="en-US" sz="1400" dirty="0">
                <a:solidFill>
                  <a:schemeClr val="tx1"/>
                </a:solidFill>
              </a:rPr>
              <a:t>; Belgium </a:t>
            </a:r>
            <a:r>
              <a:rPr lang="en-US" sz="1400" i="1" dirty="0">
                <a:solidFill>
                  <a:schemeClr val="tx1"/>
                </a:solidFill>
              </a:rPr>
              <a:t/>
            </a:r>
            <a:br>
              <a:rPr lang="en-US" sz="1400" i="1" dirty="0">
                <a:solidFill>
                  <a:schemeClr val="tx1"/>
                </a:solidFill>
              </a:rPr>
            </a:br>
            <a:endParaRPr lang="nl-NL" sz="1400" dirty="0">
              <a:solidFill>
                <a:schemeClr val="tx1"/>
              </a:solidFill>
            </a:endParaRPr>
          </a:p>
        </p:txBody>
      </p:sp>
      <p:pic>
        <p:nvPicPr>
          <p:cNvPr id="4" name="Afbeelding 3" descr="Schermafbeelding 2013-11-05 om 12.03.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764" y="5125803"/>
            <a:ext cx="1469902" cy="417840"/>
          </a:xfrm>
          <a:prstGeom prst="rect">
            <a:avLst/>
          </a:prstGeom>
        </p:spPr>
      </p:pic>
      <p:pic>
        <p:nvPicPr>
          <p:cNvPr id="5" name="Afbeelding 4" descr="logo_t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793519"/>
            <a:ext cx="828580" cy="858961"/>
          </a:xfrm>
          <a:prstGeom prst="rect">
            <a:avLst/>
          </a:prstGeom>
        </p:spPr>
      </p:pic>
    </p:spTree>
    <p:extLst>
      <p:ext uri="{BB962C8B-B14F-4D97-AF65-F5344CB8AC3E}">
        <p14:creationId xmlns:p14="http://schemas.microsoft.com/office/powerpoint/2010/main" val="10627233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432268" cy="1143000"/>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2.  </a:t>
            </a:r>
            <a:r>
              <a:rPr lang="en-US" sz="4900" b="1" dirty="0" smtClean="0">
                <a:solidFill>
                  <a:schemeClr val="accent5"/>
                </a:solidFill>
              </a:rPr>
              <a:t>NGO</a:t>
            </a:r>
            <a:r>
              <a:rPr lang="en-US" b="1" dirty="0" smtClean="0">
                <a:solidFill>
                  <a:schemeClr val="accent5"/>
                </a:solidFill>
              </a:rPr>
              <a:t>s  statements and perspectives</a:t>
            </a:r>
            <a:r>
              <a:rPr lang="nl-NL" dirty="0" smtClean="0">
                <a:solidFill>
                  <a:schemeClr val="accent5"/>
                </a:solidFill>
              </a:rPr>
              <a:t/>
            </a:r>
            <a:br>
              <a:rPr lang="nl-NL" dirty="0" smtClean="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204118"/>
            <a:ext cx="8432268" cy="5298120"/>
          </a:xfrm>
          <a:noFill/>
          <a:ln>
            <a:noFill/>
          </a:ln>
        </p:spPr>
        <p:txBody>
          <a:bodyPr>
            <a:normAutofit lnSpcReduction="10000"/>
          </a:bodyPr>
          <a:lstStyle/>
          <a:p>
            <a:pPr marL="0" indent="0">
              <a:buNone/>
            </a:pPr>
            <a:endParaRPr lang="en-US" sz="1700" b="1" dirty="0" smtClean="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endParaRPr lang="en-US" sz="1700" b="1" dirty="0" smtClean="0">
              <a:solidFill>
                <a:srgbClr val="FF0000"/>
              </a:solidFill>
            </a:endParaRPr>
          </a:p>
          <a:p>
            <a:pPr marL="0" indent="0">
              <a:lnSpc>
                <a:spcPct val="140000"/>
              </a:lnSpc>
              <a:buNone/>
            </a:pPr>
            <a:r>
              <a:rPr lang="en-US" sz="1700" b="1" dirty="0" smtClean="0">
                <a:solidFill>
                  <a:srgbClr val="FF0000"/>
                </a:solidFill>
              </a:rPr>
              <a:t>4 NGO statements related to IGC </a:t>
            </a:r>
            <a:r>
              <a:rPr lang="en-US" sz="1700" dirty="0" smtClean="0">
                <a:solidFill>
                  <a:srgbClr val="FF0000"/>
                </a:solidFill>
              </a:rPr>
              <a:t>(intergovernmental Committee)</a:t>
            </a:r>
            <a:r>
              <a:rPr lang="en-US" sz="1700" b="1" dirty="0" smtClean="0">
                <a:solidFill>
                  <a:srgbClr val="FF0000"/>
                </a:solidFill>
              </a:rPr>
              <a:t> meetings:</a:t>
            </a:r>
          </a:p>
          <a:p>
            <a:pPr>
              <a:lnSpc>
                <a:spcPct val="140000"/>
              </a:lnSpc>
              <a:buAutoNum type="arabicPeriod"/>
            </a:pPr>
            <a:r>
              <a:rPr lang="en-US" sz="1600" b="1" dirty="0" smtClean="0">
                <a:solidFill>
                  <a:schemeClr val="tx1">
                    <a:lumMod val="65000"/>
                    <a:lumOff val="35000"/>
                  </a:schemeClr>
                </a:solidFill>
              </a:rPr>
              <a:t>Abu </a:t>
            </a:r>
            <a:r>
              <a:rPr lang="en-US" sz="1600" b="1" dirty="0">
                <a:solidFill>
                  <a:schemeClr val="tx1">
                    <a:lumMod val="65000"/>
                    <a:lumOff val="35000"/>
                  </a:schemeClr>
                </a:solidFill>
              </a:rPr>
              <a:t>Dhabi - 4COM, 2009</a:t>
            </a:r>
            <a:r>
              <a:rPr lang="nl-NL" sz="1600" dirty="0" smtClean="0">
                <a:solidFill>
                  <a:schemeClr val="tx1">
                    <a:lumMod val="65000"/>
                    <a:lumOff val="35000"/>
                  </a:schemeClr>
                </a:solidFill>
                <a:effectLst/>
              </a:rPr>
              <a:t> </a:t>
            </a:r>
          </a:p>
          <a:p>
            <a:pPr>
              <a:lnSpc>
                <a:spcPct val="140000"/>
              </a:lnSpc>
              <a:buFont typeface="Arial"/>
              <a:buAutoNum type="arabicPeriod"/>
            </a:pPr>
            <a:r>
              <a:rPr lang="en-US" sz="1600" b="1" dirty="0" smtClean="0">
                <a:solidFill>
                  <a:schemeClr val="tx1">
                    <a:lumMod val="65000"/>
                    <a:lumOff val="35000"/>
                  </a:schemeClr>
                </a:solidFill>
              </a:rPr>
              <a:t>Nairobi </a:t>
            </a:r>
            <a:r>
              <a:rPr lang="en-US" sz="1600" b="1" dirty="0">
                <a:solidFill>
                  <a:schemeClr val="tx1">
                    <a:lumMod val="65000"/>
                    <a:lumOff val="35000"/>
                  </a:schemeClr>
                </a:solidFill>
              </a:rPr>
              <a:t>- 5COM, </a:t>
            </a:r>
            <a:r>
              <a:rPr lang="en-US" sz="1600" b="1" dirty="0" smtClean="0">
                <a:solidFill>
                  <a:schemeClr val="tx1">
                    <a:lumMod val="65000"/>
                    <a:lumOff val="35000"/>
                  </a:schemeClr>
                </a:solidFill>
              </a:rPr>
              <a:t>2010</a:t>
            </a:r>
          </a:p>
          <a:p>
            <a:pPr>
              <a:lnSpc>
                <a:spcPct val="140000"/>
              </a:lnSpc>
              <a:buFont typeface="Arial"/>
              <a:buAutoNum type="arabicPeriod"/>
            </a:pPr>
            <a:r>
              <a:rPr lang="en-US" sz="1600" b="1" dirty="0" smtClean="0">
                <a:solidFill>
                  <a:schemeClr val="tx1">
                    <a:lumMod val="65000"/>
                    <a:lumOff val="35000"/>
                  </a:schemeClr>
                </a:solidFill>
              </a:rPr>
              <a:t>Bali </a:t>
            </a:r>
            <a:r>
              <a:rPr lang="en-US" sz="1600" b="1" dirty="0">
                <a:solidFill>
                  <a:schemeClr val="tx1">
                    <a:lumMod val="65000"/>
                    <a:lumOff val="35000"/>
                  </a:schemeClr>
                </a:solidFill>
              </a:rPr>
              <a:t>- 6COM, </a:t>
            </a:r>
            <a:r>
              <a:rPr lang="en-US" sz="1600" b="1" dirty="0" smtClean="0">
                <a:solidFill>
                  <a:schemeClr val="tx1">
                    <a:lumMod val="65000"/>
                    <a:lumOff val="35000"/>
                  </a:schemeClr>
                </a:solidFill>
              </a:rPr>
              <a:t>2011</a:t>
            </a:r>
          </a:p>
          <a:p>
            <a:pPr>
              <a:lnSpc>
                <a:spcPct val="140000"/>
              </a:lnSpc>
              <a:buFont typeface="Arial"/>
              <a:buAutoNum type="arabicPeriod"/>
            </a:pPr>
            <a:r>
              <a:rPr lang="en-US" sz="1600" b="1" dirty="0" smtClean="0">
                <a:solidFill>
                  <a:schemeClr val="tx1">
                    <a:lumMod val="65000"/>
                    <a:lumOff val="35000"/>
                  </a:schemeClr>
                </a:solidFill>
              </a:rPr>
              <a:t>Paris - 7COM, 2012</a:t>
            </a:r>
            <a:br>
              <a:rPr lang="en-US" sz="1600" b="1" dirty="0" smtClean="0">
                <a:solidFill>
                  <a:schemeClr val="tx1">
                    <a:lumMod val="65000"/>
                    <a:lumOff val="35000"/>
                  </a:schemeClr>
                </a:solidFill>
              </a:rPr>
            </a:br>
            <a:endParaRPr lang="en-US" sz="1600" b="1" dirty="0" smtClean="0">
              <a:solidFill>
                <a:srgbClr val="FF0000"/>
              </a:solidFill>
            </a:endParaRPr>
          </a:p>
          <a:p>
            <a:pPr>
              <a:lnSpc>
                <a:spcPct val="140000"/>
              </a:lnSpc>
              <a:buFont typeface="Wingdings" charset="2"/>
              <a:buChar char="ü"/>
            </a:pPr>
            <a:r>
              <a:rPr lang="en-US" sz="1600" b="1" dirty="0" smtClean="0">
                <a:solidFill>
                  <a:schemeClr val="tx1">
                    <a:lumMod val="75000"/>
                    <a:lumOff val="25000"/>
                  </a:schemeClr>
                </a:solidFill>
              </a:rPr>
              <a:t>Recurring demand of attention </a:t>
            </a:r>
            <a:r>
              <a:rPr lang="en-US" sz="1600" b="1" dirty="0" smtClean="0">
                <a:solidFill>
                  <a:schemeClr val="tx1">
                    <a:lumMod val="75000"/>
                    <a:lumOff val="25000"/>
                  </a:schemeClr>
                </a:solidFill>
              </a:rPr>
              <a:t>for</a:t>
            </a:r>
            <a:br>
              <a:rPr lang="en-US" sz="1600" b="1" dirty="0" smtClean="0">
                <a:solidFill>
                  <a:schemeClr val="tx1">
                    <a:lumMod val="75000"/>
                    <a:lumOff val="25000"/>
                  </a:schemeClr>
                </a:solidFill>
              </a:rPr>
            </a:br>
            <a:r>
              <a:rPr lang="en-US" sz="1600" b="1" dirty="0" smtClean="0">
                <a:solidFill>
                  <a:schemeClr val="tx1">
                    <a:lumMod val="75000"/>
                    <a:lumOff val="25000"/>
                  </a:schemeClr>
                </a:solidFill>
              </a:rPr>
              <a:t>- community participation</a:t>
            </a:r>
            <a:br>
              <a:rPr lang="en-US" sz="1600" b="1" dirty="0" smtClean="0">
                <a:solidFill>
                  <a:schemeClr val="tx1">
                    <a:lumMod val="75000"/>
                    <a:lumOff val="25000"/>
                  </a:schemeClr>
                </a:solidFill>
              </a:rPr>
            </a:br>
            <a:r>
              <a:rPr lang="en-US" sz="1600" b="1" dirty="0" smtClean="0">
                <a:solidFill>
                  <a:schemeClr val="tx1">
                    <a:lumMod val="75000"/>
                    <a:lumOff val="25000"/>
                  </a:schemeClr>
                </a:solidFill>
              </a:rPr>
              <a:t>- the process of safeguarding and capacity building (and exchange of expertise)</a:t>
            </a:r>
            <a:br>
              <a:rPr lang="en-US" sz="1600" b="1" dirty="0" smtClean="0">
                <a:solidFill>
                  <a:schemeClr val="tx1">
                    <a:lumMod val="75000"/>
                    <a:lumOff val="25000"/>
                  </a:schemeClr>
                </a:solidFill>
              </a:rPr>
            </a:br>
            <a:r>
              <a:rPr lang="en-US" sz="1600" b="1" dirty="0" smtClean="0">
                <a:solidFill>
                  <a:schemeClr val="tx1">
                    <a:lumMod val="75000"/>
                    <a:lumOff val="25000"/>
                  </a:schemeClr>
                </a:solidFill>
              </a:rPr>
              <a:t>-  </a:t>
            </a:r>
            <a:r>
              <a:rPr lang="en-US" sz="1600" b="1" dirty="0" smtClean="0">
                <a:solidFill>
                  <a:schemeClr val="tx1">
                    <a:lumMod val="75000"/>
                    <a:lumOff val="25000"/>
                  </a:schemeClr>
                </a:solidFill>
              </a:rPr>
              <a:t>acknowledgment of aspects of mediation, brokerage, </a:t>
            </a:r>
            <a:r>
              <a:rPr lang="en-US" sz="1600" b="1" dirty="0" smtClean="0">
                <a:solidFill>
                  <a:schemeClr val="tx1">
                    <a:lumMod val="75000"/>
                    <a:lumOff val="25000"/>
                  </a:schemeClr>
                </a:solidFill>
              </a:rPr>
              <a:t>facilitation by NGOs</a:t>
            </a:r>
            <a:br>
              <a:rPr lang="en-US" sz="1600" b="1" dirty="0" smtClean="0">
                <a:solidFill>
                  <a:schemeClr val="tx1">
                    <a:lumMod val="75000"/>
                    <a:lumOff val="25000"/>
                  </a:schemeClr>
                </a:solidFill>
              </a:rPr>
            </a:br>
            <a:r>
              <a:rPr lang="en-US" sz="1600" b="1" dirty="0" smtClean="0">
                <a:solidFill>
                  <a:schemeClr val="tx1">
                    <a:lumMod val="75000"/>
                    <a:lumOff val="25000"/>
                  </a:schemeClr>
                </a:solidFill>
              </a:rPr>
              <a:t>…</a:t>
            </a:r>
          </a:p>
          <a:p>
            <a:pPr>
              <a:lnSpc>
                <a:spcPct val="140000"/>
              </a:lnSpc>
              <a:buFont typeface="Wingdings" charset="2"/>
              <a:buChar char="ü"/>
            </a:pPr>
            <a:endParaRPr lang="en-US" sz="1600" b="1" dirty="0" smtClean="0">
              <a:solidFill>
                <a:schemeClr val="tx1">
                  <a:lumMod val="75000"/>
                  <a:lumOff val="25000"/>
                </a:schemeClr>
              </a:solidFill>
            </a:endParaRPr>
          </a:p>
          <a:p>
            <a:pPr marL="0" indent="0">
              <a:lnSpc>
                <a:spcPct val="140000"/>
              </a:lnSpc>
              <a:buNone/>
            </a:pPr>
            <a:endParaRPr lang="en-US" sz="1700" b="1" dirty="0">
              <a:solidFill>
                <a:srgbClr val="FF0000"/>
              </a:solidFill>
            </a:endParaRPr>
          </a:p>
          <a:p>
            <a:pPr marL="0" indent="0">
              <a:lnSpc>
                <a:spcPct val="140000"/>
              </a:lnSpc>
              <a:buNone/>
            </a:pPr>
            <a:endParaRPr lang="nl-NL" sz="1600" b="1" dirty="0" smtClean="0"/>
          </a:p>
          <a:p>
            <a:pPr marL="0" lvl="0" indent="0">
              <a:buNone/>
            </a:pPr>
            <a:endParaRPr lang="en-GB" dirty="0">
              <a:solidFill>
                <a:schemeClr val="bg1">
                  <a:lumMod val="50000"/>
                </a:schemeClr>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5924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432268" cy="1979458"/>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3. </a:t>
            </a:r>
            <a:r>
              <a:rPr lang="en-US" sz="3100" b="1" dirty="0">
                <a:solidFill>
                  <a:schemeClr val="accent5"/>
                </a:solidFill>
              </a:rPr>
              <a:t>What about NGOs in the EVALUATION of UNESCO’s Standard-setting work of the Culture Section?</a:t>
            </a:r>
            <a:r>
              <a:rPr lang="nl-NL" sz="3100" dirty="0" smtClean="0">
                <a:solidFill>
                  <a:schemeClr val="accent5"/>
                </a:solidFill>
                <a:effectLst/>
              </a:rPr>
              <a:t> </a:t>
            </a:r>
            <a:r>
              <a:rPr lang="nl-NL" sz="3100" dirty="0" smtClean="0">
                <a:solidFill>
                  <a:schemeClr val="accent5"/>
                </a:solidFill>
              </a:rPr>
              <a:t/>
            </a:r>
            <a:br>
              <a:rPr lang="nl-NL" sz="3100" dirty="0" smtClean="0">
                <a:solidFill>
                  <a:schemeClr val="accent5"/>
                </a:solidFill>
              </a:rPr>
            </a:br>
            <a:endParaRPr lang="nl-NL" sz="3100" dirty="0">
              <a:solidFill>
                <a:schemeClr val="accent5"/>
              </a:solidFill>
            </a:endParaRPr>
          </a:p>
        </p:txBody>
      </p:sp>
      <p:sp>
        <p:nvSpPr>
          <p:cNvPr id="3" name="Tijdelijke aanduiding voor inhoud 2"/>
          <p:cNvSpPr>
            <a:spLocks noGrp="1"/>
          </p:cNvSpPr>
          <p:nvPr>
            <p:ph idx="1"/>
          </p:nvPr>
        </p:nvSpPr>
        <p:spPr>
          <a:xfrm>
            <a:off x="457200" y="1204118"/>
            <a:ext cx="8432268" cy="5298120"/>
          </a:xfrm>
          <a:noFill/>
          <a:ln>
            <a:noFill/>
          </a:ln>
        </p:spPr>
        <p:txBody>
          <a:bodyPr>
            <a:normAutofit fontScale="625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30000"/>
              </a:lnSpc>
              <a:buNone/>
            </a:pPr>
            <a:endParaRPr lang="en-US" sz="1700" b="1" dirty="0" smtClean="0">
              <a:solidFill>
                <a:schemeClr val="tx1">
                  <a:lumMod val="65000"/>
                  <a:lumOff val="35000"/>
                </a:schemeClr>
              </a:solidFill>
            </a:endParaRPr>
          </a:p>
          <a:p>
            <a:pPr marL="0" indent="0">
              <a:lnSpc>
                <a:spcPct val="130000"/>
              </a:lnSpc>
              <a:buNone/>
            </a:pPr>
            <a:endParaRPr lang="en-US" sz="1700" b="1" dirty="0" smtClean="0">
              <a:solidFill>
                <a:schemeClr val="tx1">
                  <a:lumMod val="65000"/>
                  <a:lumOff val="35000"/>
                </a:schemeClr>
              </a:solidFill>
            </a:endParaRPr>
          </a:p>
          <a:p>
            <a:pPr marL="0" indent="0">
              <a:lnSpc>
                <a:spcPct val="130000"/>
              </a:lnSpc>
              <a:buNone/>
            </a:pPr>
            <a:endParaRPr lang="en-US" sz="1700" b="1" dirty="0" smtClean="0">
              <a:solidFill>
                <a:schemeClr val="tx1">
                  <a:lumMod val="65000"/>
                  <a:lumOff val="35000"/>
                </a:schemeClr>
              </a:solidFill>
            </a:endParaRPr>
          </a:p>
          <a:p>
            <a:pPr>
              <a:lnSpc>
                <a:spcPct val="130000"/>
              </a:lnSpc>
            </a:pPr>
            <a:r>
              <a:rPr lang="en-GB" sz="1800" dirty="0" smtClean="0">
                <a:solidFill>
                  <a:schemeClr val="tx1">
                    <a:lumMod val="65000"/>
                    <a:lumOff val="35000"/>
                  </a:schemeClr>
                </a:solidFill>
              </a:rPr>
              <a:t> </a:t>
            </a:r>
            <a:r>
              <a:rPr lang="en-GB" sz="2600" b="1" dirty="0" smtClean="0">
                <a:solidFill>
                  <a:schemeClr val="accent5">
                    <a:lumMod val="50000"/>
                  </a:schemeClr>
                </a:solidFill>
              </a:rPr>
              <a:t>IOS (Internal </a:t>
            </a:r>
            <a:r>
              <a:rPr lang="en-GB" sz="2600" b="1" dirty="0">
                <a:solidFill>
                  <a:schemeClr val="accent5">
                    <a:lumMod val="50000"/>
                  </a:schemeClr>
                </a:solidFill>
              </a:rPr>
              <a:t>Oversight </a:t>
            </a:r>
            <a:r>
              <a:rPr lang="en-GB" sz="2600" b="1" dirty="0" smtClean="0">
                <a:solidFill>
                  <a:schemeClr val="accent5">
                    <a:lumMod val="50000"/>
                  </a:schemeClr>
                </a:solidFill>
              </a:rPr>
              <a:t>Service)</a:t>
            </a:r>
            <a:r>
              <a:rPr lang="en-GB" sz="2600" dirty="0" smtClean="0">
                <a:solidFill>
                  <a:schemeClr val="accent5">
                    <a:lumMod val="50000"/>
                  </a:schemeClr>
                </a:solidFill>
              </a:rPr>
              <a:t> </a:t>
            </a:r>
            <a:br>
              <a:rPr lang="en-GB" sz="2600" dirty="0" smtClean="0">
                <a:solidFill>
                  <a:schemeClr val="accent5">
                    <a:lumMod val="50000"/>
                  </a:schemeClr>
                </a:solidFill>
              </a:rPr>
            </a:br>
            <a:r>
              <a:rPr lang="en-GB" sz="2600" dirty="0" smtClean="0">
                <a:solidFill>
                  <a:schemeClr val="tx1">
                    <a:lumMod val="65000"/>
                    <a:lumOff val="35000"/>
                  </a:schemeClr>
                </a:solidFill>
              </a:rPr>
              <a:t>&gt; </a:t>
            </a:r>
            <a:r>
              <a:rPr lang="en-GB" sz="2600" b="1" dirty="0" smtClean="0">
                <a:solidFill>
                  <a:srgbClr val="215968"/>
                </a:solidFill>
              </a:rPr>
              <a:t>evaluation </a:t>
            </a:r>
            <a:r>
              <a:rPr lang="en-GB" sz="2600" b="1" dirty="0">
                <a:solidFill>
                  <a:srgbClr val="215968"/>
                </a:solidFill>
              </a:rPr>
              <a:t>of the implementation of the Convention and its </a:t>
            </a:r>
            <a:r>
              <a:rPr lang="en-GB" sz="2600" b="1" dirty="0" smtClean="0">
                <a:solidFill>
                  <a:srgbClr val="215968"/>
                </a:solidFill>
              </a:rPr>
              <a:t>impact</a:t>
            </a:r>
            <a:endParaRPr lang="en-GB" sz="2600" b="1" dirty="0">
              <a:solidFill>
                <a:schemeClr val="tx1">
                  <a:lumMod val="65000"/>
                  <a:lumOff val="35000"/>
                </a:schemeClr>
              </a:solidFill>
            </a:endParaRPr>
          </a:p>
          <a:p>
            <a:pPr marL="800100" lvl="2" indent="0">
              <a:lnSpc>
                <a:spcPct val="130000"/>
              </a:lnSpc>
              <a:buNone/>
            </a:pPr>
            <a:r>
              <a:rPr lang="en-GB" sz="2200" dirty="0">
                <a:solidFill>
                  <a:schemeClr val="tx1">
                    <a:lumMod val="65000"/>
                    <a:lumOff val="35000"/>
                  </a:schemeClr>
                </a:solidFill>
              </a:rPr>
              <a:t>	</a:t>
            </a:r>
            <a:r>
              <a:rPr lang="en-GB" sz="2200" dirty="0" smtClean="0">
                <a:solidFill>
                  <a:schemeClr val="tx1">
                    <a:lumMod val="65000"/>
                    <a:lumOff val="35000"/>
                  </a:schemeClr>
                </a:solidFill>
              </a:rPr>
              <a:t>&gt; a </a:t>
            </a:r>
            <a:r>
              <a:rPr lang="en-GB" sz="2200" dirty="0">
                <a:solidFill>
                  <a:schemeClr val="tx1">
                    <a:lumMod val="65000"/>
                    <a:lumOff val="35000"/>
                  </a:schemeClr>
                </a:solidFill>
              </a:rPr>
              <a:t>data-gathering exercise through a </a:t>
            </a:r>
            <a:r>
              <a:rPr lang="en-GB" sz="2200" b="1" dirty="0">
                <a:solidFill>
                  <a:schemeClr val="tx1">
                    <a:lumMod val="65000"/>
                    <a:lumOff val="35000"/>
                  </a:schemeClr>
                </a:solidFill>
              </a:rPr>
              <a:t>questionnaire that was sent to 150 of the 156 accredited NGOs </a:t>
            </a:r>
            <a:r>
              <a:rPr lang="en-GB" sz="2200" dirty="0">
                <a:solidFill>
                  <a:schemeClr val="tx1">
                    <a:lumMod val="65000"/>
                    <a:lumOff val="35000"/>
                  </a:schemeClr>
                </a:solidFill>
              </a:rPr>
              <a:t>(those for which an e-mail address was available) and was </a:t>
            </a:r>
            <a:r>
              <a:rPr lang="en-GB" sz="2200" b="1" dirty="0">
                <a:solidFill>
                  <a:schemeClr val="tx1">
                    <a:lumMod val="65000"/>
                    <a:lumOff val="35000"/>
                  </a:schemeClr>
                </a:solidFill>
              </a:rPr>
              <a:t>completed by 73 (49% response rate</a:t>
            </a:r>
            <a:r>
              <a:rPr lang="en-GB" sz="2200" dirty="0">
                <a:solidFill>
                  <a:schemeClr val="tx1">
                    <a:lumMod val="65000"/>
                    <a:lumOff val="35000"/>
                  </a:schemeClr>
                </a:solidFill>
              </a:rPr>
              <a:t>). Interviews were also conducted with almost 30 NGO representatives.</a:t>
            </a:r>
            <a:endParaRPr lang="nl-NL" sz="2200" dirty="0">
              <a:solidFill>
                <a:schemeClr val="tx1">
                  <a:lumMod val="65000"/>
                  <a:lumOff val="35000"/>
                </a:schemeClr>
              </a:solidFill>
            </a:endParaRPr>
          </a:p>
          <a:p>
            <a:pPr marL="0" indent="0">
              <a:lnSpc>
                <a:spcPct val="130000"/>
              </a:lnSpc>
              <a:buNone/>
            </a:pPr>
            <a:endParaRPr lang="nl-NL" sz="1800" dirty="0" smtClean="0">
              <a:solidFill>
                <a:schemeClr val="tx1">
                  <a:lumMod val="65000"/>
                  <a:lumOff val="35000"/>
                </a:schemeClr>
              </a:solidFill>
            </a:endParaRPr>
          </a:p>
          <a:p>
            <a:pPr marL="0" indent="0">
              <a:lnSpc>
                <a:spcPct val="130000"/>
              </a:lnSpc>
              <a:buNone/>
            </a:pPr>
            <a:endParaRPr lang="nl-NL" sz="1800" dirty="0">
              <a:solidFill>
                <a:schemeClr val="tx1">
                  <a:lumMod val="65000"/>
                  <a:lumOff val="35000"/>
                </a:schemeClr>
              </a:solidFill>
            </a:endParaRPr>
          </a:p>
          <a:p>
            <a:pPr>
              <a:lnSpc>
                <a:spcPct val="130000"/>
              </a:lnSpc>
            </a:pPr>
            <a:r>
              <a:rPr lang="en-GB" sz="2300" dirty="0">
                <a:solidFill>
                  <a:schemeClr val="tx1">
                    <a:lumMod val="65000"/>
                    <a:lumOff val="35000"/>
                  </a:schemeClr>
                </a:solidFill>
              </a:rPr>
              <a:t>Pointing to the </a:t>
            </a:r>
            <a:r>
              <a:rPr lang="en-GB" sz="2300" b="1" dirty="0">
                <a:solidFill>
                  <a:schemeClr val="tx1">
                    <a:lumMod val="65000"/>
                    <a:lumOff val="35000"/>
                  </a:schemeClr>
                </a:solidFill>
              </a:rPr>
              <a:t>potential contributions of NGOs </a:t>
            </a:r>
            <a:r>
              <a:rPr lang="en-GB" sz="2300" dirty="0">
                <a:solidFill>
                  <a:schemeClr val="tx1">
                    <a:lumMod val="65000"/>
                    <a:lumOff val="35000"/>
                  </a:schemeClr>
                </a:solidFill>
              </a:rPr>
              <a:t>to implementation of the Convention at the national level, </a:t>
            </a:r>
            <a:r>
              <a:rPr lang="en-GB" sz="2300" b="1" dirty="0">
                <a:solidFill>
                  <a:srgbClr val="215968"/>
                </a:solidFill>
              </a:rPr>
              <a:t>the </a:t>
            </a:r>
            <a:r>
              <a:rPr lang="en-GB" sz="2300" b="1" dirty="0" smtClean="0">
                <a:solidFill>
                  <a:srgbClr val="215968"/>
                </a:solidFill>
              </a:rPr>
              <a:t>IOS evaluation </a:t>
            </a:r>
            <a:r>
              <a:rPr lang="en-GB" sz="2300" b="1" dirty="0">
                <a:solidFill>
                  <a:srgbClr val="215968"/>
                </a:solidFill>
              </a:rPr>
              <a:t>highlighted their important role as mediators and bridges between States and communities</a:t>
            </a:r>
            <a:r>
              <a:rPr lang="en-GB" sz="2300" dirty="0">
                <a:solidFill>
                  <a:schemeClr val="tx1">
                    <a:lumMod val="65000"/>
                    <a:lumOff val="35000"/>
                  </a:schemeClr>
                </a:solidFill>
              </a:rPr>
              <a:t>: </a:t>
            </a:r>
            <a:br>
              <a:rPr lang="en-GB" sz="2300" dirty="0">
                <a:solidFill>
                  <a:schemeClr val="tx1">
                    <a:lumMod val="65000"/>
                    <a:lumOff val="35000"/>
                  </a:schemeClr>
                </a:solidFill>
              </a:rPr>
            </a:br>
            <a:r>
              <a:rPr lang="en-GB" sz="2300" dirty="0" smtClean="0">
                <a:solidFill>
                  <a:schemeClr val="tx1">
                    <a:lumMod val="65000"/>
                    <a:lumOff val="35000"/>
                  </a:schemeClr>
                </a:solidFill>
              </a:rPr>
              <a:t/>
            </a:r>
            <a:br>
              <a:rPr lang="en-GB" sz="2300" dirty="0" smtClean="0">
                <a:solidFill>
                  <a:schemeClr val="tx1">
                    <a:lumMod val="65000"/>
                    <a:lumOff val="35000"/>
                  </a:schemeClr>
                </a:solidFill>
              </a:rPr>
            </a:br>
            <a:r>
              <a:rPr lang="en-GB" sz="1800" i="1" dirty="0" smtClean="0">
                <a:solidFill>
                  <a:schemeClr val="tx1">
                    <a:lumMod val="65000"/>
                    <a:lumOff val="35000"/>
                  </a:schemeClr>
                </a:solidFill>
              </a:rPr>
              <a:t>‘</a:t>
            </a:r>
            <a:r>
              <a:rPr lang="en-GB" sz="2200" i="1" dirty="0" smtClean="0">
                <a:solidFill>
                  <a:schemeClr val="tx1">
                    <a:lumMod val="65000"/>
                    <a:lumOff val="35000"/>
                  </a:schemeClr>
                </a:solidFill>
              </a:rPr>
              <a:t>Many specialized NGOs not only have an excellent understanding of the Convention and relevant expertise, but are also connected to both local communities and Government. Their ability to link up the two should therefore not be underestimated’ </a:t>
            </a:r>
            <a:br>
              <a:rPr lang="en-GB" sz="2200" i="1" dirty="0" smtClean="0">
                <a:solidFill>
                  <a:schemeClr val="tx1">
                    <a:lumMod val="65000"/>
                    <a:lumOff val="35000"/>
                  </a:schemeClr>
                </a:solidFill>
              </a:rPr>
            </a:br>
            <a:r>
              <a:rPr lang="en-GB" sz="1800" i="1" dirty="0" smtClean="0">
                <a:solidFill>
                  <a:schemeClr val="tx1">
                    <a:lumMod val="65000"/>
                    <a:lumOff val="35000"/>
                  </a:schemeClr>
                </a:solidFill>
              </a:rPr>
              <a:t>					</a:t>
            </a:r>
            <a:r>
              <a:rPr lang="en-GB" sz="1800" dirty="0" smtClean="0">
                <a:solidFill>
                  <a:schemeClr val="tx1">
                    <a:lumMod val="65000"/>
                    <a:lumOff val="35000"/>
                  </a:schemeClr>
                </a:solidFill>
              </a:rPr>
              <a:t>(</a:t>
            </a:r>
            <a:r>
              <a:rPr lang="en-GB" sz="1800" dirty="0">
                <a:solidFill>
                  <a:schemeClr val="tx1">
                    <a:lumMod val="65000"/>
                    <a:lumOff val="35000"/>
                  </a:schemeClr>
                </a:solidFill>
              </a:rPr>
              <a:t>Document IOS/EVS/PI/129; the questionnaire is annexed to that report).</a:t>
            </a:r>
            <a:endParaRPr lang="nl-NL" sz="1800" dirty="0">
              <a:solidFill>
                <a:schemeClr val="tx1">
                  <a:lumMod val="65000"/>
                  <a:lumOff val="35000"/>
                </a:schemeClr>
              </a:solidFill>
            </a:endParaRPr>
          </a:p>
          <a:p>
            <a:pPr marL="0" indent="0">
              <a:lnSpc>
                <a:spcPct val="130000"/>
              </a:lnSpc>
              <a:buNone/>
            </a:pPr>
            <a:r>
              <a:rPr lang="nl-NL" sz="1800" dirty="0">
                <a:solidFill>
                  <a:schemeClr val="tx1">
                    <a:lumMod val="65000"/>
                    <a:lumOff val="35000"/>
                  </a:schemeClr>
                </a:solidFill>
              </a:rPr>
              <a:t/>
            </a:r>
            <a:br>
              <a:rPr lang="nl-NL" sz="1800" dirty="0">
                <a:solidFill>
                  <a:schemeClr val="tx1">
                    <a:lumMod val="65000"/>
                    <a:lumOff val="35000"/>
                  </a:schemeClr>
                </a:solidFill>
              </a:rPr>
            </a:br>
            <a:endParaRPr lang="nl-NL" dirty="0">
              <a:solidFill>
                <a:schemeClr val="tx1">
                  <a:lumMod val="65000"/>
                  <a:lumOff val="35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628327"/>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9088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432268" cy="1979458"/>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3. </a:t>
            </a:r>
            <a:r>
              <a:rPr lang="en-US" sz="3100" b="1" dirty="0">
                <a:solidFill>
                  <a:schemeClr val="accent5"/>
                </a:solidFill>
              </a:rPr>
              <a:t>What about NGOs in the EVALUATION of UNESCO’s Standard-setting work of the Culture Section?</a:t>
            </a:r>
            <a:r>
              <a:rPr lang="nl-NL" sz="3100" dirty="0" smtClean="0">
                <a:solidFill>
                  <a:schemeClr val="accent5"/>
                </a:solidFill>
                <a:effectLst/>
              </a:rPr>
              <a:t> </a:t>
            </a:r>
            <a:r>
              <a:rPr lang="nl-NL" sz="3100" dirty="0" smtClean="0">
                <a:solidFill>
                  <a:schemeClr val="accent5"/>
                </a:solidFill>
              </a:rPr>
              <a:t/>
            </a:r>
            <a:br>
              <a:rPr lang="nl-NL" sz="3100" dirty="0" smtClean="0">
                <a:solidFill>
                  <a:schemeClr val="accent5"/>
                </a:solidFill>
              </a:rPr>
            </a:br>
            <a:endParaRPr lang="nl-NL" sz="3100" dirty="0">
              <a:solidFill>
                <a:schemeClr val="accent5"/>
              </a:solidFill>
            </a:endParaRPr>
          </a:p>
        </p:txBody>
      </p:sp>
      <p:sp>
        <p:nvSpPr>
          <p:cNvPr id="3" name="Tijdelijke aanduiding voor inhoud 2"/>
          <p:cNvSpPr>
            <a:spLocks noGrp="1"/>
          </p:cNvSpPr>
          <p:nvPr>
            <p:ph idx="1"/>
          </p:nvPr>
        </p:nvSpPr>
        <p:spPr>
          <a:xfrm>
            <a:off x="457200" y="1204118"/>
            <a:ext cx="8432268" cy="5298120"/>
          </a:xfrm>
          <a:noFill/>
          <a:ln>
            <a:noFill/>
          </a:ln>
        </p:spPr>
        <p:txBody>
          <a:bodyPr>
            <a:normAutofit fontScale="850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30000"/>
              </a:lnSpc>
              <a:buNone/>
            </a:pPr>
            <a:endParaRPr lang="en-US" sz="1700" b="1" dirty="0" smtClean="0">
              <a:solidFill>
                <a:schemeClr val="tx1">
                  <a:lumMod val="65000"/>
                  <a:lumOff val="35000"/>
                </a:schemeClr>
              </a:solidFill>
            </a:endParaRPr>
          </a:p>
          <a:p>
            <a:pPr marL="0" indent="0">
              <a:lnSpc>
                <a:spcPct val="130000"/>
              </a:lnSpc>
              <a:buNone/>
            </a:pPr>
            <a:endParaRPr lang="en-US" sz="1700" b="1" dirty="0" smtClean="0">
              <a:solidFill>
                <a:schemeClr val="tx1">
                  <a:lumMod val="65000"/>
                  <a:lumOff val="35000"/>
                </a:schemeClr>
              </a:solidFill>
            </a:endParaRPr>
          </a:p>
          <a:p>
            <a:pPr marL="0" indent="0">
              <a:lnSpc>
                <a:spcPct val="130000"/>
              </a:lnSpc>
              <a:buNone/>
            </a:pPr>
            <a:r>
              <a:rPr lang="en-GB" sz="1800" b="1" dirty="0" smtClean="0">
                <a:solidFill>
                  <a:schemeClr val="tx1">
                    <a:lumMod val="65000"/>
                    <a:lumOff val="35000"/>
                  </a:schemeClr>
                </a:solidFill>
              </a:rPr>
              <a:t>The </a:t>
            </a:r>
            <a:r>
              <a:rPr lang="en-GB" sz="1800" b="1" dirty="0">
                <a:solidFill>
                  <a:schemeClr val="tx1">
                    <a:lumMod val="65000"/>
                    <a:lumOff val="35000"/>
                  </a:schemeClr>
                </a:solidFill>
              </a:rPr>
              <a:t>IOS evaluation </a:t>
            </a:r>
            <a:r>
              <a:rPr lang="en-GB" sz="1800" dirty="0">
                <a:solidFill>
                  <a:schemeClr val="tx1">
                    <a:lumMod val="65000"/>
                    <a:lumOff val="35000"/>
                  </a:schemeClr>
                </a:solidFill>
              </a:rPr>
              <a:t>continues by citing a number of specific actions reported to it by NGOs or others, as follows (quoted in full)</a:t>
            </a:r>
            <a:r>
              <a:rPr lang="en-GB" sz="1800" dirty="0" smtClean="0">
                <a:solidFill>
                  <a:schemeClr val="tx1">
                    <a:lumMod val="65000"/>
                    <a:lumOff val="35000"/>
                  </a:schemeClr>
                </a:solidFill>
              </a:rPr>
              <a:t>:</a:t>
            </a:r>
          </a:p>
          <a:p>
            <a:pPr marL="0" indent="0">
              <a:lnSpc>
                <a:spcPct val="130000"/>
              </a:lnSpc>
              <a:buNone/>
            </a:pPr>
            <a:endParaRPr lang="nl-NL" sz="1800" dirty="0">
              <a:solidFill>
                <a:schemeClr val="tx1">
                  <a:lumMod val="65000"/>
                  <a:lumOff val="35000"/>
                </a:schemeClr>
              </a:solidFill>
            </a:endParaRPr>
          </a:p>
          <a:p>
            <a:pPr lvl="0">
              <a:lnSpc>
                <a:spcPct val="130000"/>
              </a:lnSpc>
            </a:pPr>
            <a:r>
              <a:rPr lang="en-GB" sz="2100" dirty="0">
                <a:solidFill>
                  <a:schemeClr val="accent5">
                    <a:lumMod val="50000"/>
                  </a:schemeClr>
                </a:solidFill>
              </a:rPr>
              <a:t>explaining</a:t>
            </a:r>
            <a:r>
              <a:rPr lang="en-GB" sz="1800" dirty="0">
                <a:solidFill>
                  <a:schemeClr val="tx1">
                    <a:lumMod val="65000"/>
                    <a:lumOff val="35000"/>
                  </a:schemeClr>
                </a:solidFill>
              </a:rPr>
              <a:t> the Convention and its principles to communities;</a:t>
            </a:r>
            <a:endParaRPr lang="nl-NL" sz="1800" dirty="0">
              <a:solidFill>
                <a:schemeClr val="tx1">
                  <a:lumMod val="65000"/>
                  <a:lumOff val="35000"/>
                </a:schemeClr>
              </a:solidFill>
            </a:endParaRPr>
          </a:p>
          <a:p>
            <a:pPr lvl="0">
              <a:lnSpc>
                <a:spcPct val="130000"/>
              </a:lnSpc>
            </a:pPr>
            <a:r>
              <a:rPr lang="en-GB" sz="1800" dirty="0">
                <a:solidFill>
                  <a:schemeClr val="tx1">
                    <a:lumMod val="65000"/>
                    <a:lumOff val="35000"/>
                  </a:schemeClr>
                </a:solidFill>
              </a:rPr>
              <a:t>conducting research projects on ICH;</a:t>
            </a:r>
            <a:endParaRPr lang="nl-NL" sz="1800" dirty="0">
              <a:solidFill>
                <a:schemeClr val="tx1">
                  <a:lumMod val="65000"/>
                  <a:lumOff val="35000"/>
                </a:schemeClr>
              </a:solidFill>
            </a:endParaRPr>
          </a:p>
          <a:p>
            <a:pPr lvl="0">
              <a:lnSpc>
                <a:spcPct val="130000"/>
              </a:lnSpc>
            </a:pPr>
            <a:r>
              <a:rPr lang="en-GB" sz="1800" dirty="0">
                <a:solidFill>
                  <a:schemeClr val="tx1">
                    <a:lumMod val="65000"/>
                    <a:lumOff val="35000"/>
                  </a:schemeClr>
                </a:solidFill>
              </a:rPr>
              <a:t>conducting inventories of ICH in communities;</a:t>
            </a:r>
            <a:endParaRPr lang="nl-NL" sz="1800" dirty="0">
              <a:solidFill>
                <a:schemeClr val="tx1">
                  <a:lumMod val="65000"/>
                  <a:lumOff val="35000"/>
                </a:schemeClr>
              </a:solidFill>
            </a:endParaRPr>
          </a:p>
          <a:p>
            <a:pPr lvl="0">
              <a:lnSpc>
                <a:spcPct val="130000"/>
              </a:lnSpc>
            </a:pPr>
            <a:r>
              <a:rPr lang="en-GB" sz="1900" dirty="0">
                <a:solidFill>
                  <a:srgbClr val="215968"/>
                </a:solidFill>
              </a:rPr>
              <a:t>participating in the preparation </a:t>
            </a:r>
            <a:r>
              <a:rPr lang="en-GB" sz="1800" dirty="0">
                <a:solidFill>
                  <a:schemeClr val="tx1">
                    <a:lumMod val="65000"/>
                    <a:lumOff val="35000"/>
                  </a:schemeClr>
                </a:solidFill>
              </a:rPr>
              <a:t>of nomination files to the Convention’s Lists;</a:t>
            </a:r>
            <a:endParaRPr lang="nl-NL" sz="1800" dirty="0">
              <a:solidFill>
                <a:schemeClr val="tx1">
                  <a:lumMod val="65000"/>
                  <a:lumOff val="35000"/>
                </a:schemeClr>
              </a:solidFill>
            </a:endParaRPr>
          </a:p>
          <a:p>
            <a:pPr lvl="0">
              <a:lnSpc>
                <a:spcPct val="130000"/>
              </a:lnSpc>
            </a:pPr>
            <a:r>
              <a:rPr lang="en-GB" sz="1800" b="1" dirty="0">
                <a:solidFill>
                  <a:srgbClr val="215968"/>
                </a:solidFill>
              </a:rPr>
              <a:t>engaging in </a:t>
            </a:r>
            <a:r>
              <a:rPr lang="en-GB" sz="1900" b="1" dirty="0">
                <a:solidFill>
                  <a:srgbClr val="215968"/>
                </a:solidFill>
              </a:rPr>
              <a:t>safeguarding </a:t>
            </a:r>
            <a:r>
              <a:rPr lang="en-GB" sz="1900" dirty="0">
                <a:solidFill>
                  <a:srgbClr val="215968"/>
                </a:solidFill>
              </a:rPr>
              <a:t>activities </a:t>
            </a:r>
            <a:r>
              <a:rPr lang="en-GB" sz="1800" dirty="0">
                <a:solidFill>
                  <a:schemeClr val="tx1">
                    <a:lumMod val="65000"/>
                    <a:lumOff val="35000"/>
                  </a:schemeClr>
                </a:solidFill>
              </a:rPr>
              <a:t>such as research, the organisation of workshops, festivals, capacity building; </a:t>
            </a:r>
            <a:endParaRPr lang="nl-NL" sz="1800" dirty="0">
              <a:solidFill>
                <a:schemeClr val="tx1">
                  <a:lumMod val="65000"/>
                  <a:lumOff val="35000"/>
                </a:schemeClr>
              </a:solidFill>
            </a:endParaRPr>
          </a:p>
          <a:p>
            <a:pPr lvl="0">
              <a:lnSpc>
                <a:spcPct val="130000"/>
              </a:lnSpc>
            </a:pPr>
            <a:r>
              <a:rPr lang="en-GB" sz="1900" b="1" dirty="0">
                <a:solidFill>
                  <a:srgbClr val="215968"/>
                </a:solidFill>
              </a:rPr>
              <a:t>defending the specific interests of local communities </a:t>
            </a:r>
            <a:r>
              <a:rPr lang="en-GB" sz="1800" dirty="0">
                <a:solidFill>
                  <a:schemeClr val="tx1">
                    <a:lumMod val="65000"/>
                    <a:lumOff val="35000"/>
                  </a:schemeClr>
                </a:solidFill>
              </a:rPr>
              <a:t>in the face of Governmental authorities;</a:t>
            </a:r>
            <a:endParaRPr lang="nl-NL" sz="1800" dirty="0">
              <a:solidFill>
                <a:schemeClr val="tx1">
                  <a:lumMod val="65000"/>
                  <a:lumOff val="35000"/>
                </a:schemeClr>
              </a:solidFill>
            </a:endParaRPr>
          </a:p>
          <a:p>
            <a:pPr lvl="0">
              <a:lnSpc>
                <a:spcPct val="130000"/>
              </a:lnSpc>
            </a:pPr>
            <a:r>
              <a:rPr lang="en-GB" sz="1800" b="1" dirty="0">
                <a:solidFill>
                  <a:srgbClr val="215968"/>
                </a:solidFill>
              </a:rPr>
              <a:t>acting as the legal representatives </a:t>
            </a:r>
            <a:r>
              <a:rPr lang="en-GB" sz="1800" dirty="0">
                <a:solidFill>
                  <a:schemeClr val="tx1">
                    <a:lumMod val="65000"/>
                    <a:lumOff val="35000"/>
                  </a:schemeClr>
                </a:solidFill>
              </a:rPr>
              <a:t>of local communities in contracts with Governmental bodies, and</a:t>
            </a:r>
            <a:endParaRPr lang="nl-NL" sz="1800" dirty="0">
              <a:solidFill>
                <a:schemeClr val="tx1">
                  <a:lumMod val="65000"/>
                  <a:lumOff val="35000"/>
                </a:schemeClr>
              </a:solidFill>
            </a:endParaRPr>
          </a:p>
          <a:p>
            <a:pPr lvl="0">
              <a:lnSpc>
                <a:spcPct val="130000"/>
              </a:lnSpc>
            </a:pPr>
            <a:r>
              <a:rPr lang="en-GB" sz="1800" b="1" dirty="0">
                <a:solidFill>
                  <a:srgbClr val="215968"/>
                </a:solidFill>
              </a:rPr>
              <a:t>providing advice </a:t>
            </a:r>
            <a:r>
              <a:rPr lang="en-GB" sz="1800" dirty="0">
                <a:solidFill>
                  <a:schemeClr val="tx1">
                    <a:lumMod val="65000"/>
                    <a:lumOff val="35000"/>
                  </a:schemeClr>
                </a:solidFill>
              </a:rPr>
              <a:t>to Governments and Governmental bodies.</a:t>
            </a:r>
            <a:endParaRPr lang="nl-NL" sz="1800" dirty="0">
              <a:solidFill>
                <a:schemeClr val="tx1">
                  <a:lumMod val="65000"/>
                  <a:lumOff val="35000"/>
                </a:schemeClr>
              </a:solidFill>
            </a:endParaRPr>
          </a:p>
          <a:p>
            <a:pPr marL="0" indent="0">
              <a:lnSpc>
                <a:spcPct val="130000"/>
              </a:lnSpc>
              <a:buNone/>
            </a:pPr>
            <a:r>
              <a:rPr lang="en-GB" sz="1800" dirty="0" smtClean="0">
                <a:solidFill>
                  <a:schemeClr val="tx1">
                    <a:lumMod val="65000"/>
                    <a:lumOff val="35000"/>
                  </a:schemeClr>
                </a:solidFill>
              </a:rPr>
              <a:t> </a:t>
            </a:r>
            <a:endParaRPr lang="nl-NL" b="1" dirty="0" smtClean="0">
              <a:solidFill>
                <a:schemeClr val="tx1">
                  <a:lumMod val="65000"/>
                  <a:lumOff val="35000"/>
                </a:schemeClr>
              </a:solidFill>
            </a:endParaRPr>
          </a:p>
        </p:txBody>
      </p:sp>
      <p:cxnSp>
        <p:nvCxnSpPr>
          <p:cNvPr id="5" name="Rechte verbindingslijn 4"/>
          <p:cNvCxnSpPr/>
          <p:nvPr/>
        </p:nvCxnSpPr>
        <p:spPr>
          <a:xfrm>
            <a:off x="0" y="1628327"/>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3848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432268" cy="1979458"/>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3. </a:t>
            </a:r>
            <a:r>
              <a:rPr lang="en-US" sz="3100" b="1" dirty="0">
                <a:solidFill>
                  <a:schemeClr val="accent5"/>
                </a:solidFill>
              </a:rPr>
              <a:t>What about NGOs in the EVALUATION of UNESCO’s Standard-setting work of the Culture Section?</a:t>
            </a:r>
            <a:r>
              <a:rPr lang="nl-NL" sz="3100" dirty="0" smtClean="0">
                <a:solidFill>
                  <a:schemeClr val="accent5"/>
                </a:solidFill>
                <a:effectLst/>
              </a:rPr>
              <a:t> </a:t>
            </a:r>
            <a:r>
              <a:rPr lang="nl-NL" sz="3100" dirty="0" smtClean="0">
                <a:solidFill>
                  <a:schemeClr val="accent5"/>
                </a:solidFill>
              </a:rPr>
              <a:t/>
            </a:r>
            <a:br>
              <a:rPr lang="nl-NL" sz="3100" dirty="0" smtClean="0">
                <a:solidFill>
                  <a:schemeClr val="accent5"/>
                </a:solidFill>
              </a:rPr>
            </a:br>
            <a:endParaRPr lang="nl-NL" sz="3100" dirty="0">
              <a:solidFill>
                <a:schemeClr val="accent5"/>
              </a:solidFill>
            </a:endParaRPr>
          </a:p>
        </p:txBody>
      </p:sp>
      <p:sp>
        <p:nvSpPr>
          <p:cNvPr id="3" name="Tijdelijke aanduiding voor inhoud 2"/>
          <p:cNvSpPr>
            <a:spLocks noGrp="1"/>
          </p:cNvSpPr>
          <p:nvPr>
            <p:ph idx="1"/>
          </p:nvPr>
        </p:nvSpPr>
        <p:spPr>
          <a:xfrm>
            <a:off x="457200" y="1"/>
            <a:ext cx="8432268" cy="6857999"/>
          </a:xfrm>
          <a:noFill/>
          <a:ln>
            <a:noFill/>
          </a:ln>
        </p:spPr>
        <p:txBody>
          <a:bodyPr>
            <a:normAutofit fontScale="250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30000"/>
              </a:lnSpc>
              <a:buNone/>
            </a:pPr>
            <a:endParaRPr lang="en-GB" sz="1800" b="1" dirty="0" smtClean="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lnSpc>
                <a:spcPct val="130000"/>
              </a:lnSpc>
              <a:buNone/>
            </a:pPr>
            <a:endParaRPr lang="en-GB" sz="1800" b="1" dirty="0" smtClean="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lnSpc>
                <a:spcPct val="130000"/>
              </a:lnSpc>
              <a:buNone/>
            </a:pPr>
            <a:endParaRPr lang="en-GB" sz="4900" b="1" dirty="0" smtClean="0">
              <a:solidFill>
                <a:srgbClr val="215968"/>
              </a:solidFill>
            </a:endParaRPr>
          </a:p>
          <a:p>
            <a:pPr marL="0" indent="0">
              <a:lnSpc>
                <a:spcPct val="130000"/>
              </a:lnSpc>
              <a:buNone/>
            </a:pPr>
            <a:endParaRPr lang="en-GB" sz="4900" b="1" dirty="0" smtClean="0">
              <a:solidFill>
                <a:srgbClr val="215968"/>
              </a:solidFill>
            </a:endParaRPr>
          </a:p>
          <a:p>
            <a:pPr marL="0" indent="0">
              <a:lnSpc>
                <a:spcPct val="130000"/>
              </a:lnSpc>
              <a:buNone/>
            </a:pPr>
            <a:endParaRPr lang="en-GB" sz="4900" b="1" dirty="0">
              <a:solidFill>
                <a:srgbClr val="215968"/>
              </a:solidFill>
            </a:endParaRPr>
          </a:p>
          <a:p>
            <a:pPr marL="0" indent="0">
              <a:lnSpc>
                <a:spcPct val="130000"/>
              </a:lnSpc>
              <a:buNone/>
            </a:pPr>
            <a:endParaRPr lang="en-GB" sz="4900" b="1" dirty="0" smtClean="0">
              <a:solidFill>
                <a:srgbClr val="215968"/>
              </a:solidFill>
            </a:endParaRPr>
          </a:p>
          <a:p>
            <a:pPr marL="0" indent="0">
              <a:lnSpc>
                <a:spcPct val="130000"/>
              </a:lnSpc>
              <a:buNone/>
            </a:pPr>
            <a:endParaRPr lang="en-GB" sz="6400" b="1" dirty="0" smtClean="0">
              <a:solidFill>
                <a:srgbClr val="215968"/>
              </a:solidFill>
            </a:endParaRPr>
          </a:p>
          <a:p>
            <a:pPr marL="0" indent="0">
              <a:lnSpc>
                <a:spcPct val="130000"/>
              </a:lnSpc>
              <a:buNone/>
            </a:pPr>
            <a:endParaRPr lang="en-GB" sz="1000" b="1" dirty="0">
              <a:solidFill>
                <a:srgbClr val="215968"/>
              </a:solidFill>
            </a:endParaRPr>
          </a:p>
          <a:p>
            <a:pPr marL="0" indent="0">
              <a:lnSpc>
                <a:spcPct val="130000"/>
              </a:lnSpc>
              <a:buNone/>
            </a:pPr>
            <a:r>
              <a:rPr lang="en-GB" sz="6400" b="1" dirty="0" smtClean="0">
                <a:solidFill>
                  <a:srgbClr val="215968"/>
                </a:solidFill>
              </a:rPr>
              <a:t>The </a:t>
            </a:r>
            <a:r>
              <a:rPr lang="en-GB" sz="6400" b="1" dirty="0">
                <a:solidFill>
                  <a:srgbClr val="215968"/>
                </a:solidFill>
              </a:rPr>
              <a:t>IOS </a:t>
            </a:r>
            <a:r>
              <a:rPr lang="en-GB" sz="6400" b="1" dirty="0" smtClean="0">
                <a:solidFill>
                  <a:srgbClr val="215968"/>
                </a:solidFill>
              </a:rPr>
              <a:t>evaluation:</a:t>
            </a:r>
            <a:r>
              <a:rPr lang="en-US" sz="6400" b="1" dirty="0" smtClean="0">
                <a:solidFill>
                  <a:srgbClr val="215968"/>
                </a:solidFill>
              </a:rPr>
              <a:t> </a:t>
            </a:r>
            <a:r>
              <a:rPr lang="en-US" sz="6400" b="1" dirty="0">
                <a:solidFill>
                  <a:srgbClr val="215968"/>
                </a:solidFill>
              </a:rPr>
              <a:t>Key evaluation findings </a:t>
            </a:r>
            <a:r>
              <a:rPr lang="en-US" sz="6400" b="1" dirty="0" smtClean="0">
                <a:solidFill>
                  <a:srgbClr val="215968"/>
                </a:solidFill>
              </a:rPr>
              <a:t>on </a:t>
            </a:r>
            <a:r>
              <a:rPr lang="en-US" sz="6400" b="1" dirty="0">
                <a:solidFill>
                  <a:srgbClr val="215968"/>
                </a:solidFill>
              </a:rPr>
              <a:t>NGOs</a:t>
            </a:r>
            <a:r>
              <a:rPr lang="en-US" sz="6400" b="1" dirty="0" smtClean="0">
                <a:solidFill>
                  <a:srgbClr val="215968"/>
                </a:solidFill>
              </a:rPr>
              <a:t>:</a:t>
            </a:r>
            <a:br>
              <a:rPr lang="en-US" sz="6400" b="1" dirty="0" smtClean="0">
                <a:solidFill>
                  <a:srgbClr val="215968"/>
                </a:solidFill>
              </a:rPr>
            </a:br>
            <a:endParaRPr lang="en-US" b="1" dirty="0"/>
          </a:p>
          <a:p>
            <a:pPr>
              <a:lnSpc>
                <a:spcPct val="140000"/>
              </a:lnSpc>
            </a:pPr>
            <a:r>
              <a:rPr lang="en-US" sz="4800" b="1" dirty="0" smtClean="0">
                <a:solidFill>
                  <a:schemeClr val="accent5">
                    <a:lumMod val="50000"/>
                  </a:schemeClr>
                </a:solidFill>
              </a:rPr>
              <a:t>NGOs </a:t>
            </a:r>
            <a:r>
              <a:rPr lang="en-US" sz="4800" b="1" dirty="0">
                <a:solidFill>
                  <a:schemeClr val="accent5">
                    <a:lumMod val="75000"/>
                  </a:schemeClr>
                </a:solidFill>
              </a:rPr>
              <a:t>are acknowledged to play an important role in the implementation of the Convention </a:t>
            </a:r>
            <a:r>
              <a:rPr lang="en-US" sz="5600" b="1" dirty="0">
                <a:solidFill>
                  <a:srgbClr val="FF0000"/>
                </a:solidFill>
              </a:rPr>
              <a:t>at </a:t>
            </a:r>
            <a:r>
              <a:rPr lang="en-US" sz="5600" b="1" dirty="0" smtClean="0">
                <a:solidFill>
                  <a:srgbClr val="FF0000"/>
                </a:solidFill>
              </a:rPr>
              <a:t>the</a:t>
            </a:r>
            <a:r>
              <a:rPr lang="nl-NL" sz="5600" b="1" dirty="0" smtClean="0">
                <a:solidFill>
                  <a:srgbClr val="FF0000"/>
                </a:solidFill>
              </a:rPr>
              <a:t> </a:t>
            </a:r>
            <a:r>
              <a:rPr lang="en-US" sz="5600" b="1" dirty="0" smtClean="0">
                <a:solidFill>
                  <a:srgbClr val="FF0000"/>
                </a:solidFill>
              </a:rPr>
              <a:t>national </a:t>
            </a:r>
            <a:r>
              <a:rPr lang="en-US" sz="5600" b="1" dirty="0">
                <a:solidFill>
                  <a:srgbClr val="FF0000"/>
                </a:solidFill>
              </a:rPr>
              <a:t>level</a:t>
            </a:r>
            <a:r>
              <a:rPr lang="en-US" sz="4800" b="1" dirty="0">
                <a:solidFill>
                  <a:schemeClr val="tx1">
                    <a:lumMod val="65000"/>
                    <a:lumOff val="35000"/>
                  </a:schemeClr>
                </a:solidFill>
              </a:rPr>
              <a:t>.</a:t>
            </a:r>
            <a:r>
              <a:rPr lang="en-US" sz="4800" dirty="0">
                <a:solidFill>
                  <a:schemeClr val="tx1">
                    <a:lumMod val="65000"/>
                    <a:lumOff val="35000"/>
                  </a:schemeClr>
                </a:solidFill>
              </a:rPr>
              <a:t> Their contribution is </a:t>
            </a:r>
            <a:r>
              <a:rPr lang="en-US" sz="4800" b="1" dirty="0">
                <a:solidFill>
                  <a:schemeClr val="tx1">
                    <a:lumMod val="65000"/>
                    <a:lumOff val="35000"/>
                  </a:schemeClr>
                </a:solidFill>
              </a:rPr>
              <a:t>primarily focused on the implementation of safeguarding measures. </a:t>
            </a:r>
            <a:br>
              <a:rPr lang="en-US" sz="4800" b="1" dirty="0">
                <a:solidFill>
                  <a:schemeClr val="tx1">
                    <a:lumMod val="65000"/>
                    <a:lumOff val="35000"/>
                  </a:schemeClr>
                </a:solidFill>
              </a:rPr>
            </a:br>
            <a:r>
              <a:rPr lang="en-US" sz="4800" b="1" dirty="0">
                <a:solidFill>
                  <a:schemeClr val="tx1">
                    <a:lumMod val="65000"/>
                    <a:lumOff val="35000"/>
                  </a:schemeClr>
                </a:solidFill>
              </a:rPr>
              <a:t>Other important roles, such as contributing to cultural policy making </a:t>
            </a:r>
            <a:r>
              <a:rPr lang="en-US" sz="6400" b="1" dirty="0">
                <a:solidFill>
                  <a:srgbClr val="215968"/>
                </a:solidFill>
              </a:rPr>
              <a:t>or mediating and building bridges between various actors, such as between communities and Government, are less recognized</a:t>
            </a:r>
            <a:r>
              <a:rPr lang="en-US" sz="6400" dirty="0">
                <a:solidFill>
                  <a:schemeClr val="tx1">
                    <a:lumMod val="65000"/>
                    <a:lumOff val="35000"/>
                  </a:schemeClr>
                </a:solidFill>
              </a:rPr>
              <a:t>. </a:t>
            </a:r>
            <a:br>
              <a:rPr lang="en-US" sz="6400" dirty="0">
                <a:solidFill>
                  <a:schemeClr val="tx1">
                    <a:lumMod val="65000"/>
                    <a:lumOff val="35000"/>
                  </a:schemeClr>
                </a:solidFill>
              </a:rPr>
            </a:br>
            <a:endParaRPr lang="en-US" sz="4800" dirty="0" smtClean="0">
              <a:solidFill>
                <a:schemeClr val="tx1">
                  <a:lumMod val="65000"/>
                  <a:lumOff val="35000"/>
                </a:schemeClr>
              </a:solidFill>
            </a:endParaRPr>
          </a:p>
          <a:p>
            <a:pPr>
              <a:lnSpc>
                <a:spcPct val="140000"/>
              </a:lnSpc>
            </a:pPr>
            <a:r>
              <a:rPr lang="en-US" sz="5600" b="1" dirty="0" smtClean="0">
                <a:solidFill>
                  <a:srgbClr val="FF0000"/>
                </a:solidFill>
              </a:rPr>
              <a:t>At </a:t>
            </a:r>
            <a:r>
              <a:rPr lang="en-US" sz="5600" b="1" dirty="0">
                <a:solidFill>
                  <a:srgbClr val="FF0000"/>
                </a:solidFill>
              </a:rPr>
              <a:t>the international level</a:t>
            </a:r>
            <a:r>
              <a:rPr lang="en-US" sz="4800" dirty="0">
                <a:solidFill>
                  <a:schemeClr val="tx1">
                    <a:lumMod val="65000"/>
                    <a:lumOff val="35000"/>
                  </a:schemeClr>
                </a:solidFill>
              </a:rPr>
              <a:t>, entry points for </a:t>
            </a:r>
            <a:r>
              <a:rPr lang="en-US" sz="4800" b="1" dirty="0">
                <a:solidFill>
                  <a:schemeClr val="tx1">
                    <a:lumMod val="65000"/>
                    <a:lumOff val="35000"/>
                  </a:schemeClr>
                </a:solidFill>
              </a:rPr>
              <a:t>NGOs,</a:t>
            </a:r>
            <a:r>
              <a:rPr lang="en-US" sz="4800" dirty="0">
                <a:solidFill>
                  <a:schemeClr val="tx1">
                    <a:lumMod val="65000"/>
                    <a:lumOff val="35000"/>
                  </a:schemeClr>
                </a:solidFill>
              </a:rPr>
              <a:t> including organizations representing ICH bearers, to contribute to decision making are limited. </a:t>
            </a:r>
            <a:r>
              <a:rPr lang="en-US" sz="4800" b="1" dirty="0">
                <a:solidFill>
                  <a:schemeClr val="accent5">
                    <a:lumMod val="75000"/>
                  </a:schemeClr>
                </a:solidFill>
              </a:rPr>
              <a:t>Many accredited NGOs feel that their accreditation status is not taken </a:t>
            </a:r>
            <a:r>
              <a:rPr lang="en-US" sz="4800" b="1" dirty="0">
                <a:solidFill>
                  <a:srgbClr val="31859C"/>
                </a:solidFill>
              </a:rPr>
              <a:t>seriously by the IGC </a:t>
            </a:r>
            <a:r>
              <a:rPr lang="en-US" sz="4800" dirty="0">
                <a:solidFill>
                  <a:schemeClr val="tx1">
                    <a:lumMod val="65000"/>
                    <a:lumOff val="35000"/>
                  </a:schemeClr>
                </a:solidFill>
              </a:rPr>
              <a:t>as the NGO forum Statement and individual contributions of NGOs and other observers are often not sufficiently considered during the debates and therefore do not have much effect on decisions taken by the IGC. </a:t>
            </a:r>
            <a:r>
              <a:rPr lang="nl-NL" sz="4800" dirty="0" smtClean="0">
                <a:solidFill>
                  <a:schemeClr val="tx1">
                    <a:lumMod val="65000"/>
                    <a:lumOff val="35000"/>
                  </a:schemeClr>
                </a:solidFill>
              </a:rPr>
              <a:t/>
            </a:r>
            <a:br>
              <a:rPr lang="nl-NL" sz="4800" dirty="0" smtClean="0">
                <a:solidFill>
                  <a:schemeClr val="tx1">
                    <a:lumMod val="65000"/>
                    <a:lumOff val="35000"/>
                  </a:schemeClr>
                </a:solidFill>
              </a:rPr>
            </a:br>
            <a:r>
              <a:rPr lang="en-GB" sz="4800" dirty="0" smtClean="0">
                <a:solidFill>
                  <a:schemeClr val="tx1">
                    <a:lumMod val="65000"/>
                    <a:lumOff val="35000"/>
                  </a:schemeClr>
                </a:solidFill>
              </a:rPr>
              <a:t>The </a:t>
            </a:r>
            <a:r>
              <a:rPr lang="en-GB" sz="4800" dirty="0">
                <a:solidFill>
                  <a:schemeClr val="tx1">
                    <a:lumMod val="65000"/>
                    <a:lumOff val="35000"/>
                  </a:schemeClr>
                </a:solidFill>
              </a:rPr>
              <a:t>evaluation also notes that NGOs regularly attend the meetings of the Committee and General Assembly, calling particular attention to the </a:t>
            </a:r>
            <a:r>
              <a:rPr lang="en-GB" sz="4800" b="1" dirty="0">
                <a:solidFill>
                  <a:srgbClr val="31859C"/>
                </a:solidFill>
              </a:rPr>
              <a:t>NGO Forums </a:t>
            </a:r>
            <a:r>
              <a:rPr lang="en-GB" sz="4800" dirty="0">
                <a:solidFill>
                  <a:schemeClr val="tx1">
                    <a:lumMod val="65000"/>
                    <a:lumOff val="35000"/>
                  </a:schemeClr>
                </a:solidFill>
              </a:rPr>
              <a:t>that are organized prior to each Committee session and the </a:t>
            </a:r>
            <a:r>
              <a:rPr lang="en-GB" sz="4800" b="1" dirty="0">
                <a:solidFill>
                  <a:srgbClr val="31859C"/>
                </a:solidFill>
              </a:rPr>
              <a:t>consensus statements </a:t>
            </a:r>
            <a:r>
              <a:rPr lang="en-GB" sz="4800" dirty="0">
                <a:solidFill>
                  <a:schemeClr val="tx1">
                    <a:lumMod val="65000"/>
                    <a:lumOff val="35000"/>
                  </a:schemeClr>
                </a:solidFill>
              </a:rPr>
              <a:t>issued by NGOs at each session. The evaluation reports </a:t>
            </a:r>
            <a:r>
              <a:rPr lang="en-GB" sz="4800" b="1" dirty="0">
                <a:solidFill>
                  <a:schemeClr val="tx1">
                    <a:lumMod val="65000"/>
                    <a:lumOff val="35000"/>
                  </a:schemeClr>
                </a:solidFill>
              </a:rPr>
              <a:t>the will of NGOs to play a greater role in the implementation of the Convention</a:t>
            </a:r>
            <a:r>
              <a:rPr lang="en-GB" sz="4800" dirty="0">
                <a:solidFill>
                  <a:schemeClr val="tx1">
                    <a:lumMod val="65000"/>
                    <a:lumOff val="35000"/>
                  </a:schemeClr>
                </a:solidFill>
              </a:rPr>
              <a:t>, as well as </a:t>
            </a:r>
            <a:r>
              <a:rPr lang="en-GB" sz="4800" b="1" dirty="0">
                <a:solidFill>
                  <a:schemeClr val="tx1">
                    <a:lumMod val="65000"/>
                    <a:lumOff val="35000"/>
                  </a:schemeClr>
                </a:solidFill>
              </a:rPr>
              <a:t>their perception that their status as accredited NGOs is not taken seriously </a:t>
            </a:r>
            <a:r>
              <a:rPr lang="en-GB" sz="4800" dirty="0">
                <a:solidFill>
                  <a:schemeClr val="tx1">
                    <a:lumMod val="65000"/>
                    <a:lumOff val="35000"/>
                  </a:schemeClr>
                </a:solidFill>
              </a:rPr>
              <a:t>by the Committee and their contributions – whether expressed individually or collectively – </a:t>
            </a:r>
            <a:r>
              <a:rPr lang="en-GB" sz="4800" b="1" dirty="0">
                <a:solidFill>
                  <a:schemeClr val="tx1">
                    <a:lumMod val="65000"/>
                    <a:lumOff val="35000"/>
                  </a:schemeClr>
                </a:solidFill>
              </a:rPr>
              <a:t>are </a:t>
            </a:r>
            <a:r>
              <a:rPr lang="en-GB" sz="4800" b="1" dirty="0">
                <a:solidFill>
                  <a:srgbClr val="31859C"/>
                </a:solidFill>
              </a:rPr>
              <a:t>not sufficiently considered by the Committee or reflected in its decisions</a:t>
            </a:r>
            <a:r>
              <a:rPr lang="en-GB" sz="4800" b="1" dirty="0">
                <a:solidFill>
                  <a:schemeClr val="tx1">
                    <a:lumMod val="65000"/>
                    <a:lumOff val="35000"/>
                  </a:schemeClr>
                </a:solidFill>
              </a:rPr>
              <a:t>. </a:t>
            </a:r>
            <a:br>
              <a:rPr lang="en-GB" sz="4800" b="1" dirty="0">
                <a:solidFill>
                  <a:schemeClr val="tx1">
                    <a:lumMod val="65000"/>
                    <a:lumOff val="35000"/>
                  </a:schemeClr>
                </a:solidFill>
              </a:rPr>
            </a:br>
            <a:r>
              <a:rPr lang="en-GB" sz="5600" b="1" dirty="0" smtClean="0">
                <a:solidFill>
                  <a:schemeClr val="tx1">
                    <a:lumMod val="65000"/>
                    <a:lumOff val="35000"/>
                  </a:schemeClr>
                </a:solidFill>
              </a:rPr>
              <a:t>It </a:t>
            </a:r>
            <a:r>
              <a:rPr lang="en-GB" sz="5600" b="1" dirty="0">
                <a:solidFill>
                  <a:schemeClr val="tx1">
                    <a:lumMod val="65000"/>
                    <a:lumOff val="35000"/>
                  </a:schemeClr>
                </a:solidFill>
              </a:rPr>
              <a:t>concludes that one reason for this </a:t>
            </a:r>
            <a:r>
              <a:rPr lang="en-GB" sz="6400" b="1" dirty="0">
                <a:solidFill>
                  <a:schemeClr val="accent5">
                    <a:lumMod val="50000"/>
                  </a:schemeClr>
                </a:solidFill>
              </a:rPr>
              <a:t>lack of influence is the present criteria for accreditation, </a:t>
            </a:r>
            <a:r>
              <a:rPr lang="en-GB" sz="5600" b="1" dirty="0">
                <a:solidFill>
                  <a:srgbClr val="595959"/>
                </a:solidFill>
              </a:rPr>
              <a:t>which in the view of many stakeholders</a:t>
            </a:r>
            <a:r>
              <a:rPr lang="en-GB" sz="6400" b="1" dirty="0">
                <a:solidFill>
                  <a:srgbClr val="595959"/>
                </a:solidFill>
              </a:rPr>
              <a:t> </a:t>
            </a:r>
            <a:r>
              <a:rPr lang="en-GB" sz="6400" b="1" dirty="0">
                <a:solidFill>
                  <a:schemeClr val="accent5">
                    <a:lumMod val="50000"/>
                  </a:schemeClr>
                </a:solidFill>
              </a:rPr>
              <a:t>are not stringent enough. </a:t>
            </a:r>
            <a:br>
              <a:rPr lang="en-GB" sz="6400" b="1" dirty="0">
                <a:solidFill>
                  <a:schemeClr val="accent5">
                    <a:lumMod val="50000"/>
                  </a:schemeClr>
                </a:solidFill>
              </a:rPr>
            </a:br>
            <a:r>
              <a:rPr lang="en-GB" sz="4800" dirty="0">
                <a:solidFill>
                  <a:schemeClr val="tx1">
                    <a:lumMod val="65000"/>
                    <a:lumOff val="35000"/>
                  </a:schemeClr>
                </a:solidFill>
              </a:rPr>
              <a:t/>
            </a:r>
            <a:br>
              <a:rPr lang="en-GB" sz="4800" dirty="0">
                <a:solidFill>
                  <a:schemeClr val="tx1">
                    <a:lumMod val="65000"/>
                    <a:lumOff val="35000"/>
                  </a:schemeClr>
                </a:solidFill>
              </a:rPr>
            </a:br>
            <a:endParaRPr lang="nl-NL" sz="4800" b="1" dirty="0" smtClean="0">
              <a:solidFill>
                <a:schemeClr val="tx1">
                  <a:lumMod val="65000"/>
                  <a:lumOff val="35000"/>
                </a:schemeClr>
              </a:solidFill>
            </a:endParaRPr>
          </a:p>
        </p:txBody>
      </p:sp>
      <p:cxnSp>
        <p:nvCxnSpPr>
          <p:cNvPr id="5" name="Rechte verbindingslijn 4"/>
          <p:cNvCxnSpPr/>
          <p:nvPr/>
        </p:nvCxnSpPr>
        <p:spPr>
          <a:xfrm>
            <a:off x="0" y="150761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2384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432268" cy="1979458"/>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3. </a:t>
            </a:r>
            <a:r>
              <a:rPr lang="en-US" sz="3100" b="1" dirty="0">
                <a:solidFill>
                  <a:schemeClr val="accent5"/>
                </a:solidFill>
              </a:rPr>
              <a:t>What about NGOs in the EVALUATION of UNESCO’s Standard-setting work of the Culture Section?</a:t>
            </a:r>
            <a:r>
              <a:rPr lang="nl-NL" sz="3100" dirty="0" smtClean="0">
                <a:solidFill>
                  <a:schemeClr val="accent5"/>
                </a:solidFill>
                <a:effectLst/>
              </a:rPr>
              <a:t> </a:t>
            </a:r>
            <a:r>
              <a:rPr lang="nl-NL" sz="3100" dirty="0" smtClean="0">
                <a:solidFill>
                  <a:schemeClr val="accent5"/>
                </a:solidFill>
              </a:rPr>
              <a:t/>
            </a:r>
            <a:br>
              <a:rPr lang="nl-NL" sz="3100" dirty="0" smtClean="0">
                <a:solidFill>
                  <a:schemeClr val="accent5"/>
                </a:solidFill>
              </a:rPr>
            </a:br>
            <a:endParaRPr lang="nl-NL" sz="3100" dirty="0">
              <a:solidFill>
                <a:schemeClr val="accent5"/>
              </a:solidFill>
            </a:endParaRPr>
          </a:p>
        </p:txBody>
      </p:sp>
      <p:sp>
        <p:nvSpPr>
          <p:cNvPr id="3" name="Tijdelijke aanduiding voor inhoud 2"/>
          <p:cNvSpPr>
            <a:spLocks noGrp="1"/>
          </p:cNvSpPr>
          <p:nvPr>
            <p:ph idx="1"/>
          </p:nvPr>
        </p:nvSpPr>
        <p:spPr>
          <a:xfrm>
            <a:off x="457200" y="1"/>
            <a:ext cx="8432268" cy="6857999"/>
          </a:xfrm>
          <a:noFill/>
          <a:ln>
            <a:noFill/>
          </a:ln>
        </p:spPr>
        <p:txBody>
          <a:bodyPr>
            <a:normAutofit fontScale="475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30000"/>
              </a:lnSpc>
              <a:buNone/>
            </a:pPr>
            <a:endParaRPr lang="en-GB" sz="1800" b="1" dirty="0" smtClean="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lnSpc>
                <a:spcPct val="130000"/>
              </a:lnSpc>
              <a:buNone/>
            </a:pPr>
            <a:endParaRPr lang="en-GB" sz="1800" b="1" dirty="0" smtClean="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lnSpc>
                <a:spcPct val="130000"/>
              </a:lnSpc>
              <a:buNone/>
            </a:pPr>
            <a:endParaRPr lang="en-GB" sz="4900" b="1" dirty="0" smtClean="0">
              <a:solidFill>
                <a:srgbClr val="215968"/>
              </a:solidFill>
            </a:endParaRPr>
          </a:p>
          <a:p>
            <a:pPr marL="0" indent="0">
              <a:lnSpc>
                <a:spcPct val="130000"/>
              </a:lnSpc>
              <a:buNone/>
            </a:pPr>
            <a:endParaRPr lang="en-GB" sz="4900" b="1" dirty="0" smtClean="0">
              <a:solidFill>
                <a:srgbClr val="215968"/>
              </a:solidFill>
            </a:endParaRPr>
          </a:p>
          <a:p>
            <a:pPr marL="0" indent="0">
              <a:lnSpc>
                <a:spcPct val="130000"/>
              </a:lnSpc>
              <a:buNone/>
            </a:pPr>
            <a:endParaRPr lang="en-GB" sz="3400" b="1" dirty="0" smtClean="0">
              <a:solidFill>
                <a:srgbClr val="215968"/>
              </a:solidFill>
            </a:endParaRPr>
          </a:p>
          <a:p>
            <a:pPr marL="0" indent="0">
              <a:lnSpc>
                <a:spcPct val="130000"/>
              </a:lnSpc>
              <a:buNone/>
            </a:pPr>
            <a:endParaRPr lang="en-GB" sz="3400" b="1" dirty="0">
              <a:solidFill>
                <a:srgbClr val="215968"/>
              </a:solidFill>
            </a:endParaRPr>
          </a:p>
          <a:p>
            <a:pPr marL="0" indent="0">
              <a:lnSpc>
                <a:spcPct val="130000"/>
              </a:lnSpc>
              <a:buNone/>
            </a:pPr>
            <a:r>
              <a:rPr lang="en-GB" sz="3400" b="1" dirty="0" smtClean="0">
                <a:solidFill>
                  <a:srgbClr val="215968"/>
                </a:solidFill>
              </a:rPr>
              <a:t>The </a:t>
            </a:r>
            <a:r>
              <a:rPr lang="en-GB" sz="3400" b="1" dirty="0">
                <a:solidFill>
                  <a:srgbClr val="215968"/>
                </a:solidFill>
              </a:rPr>
              <a:t>IOS </a:t>
            </a:r>
            <a:r>
              <a:rPr lang="en-GB" sz="3400" b="1" dirty="0" smtClean="0">
                <a:solidFill>
                  <a:srgbClr val="215968"/>
                </a:solidFill>
              </a:rPr>
              <a:t>evaluation:</a:t>
            </a:r>
            <a:r>
              <a:rPr lang="en-US" sz="3400" b="1" dirty="0" smtClean="0">
                <a:solidFill>
                  <a:srgbClr val="215968"/>
                </a:solidFill>
              </a:rPr>
              <a:t> </a:t>
            </a:r>
            <a:r>
              <a:rPr lang="en-US" sz="3400" b="1" dirty="0">
                <a:solidFill>
                  <a:srgbClr val="215968"/>
                </a:solidFill>
              </a:rPr>
              <a:t>Key evaluation findings </a:t>
            </a:r>
            <a:r>
              <a:rPr lang="en-US" sz="3400" b="1" dirty="0" smtClean="0">
                <a:solidFill>
                  <a:srgbClr val="215968"/>
                </a:solidFill>
              </a:rPr>
              <a:t>on </a:t>
            </a:r>
            <a:r>
              <a:rPr lang="en-US" sz="3400" b="1" dirty="0">
                <a:solidFill>
                  <a:srgbClr val="215968"/>
                </a:solidFill>
              </a:rPr>
              <a:t>NGOs</a:t>
            </a:r>
            <a:r>
              <a:rPr lang="en-US" sz="3400" b="1" dirty="0" smtClean="0">
                <a:solidFill>
                  <a:srgbClr val="215968"/>
                </a:solidFill>
              </a:rPr>
              <a:t>:</a:t>
            </a:r>
            <a:br>
              <a:rPr lang="en-US" sz="3400" b="1" dirty="0" smtClean="0">
                <a:solidFill>
                  <a:srgbClr val="215968"/>
                </a:solidFill>
              </a:rPr>
            </a:br>
            <a:endParaRPr lang="en-US" sz="3400" b="1" dirty="0">
              <a:solidFill>
                <a:srgbClr val="595959"/>
              </a:solidFill>
            </a:endParaRPr>
          </a:p>
          <a:p>
            <a:pPr marL="0" indent="0">
              <a:lnSpc>
                <a:spcPct val="140000"/>
              </a:lnSpc>
              <a:buNone/>
            </a:pPr>
            <a:r>
              <a:rPr lang="nl-NL" sz="3400" dirty="0" smtClean="0">
                <a:solidFill>
                  <a:srgbClr val="595959"/>
                </a:solidFill>
              </a:rPr>
              <a:t>‘</a:t>
            </a:r>
            <a:r>
              <a:rPr lang="nl-NL" sz="3400" dirty="0">
                <a:solidFill>
                  <a:srgbClr val="215968"/>
                </a:solidFill>
              </a:rPr>
              <a:t>In order </a:t>
            </a:r>
            <a:r>
              <a:rPr lang="nl-NL" sz="3400" dirty="0" err="1">
                <a:solidFill>
                  <a:srgbClr val="215968"/>
                </a:solidFill>
              </a:rPr>
              <a:t>for</a:t>
            </a:r>
            <a:r>
              <a:rPr lang="nl-NL" sz="3400" dirty="0">
                <a:solidFill>
                  <a:srgbClr val="215968"/>
                </a:solidFill>
              </a:rPr>
              <a:t> </a:t>
            </a:r>
            <a:r>
              <a:rPr lang="nl-NL" sz="3400" dirty="0" err="1">
                <a:solidFill>
                  <a:srgbClr val="215968"/>
                </a:solidFill>
              </a:rPr>
              <a:t>NGOs</a:t>
            </a:r>
            <a:r>
              <a:rPr lang="nl-NL" sz="3400" dirty="0">
                <a:solidFill>
                  <a:srgbClr val="215968"/>
                </a:solidFill>
              </a:rPr>
              <a:t> </a:t>
            </a:r>
            <a:r>
              <a:rPr lang="nl-NL" sz="3400" dirty="0" err="1">
                <a:solidFill>
                  <a:srgbClr val="215968"/>
                </a:solidFill>
              </a:rPr>
              <a:t>to</a:t>
            </a:r>
            <a:r>
              <a:rPr lang="nl-NL" sz="3400" dirty="0">
                <a:solidFill>
                  <a:srgbClr val="215968"/>
                </a:solidFill>
              </a:rPr>
              <a:t> </a:t>
            </a:r>
            <a:r>
              <a:rPr lang="nl-NL" sz="3400" dirty="0" err="1">
                <a:solidFill>
                  <a:srgbClr val="215968"/>
                </a:solidFill>
              </a:rPr>
              <a:t>be</a:t>
            </a:r>
            <a:r>
              <a:rPr lang="nl-NL" sz="3400" dirty="0">
                <a:solidFill>
                  <a:srgbClr val="215968"/>
                </a:solidFill>
              </a:rPr>
              <a:t> </a:t>
            </a:r>
            <a:r>
              <a:rPr lang="nl-NL" sz="3400" dirty="0" err="1">
                <a:solidFill>
                  <a:srgbClr val="215968"/>
                </a:solidFill>
              </a:rPr>
              <a:t>perceived</a:t>
            </a:r>
            <a:r>
              <a:rPr lang="nl-NL" sz="3400" dirty="0">
                <a:solidFill>
                  <a:srgbClr val="215968"/>
                </a:solidFill>
              </a:rPr>
              <a:t> as </a:t>
            </a:r>
            <a:r>
              <a:rPr lang="nl-NL" sz="3400" dirty="0" err="1">
                <a:solidFill>
                  <a:srgbClr val="215968"/>
                </a:solidFill>
              </a:rPr>
              <a:t>serious</a:t>
            </a:r>
            <a:r>
              <a:rPr lang="nl-NL" sz="3400" dirty="0">
                <a:solidFill>
                  <a:srgbClr val="215968"/>
                </a:solidFill>
              </a:rPr>
              <a:t> partners in </a:t>
            </a:r>
            <a:r>
              <a:rPr lang="nl-NL" sz="3400" dirty="0" err="1">
                <a:solidFill>
                  <a:srgbClr val="215968"/>
                </a:solidFill>
              </a:rPr>
              <a:t>national</a:t>
            </a:r>
            <a:r>
              <a:rPr lang="nl-NL" sz="3400" dirty="0">
                <a:solidFill>
                  <a:srgbClr val="215968"/>
                </a:solidFill>
              </a:rPr>
              <a:t> </a:t>
            </a:r>
            <a:r>
              <a:rPr lang="nl-NL" sz="3400" dirty="0" err="1">
                <a:solidFill>
                  <a:srgbClr val="215968"/>
                </a:solidFill>
              </a:rPr>
              <a:t>and</a:t>
            </a:r>
            <a:r>
              <a:rPr lang="nl-NL" sz="3400" dirty="0">
                <a:solidFill>
                  <a:srgbClr val="215968"/>
                </a:solidFill>
              </a:rPr>
              <a:t> </a:t>
            </a:r>
            <a:r>
              <a:rPr lang="nl-NL" sz="3400" dirty="0" err="1">
                <a:solidFill>
                  <a:srgbClr val="215968"/>
                </a:solidFill>
              </a:rPr>
              <a:t>international</a:t>
            </a:r>
            <a:r>
              <a:rPr lang="nl-NL" sz="3400" dirty="0">
                <a:solidFill>
                  <a:srgbClr val="215968"/>
                </a:solidFill>
              </a:rPr>
              <a:t> </a:t>
            </a:r>
            <a:r>
              <a:rPr lang="nl-NL" sz="3400" dirty="0" err="1">
                <a:solidFill>
                  <a:srgbClr val="215968"/>
                </a:solidFill>
              </a:rPr>
              <a:t>safeguarding</a:t>
            </a:r>
            <a:r>
              <a:rPr lang="nl-NL" sz="3400" dirty="0">
                <a:solidFill>
                  <a:srgbClr val="215968"/>
                </a:solidFill>
              </a:rPr>
              <a:t> </a:t>
            </a:r>
            <a:r>
              <a:rPr lang="nl-NL" sz="3400" dirty="0" err="1">
                <a:solidFill>
                  <a:srgbClr val="215968"/>
                </a:solidFill>
              </a:rPr>
              <a:t>efforts</a:t>
            </a:r>
            <a:r>
              <a:rPr lang="nl-NL" sz="3400" dirty="0">
                <a:solidFill>
                  <a:srgbClr val="215968"/>
                </a:solidFill>
              </a:rPr>
              <a:t> as well as </a:t>
            </a:r>
            <a:r>
              <a:rPr lang="nl-NL" sz="3400" dirty="0" err="1">
                <a:solidFill>
                  <a:srgbClr val="215968"/>
                </a:solidFill>
              </a:rPr>
              <a:t>for</a:t>
            </a:r>
            <a:r>
              <a:rPr lang="nl-NL" sz="3400" dirty="0">
                <a:solidFill>
                  <a:srgbClr val="215968"/>
                </a:solidFill>
              </a:rPr>
              <a:t> the </a:t>
            </a:r>
            <a:r>
              <a:rPr lang="nl-NL" sz="3400" dirty="0" err="1">
                <a:solidFill>
                  <a:srgbClr val="215968"/>
                </a:solidFill>
              </a:rPr>
              <a:t>Convention’s</a:t>
            </a:r>
            <a:r>
              <a:rPr lang="nl-NL" sz="3400" dirty="0">
                <a:solidFill>
                  <a:srgbClr val="215968"/>
                </a:solidFill>
              </a:rPr>
              <a:t> </a:t>
            </a:r>
            <a:r>
              <a:rPr lang="nl-NL" sz="3400" dirty="0" err="1">
                <a:solidFill>
                  <a:srgbClr val="215968"/>
                </a:solidFill>
              </a:rPr>
              <a:t>mechanisms</a:t>
            </a:r>
            <a:r>
              <a:rPr lang="nl-NL" sz="3400" b="1" dirty="0">
                <a:solidFill>
                  <a:srgbClr val="215968"/>
                </a:solidFill>
              </a:rPr>
              <a:t>, </a:t>
            </a:r>
            <a:r>
              <a:rPr lang="nl-NL" sz="3400" b="1" dirty="0" err="1">
                <a:solidFill>
                  <a:srgbClr val="215968"/>
                </a:solidFill>
              </a:rPr>
              <a:t>their</a:t>
            </a:r>
            <a:r>
              <a:rPr lang="nl-NL" sz="3400" b="1" dirty="0">
                <a:solidFill>
                  <a:srgbClr val="215968"/>
                </a:solidFill>
              </a:rPr>
              <a:t> </a:t>
            </a:r>
            <a:r>
              <a:rPr lang="nl-NL" sz="3400" b="1" dirty="0" err="1">
                <a:solidFill>
                  <a:srgbClr val="215968"/>
                </a:solidFill>
              </a:rPr>
              <a:t>selection</a:t>
            </a:r>
            <a:r>
              <a:rPr lang="nl-NL" sz="3400" b="1" dirty="0">
                <a:solidFill>
                  <a:srgbClr val="215968"/>
                </a:solidFill>
              </a:rPr>
              <a:t> </a:t>
            </a:r>
            <a:r>
              <a:rPr lang="nl-NL" sz="3400" b="1" dirty="0" err="1">
                <a:solidFill>
                  <a:srgbClr val="215968"/>
                </a:solidFill>
              </a:rPr>
              <a:t>process</a:t>
            </a:r>
            <a:r>
              <a:rPr lang="nl-NL" sz="3400" b="1" dirty="0">
                <a:solidFill>
                  <a:srgbClr val="215968"/>
                </a:solidFill>
              </a:rPr>
              <a:t> </a:t>
            </a:r>
            <a:r>
              <a:rPr lang="nl-NL" sz="3400" b="1" dirty="0" err="1">
                <a:solidFill>
                  <a:srgbClr val="215968"/>
                </a:solidFill>
              </a:rPr>
              <a:t>and</a:t>
            </a:r>
            <a:r>
              <a:rPr lang="nl-NL" sz="3400" b="1" dirty="0">
                <a:solidFill>
                  <a:srgbClr val="215968"/>
                </a:solidFill>
              </a:rPr>
              <a:t> criteria </a:t>
            </a:r>
            <a:r>
              <a:rPr lang="nl-NL" sz="3400" b="1" dirty="0" err="1">
                <a:solidFill>
                  <a:srgbClr val="215968"/>
                </a:solidFill>
              </a:rPr>
              <a:t>need</a:t>
            </a:r>
            <a:r>
              <a:rPr lang="nl-NL" sz="3400" b="1" dirty="0">
                <a:solidFill>
                  <a:srgbClr val="215968"/>
                </a:solidFill>
              </a:rPr>
              <a:t> </a:t>
            </a:r>
            <a:r>
              <a:rPr lang="nl-NL" sz="3400" b="1" dirty="0" err="1">
                <a:solidFill>
                  <a:srgbClr val="215968"/>
                </a:solidFill>
              </a:rPr>
              <a:t>to</a:t>
            </a:r>
            <a:r>
              <a:rPr lang="nl-NL" sz="3400" b="1" dirty="0">
                <a:solidFill>
                  <a:srgbClr val="215968"/>
                </a:solidFill>
              </a:rPr>
              <a:t> </a:t>
            </a:r>
            <a:r>
              <a:rPr lang="nl-NL" sz="3400" b="1" dirty="0" err="1">
                <a:solidFill>
                  <a:srgbClr val="215968"/>
                </a:solidFill>
              </a:rPr>
              <a:t>be</a:t>
            </a:r>
            <a:r>
              <a:rPr lang="nl-NL" sz="3400" b="1" dirty="0">
                <a:solidFill>
                  <a:srgbClr val="215968"/>
                </a:solidFill>
              </a:rPr>
              <a:t> </a:t>
            </a:r>
            <a:r>
              <a:rPr lang="nl-NL" sz="3400" b="1" dirty="0" err="1">
                <a:solidFill>
                  <a:srgbClr val="215968"/>
                </a:solidFill>
              </a:rPr>
              <a:t>reviewed</a:t>
            </a:r>
            <a:r>
              <a:rPr lang="nl-NL" sz="3400" b="1" dirty="0">
                <a:solidFill>
                  <a:srgbClr val="595959"/>
                </a:solidFill>
              </a:rPr>
              <a:t>. </a:t>
            </a:r>
            <a:r>
              <a:rPr lang="nl-NL" sz="3400" dirty="0" err="1">
                <a:solidFill>
                  <a:srgbClr val="595959"/>
                </a:solidFill>
              </a:rPr>
              <a:t>Such</a:t>
            </a:r>
            <a:r>
              <a:rPr lang="nl-NL" sz="3400" dirty="0">
                <a:solidFill>
                  <a:srgbClr val="595959"/>
                </a:solidFill>
              </a:rPr>
              <a:t> a </a:t>
            </a:r>
            <a:r>
              <a:rPr lang="nl-NL" sz="3400" b="1" dirty="0" err="1">
                <a:solidFill>
                  <a:srgbClr val="595959"/>
                </a:solidFill>
              </a:rPr>
              <a:t>revision</a:t>
            </a:r>
            <a:r>
              <a:rPr lang="nl-NL" sz="3400" b="1" dirty="0">
                <a:solidFill>
                  <a:srgbClr val="595959"/>
                </a:solidFill>
              </a:rPr>
              <a:t> </a:t>
            </a:r>
            <a:r>
              <a:rPr lang="nl-NL" sz="3400" b="1" dirty="0" err="1">
                <a:solidFill>
                  <a:srgbClr val="595959"/>
                </a:solidFill>
              </a:rPr>
              <a:t>process</a:t>
            </a:r>
            <a:r>
              <a:rPr lang="nl-NL" sz="3400" b="1" dirty="0">
                <a:solidFill>
                  <a:srgbClr val="595959"/>
                </a:solidFill>
              </a:rPr>
              <a:t> </a:t>
            </a:r>
            <a:r>
              <a:rPr lang="nl-NL" sz="3400" b="1" dirty="0" err="1">
                <a:solidFill>
                  <a:srgbClr val="595959"/>
                </a:solidFill>
              </a:rPr>
              <a:t>should</a:t>
            </a:r>
            <a:r>
              <a:rPr lang="nl-NL" sz="3400" b="1" dirty="0">
                <a:solidFill>
                  <a:srgbClr val="595959"/>
                </a:solidFill>
              </a:rPr>
              <a:t> </a:t>
            </a:r>
            <a:r>
              <a:rPr lang="nl-NL" sz="3400" b="1" dirty="0" err="1">
                <a:solidFill>
                  <a:srgbClr val="595959"/>
                </a:solidFill>
              </a:rPr>
              <a:t>include</a:t>
            </a:r>
            <a:r>
              <a:rPr lang="nl-NL" sz="3400" b="1" dirty="0">
                <a:solidFill>
                  <a:srgbClr val="595959"/>
                </a:solidFill>
              </a:rPr>
              <a:t> a </a:t>
            </a:r>
            <a:r>
              <a:rPr lang="nl-NL" sz="3400" b="1" dirty="0" err="1">
                <a:solidFill>
                  <a:srgbClr val="595959"/>
                </a:solidFill>
              </a:rPr>
              <a:t>variety</a:t>
            </a:r>
            <a:r>
              <a:rPr lang="nl-NL" sz="3400" b="1" dirty="0">
                <a:solidFill>
                  <a:srgbClr val="595959"/>
                </a:solidFill>
              </a:rPr>
              <a:t> of stakeholders, </a:t>
            </a:r>
            <a:r>
              <a:rPr lang="nl-NL" sz="3400" b="1" dirty="0" err="1">
                <a:solidFill>
                  <a:srgbClr val="595959"/>
                </a:solidFill>
              </a:rPr>
              <a:t>including</a:t>
            </a:r>
            <a:r>
              <a:rPr lang="nl-NL" sz="3400" b="1" dirty="0">
                <a:solidFill>
                  <a:srgbClr val="595959"/>
                </a:solidFill>
              </a:rPr>
              <a:t> the </a:t>
            </a:r>
            <a:r>
              <a:rPr lang="nl-NL" sz="3400" b="1" dirty="0" err="1">
                <a:solidFill>
                  <a:srgbClr val="595959"/>
                </a:solidFill>
              </a:rPr>
              <a:t>NGOs</a:t>
            </a:r>
            <a:r>
              <a:rPr lang="nl-NL" sz="3400" b="1" dirty="0">
                <a:solidFill>
                  <a:srgbClr val="595959"/>
                </a:solidFill>
              </a:rPr>
              <a:t> </a:t>
            </a:r>
            <a:r>
              <a:rPr lang="nl-NL" sz="3400" b="1" dirty="0" err="1">
                <a:solidFill>
                  <a:srgbClr val="595959"/>
                </a:solidFill>
              </a:rPr>
              <a:t>themselves</a:t>
            </a:r>
            <a:r>
              <a:rPr lang="nl-NL" sz="3400" b="1" dirty="0">
                <a:solidFill>
                  <a:srgbClr val="595959"/>
                </a:solidFill>
              </a:rPr>
              <a:t>.’ </a:t>
            </a:r>
            <a:br>
              <a:rPr lang="nl-NL" sz="3400" b="1" dirty="0">
                <a:solidFill>
                  <a:srgbClr val="595959"/>
                </a:solidFill>
              </a:rPr>
            </a:br>
            <a:r>
              <a:rPr lang="nl-NL" sz="3400" dirty="0">
                <a:solidFill>
                  <a:srgbClr val="595959"/>
                </a:solidFill>
              </a:rPr>
              <a:t/>
            </a:r>
            <a:br>
              <a:rPr lang="nl-NL" sz="3400" dirty="0">
                <a:solidFill>
                  <a:srgbClr val="595959"/>
                </a:solidFill>
              </a:rPr>
            </a:br>
            <a:r>
              <a:rPr lang="nl-NL" sz="3400" dirty="0" err="1">
                <a:solidFill>
                  <a:srgbClr val="595959"/>
                </a:solidFill>
              </a:rPr>
              <a:t>Finally</a:t>
            </a:r>
            <a:r>
              <a:rPr lang="nl-NL" sz="3400" dirty="0">
                <a:solidFill>
                  <a:srgbClr val="595959"/>
                </a:solidFill>
              </a:rPr>
              <a:t>, </a:t>
            </a:r>
            <a:r>
              <a:rPr lang="nl-NL" sz="3400" dirty="0" err="1">
                <a:solidFill>
                  <a:srgbClr val="595959"/>
                </a:solidFill>
              </a:rPr>
              <a:t>with</a:t>
            </a:r>
            <a:r>
              <a:rPr lang="nl-NL" sz="3400" dirty="0">
                <a:solidFill>
                  <a:srgbClr val="595959"/>
                </a:solidFill>
              </a:rPr>
              <a:t> </a:t>
            </a:r>
            <a:r>
              <a:rPr lang="nl-NL" sz="3400" dirty="0" err="1">
                <a:solidFill>
                  <a:srgbClr val="595959"/>
                </a:solidFill>
              </a:rPr>
              <a:t>regard</a:t>
            </a:r>
            <a:r>
              <a:rPr lang="nl-NL" sz="3400" dirty="0">
                <a:solidFill>
                  <a:srgbClr val="595959"/>
                </a:solidFill>
              </a:rPr>
              <a:t> </a:t>
            </a:r>
            <a:r>
              <a:rPr lang="nl-NL" sz="3400" dirty="0" err="1">
                <a:solidFill>
                  <a:srgbClr val="595959"/>
                </a:solidFill>
              </a:rPr>
              <a:t>to</a:t>
            </a:r>
            <a:r>
              <a:rPr lang="nl-NL" sz="3400" dirty="0">
                <a:solidFill>
                  <a:srgbClr val="595959"/>
                </a:solidFill>
              </a:rPr>
              <a:t> the on-</a:t>
            </a:r>
            <a:r>
              <a:rPr lang="nl-NL" sz="3400" dirty="0" err="1">
                <a:solidFill>
                  <a:srgbClr val="595959"/>
                </a:solidFill>
              </a:rPr>
              <a:t>going</a:t>
            </a:r>
            <a:r>
              <a:rPr lang="nl-NL" sz="3400" dirty="0">
                <a:solidFill>
                  <a:srgbClr val="595959"/>
                </a:solidFill>
              </a:rPr>
              <a:t> monitoring </a:t>
            </a:r>
            <a:r>
              <a:rPr lang="nl-NL" sz="3400" dirty="0" err="1">
                <a:solidFill>
                  <a:srgbClr val="595959"/>
                </a:solidFill>
              </a:rPr>
              <a:t>and</a:t>
            </a:r>
            <a:r>
              <a:rPr lang="nl-NL" sz="3400" dirty="0">
                <a:solidFill>
                  <a:srgbClr val="595959"/>
                </a:solidFill>
              </a:rPr>
              <a:t> </a:t>
            </a:r>
            <a:r>
              <a:rPr lang="nl-NL" sz="3400" dirty="0" err="1">
                <a:solidFill>
                  <a:srgbClr val="595959"/>
                </a:solidFill>
              </a:rPr>
              <a:t>evaluation</a:t>
            </a:r>
            <a:r>
              <a:rPr lang="nl-NL" sz="3400" dirty="0">
                <a:solidFill>
                  <a:srgbClr val="595959"/>
                </a:solidFill>
              </a:rPr>
              <a:t> of the </a:t>
            </a:r>
            <a:r>
              <a:rPr lang="nl-NL" sz="3400" dirty="0" err="1">
                <a:solidFill>
                  <a:srgbClr val="595959"/>
                </a:solidFill>
              </a:rPr>
              <a:t>Convention’s</a:t>
            </a:r>
            <a:r>
              <a:rPr lang="nl-NL" sz="3400" dirty="0">
                <a:solidFill>
                  <a:srgbClr val="595959"/>
                </a:solidFill>
              </a:rPr>
              <a:t> </a:t>
            </a:r>
            <a:r>
              <a:rPr lang="nl-NL" sz="3400" dirty="0" err="1">
                <a:solidFill>
                  <a:srgbClr val="595959"/>
                </a:solidFill>
              </a:rPr>
              <a:t>implementation</a:t>
            </a:r>
            <a:r>
              <a:rPr lang="nl-NL" sz="3400" dirty="0">
                <a:solidFill>
                  <a:srgbClr val="595959"/>
                </a:solidFill>
              </a:rPr>
              <a:t>, </a:t>
            </a:r>
            <a:r>
              <a:rPr lang="nl-NL" sz="3400" dirty="0" err="1">
                <a:solidFill>
                  <a:srgbClr val="595959"/>
                </a:solidFill>
              </a:rPr>
              <a:t>particularly</a:t>
            </a:r>
            <a:r>
              <a:rPr lang="nl-NL" sz="3400" dirty="0">
                <a:solidFill>
                  <a:srgbClr val="595959"/>
                </a:solidFill>
              </a:rPr>
              <a:t> </a:t>
            </a:r>
            <a:r>
              <a:rPr lang="nl-NL" sz="3400" dirty="0" err="1">
                <a:solidFill>
                  <a:srgbClr val="595959"/>
                </a:solidFill>
              </a:rPr>
              <a:t>through</a:t>
            </a:r>
            <a:r>
              <a:rPr lang="nl-NL" sz="3400" dirty="0">
                <a:solidFill>
                  <a:srgbClr val="595959"/>
                </a:solidFill>
              </a:rPr>
              <a:t> the </a:t>
            </a:r>
            <a:r>
              <a:rPr lang="nl-NL" sz="3400" dirty="0" err="1">
                <a:solidFill>
                  <a:srgbClr val="595959"/>
                </a:solidFill>
              </a:rPr>
              <a:t>periodic</a:t>
            </a:r>
            <a:r>
              <a:rPr lang="nl-NL" sz="3400" dirty="0">
                <a:solidFill>
                  <a:srgbClr val="595959"/>
                </a:solidFill>
              </a:rPr>
              <a:t> </a:t>
            </a:r>
            <a:r>
              <a:rPr lang="nl-NL" sz="3400" dirty="0" err="1">
                <a:solidFill>
                  <a:srgbClr val="595959"/>
                </a:solidFill>
              </a:rPr>
              <a:t>reporting</a:t>
            </a:r>
            <a:r>
              <a:rPr lang="nl-NL" sz="3400" dirty="0">
                <a:solidFill>
                  <a:srgbClr val="595959"/>
                </a:solidFill>
              </a:rPr>
              <a:t> </a:t>
            </a:r>
            <a:r>
              <a:rPr lang="nl-NL" sz="3400" dirty="0" err="1">
                <a:solidFill>
                  <a:srgbClr val="595959"/>
                </a:solidFill>
              </a:rPr>
              <a:t>mechanism</a:t>
            </a:r>
            <a:r>
              <a:rPr lang="nl-NL" sz="3400" dirty="0">
                <a:solidFill>
                  <a:srgbClr val="595959"/>
                </a:solidFill>
              </a:rPr>
              <a:t>, the </a:t>
            </a:r>
            <a:r>
              <a:rPr lang="nl-NL" sz="3400" dirty="0" err="1">
                <a:solidFill>
                  <a:srgbClr val="595959"/>
                </a:solidFill>
              </a:rPr>
              <a:t>evaluation</a:t>
            </a:r>
            <a:r>
              <a:rPr lang="nl-NL" sz="3400" dirty="0">
                <a:solidFill>
                  <a:srgbClr val="595959"/>
                </a:solidFill>
              </a:rPr>
              <a:t> </a:t>
            </a:r>
            <a:r>
              <a:rPr lang="nl-NL" sz="3400" dirty="0" err="1">
                <a:solidFill>
                  <a:srgbClr val="595959"/>
                </a:solidFill>
              </a:rPr>
              <a:t>notes</a:t>
            </a:r>
            <a:r>
              <a:rPr lang="nl-NL" sz="3400" dirty="0">
                <a:solidFill>
                  <a:srgbClr val="595959"/>
                </a:solidFill>
              </a:rPr>
              <a:t> </a:t>
            </a:r>
            <a:r>
              <a:rPr lang="nl-NL" sz="3400" dirty="0" err="1">
                <a:solidFill>
                  <a:srgbClr val="595959"/>
                </a:solidFill>
              </a:rPr>
              <a:t>that</a:t>
            </a:r>
            <a:r>
              <a:rPr lang="nl-NL" sz="3400" dirty="0">
                <a:solidFill>
                  <a:srgbClr val="595959"/>
                </a:solidFill>
              </a:rPr>
              <a:t> ‘</a:t>
            </a:r>
            <a:r>
              <a:rPr lang="nl-NL" sz="3400" dirty="0" err="1">
                <a:solidFill>
                  <a:srgbClr val="595959"/>
                </a:solidFill>
              </a:rPr>
              <a:t>given</a:t>
            </a:r>
            <a:r>
              <a:rPr lang="nl-NL" sz="3400" dirty="0">
                <a:solidFill>
                  <a:srgbClr val="595959"/>
                </a:solidFill>
              </a:rPr>
              <a:t> </a:t>
            </a:r>
            <a:r>
              <a:rPr lang="nl-NL" sz="3400" dirty="0" err="1">
                <a:solidFill>
                  <a:srgbClr val="595959"/>
                </a:solidFill>
              </a:rPr>
              <a:t>that</a:t>
            </a:r>
            <a:r>
              <a:rPr lang="nl-NL" sz="3400" dirty="0">
                <a:solidFill>
                  <a:srgbClr val="595959"/>
                </a:solidFill>
              </a:rPr>
              <a:t> </a:t>
            </a:r>
            <a:r>
              <a:rPr lang="nl-NL" sz="3400" dirty="0" err="1">
                <a:solidFill>
                  <a:srgbClr val="595959"/>
                </a:solidFill>
              </a:rPr>
              <a:t>communities</a:t>
            </a:r>
            <a:r>
              <a:rPr lang="nl-NL" sz="3400" dirty="0">
                <a:solidFill>
                  <a:srgbClr val="595959"/>
                </a:solidFill>
              </a:rPr>
              <a:t>, </a:t>
            </a:r>
            <a:r>
              <a:rPr lang="nl-NL" sz="3400" dirty="0" err="1">
                <a:solidFill>
                  <a:srgbClr val="595959"/>
                </a:solidFill>
              </a:rPr>
              <a:t>NGOs</a:t>
            </a:r>
            <a:r>
              <a:rPr lang="nl-NL" sz="3400" dirty="0">
                <a:solidFill>
                  <a:srgbClr val="595959"/>
                </a:solidFill>
              </a:rPr>
              <a:t>, </a:t>
            </a:r>
            <a:r>
              <a:rPr lang="nl-NL" sz="3400" dirty="0" err="1">
                <a:solidFill>
                  <a:srgbClr val="595959"/>
                </a:solidFill>
              </a:rPr>
              <a:t>and</a:t>
            </a:r>
            <a:r>
              <a:rPr lang="nl-NL" sz="3400" dirty="0">
                <a:solidFill>
                  <a:srgbClr val="595959"/>
                </a:solidFill>
              </a:rPr>
              <a:t> </a:t>
            </a:r>
            <a:r>
              <a:rPr lang="nl-NL" sz="3400" dirty="0" err="1">
                <a:solidFill>
                  <a:srgbClr val="595959"/>
                </a:solidFill>
              </a:rPr>
              <a:t>many</a:t>
            </a:r>
            <a:r>
              <a:rPr lang="nl-NL" sz="3400" dirty="0">
                <a:solidFill>
                  <a:srgbClr val="595959"/>
                </a:solidFill>
              </a:rPr>
              <a:t> </a:t>
            </a:r>
            <a:r>
              <a:rPr lang="nl-NL" sz="3400" dirty="0" err="1">
                <a:solidFill>
                  <a:srgbClr val="595959"/>
                </a:solidFill>
              </a:rPr>
              <a:t>other</a:t>
            </a:r>
            <a:r>
              <a:rPr lang="nl-NL" sz="3400" dirty="0">
                <a:solidFill>
                  <a:srgbClr val="595959"/>
                </a:solidFill>
              </a:rPr>
              <a:t> stakeholders </a:t>
            </a:r>
            <a:r>
              <a:rPr lang="nl-NL" sz="3400" dirty="0" err="1">
                <a:solidFill>
                  <a:srgbClr val="595959"/>
                </a:solidFill>
              </a:rPr>
              <a:t>play</a:t>
            </a:r>
            <a:r>
              <a:rPr lang="nl-NL" sz="3400" dirty="0">
                <a:solidFill>
                  <a:srgbClr val="595959"/>
                </a:solidFill>
              </a:rPr>
              <a:t> a </a:t>
            </a:r>
            <a:r>
              <a:rPr lang="nl-NL" sz="3400" dirty="0" err="1">
                <a:solidFill>
                  <a:srgbClr val="595959"/>
                </a:solidFill>
              </a:rPr>
              <a:t>key</a:t>
            </a:r>
            <a:r>
              <a:rPr lang="nl-NL" sz="3400" dirty="0">
                <a:solidFill>
                  <a:srgbClr val="595959"/>
                </a:solidFill>
              </a:rPr>
              <a:t> </a:t>
            </a:r>
            <a:r>
              <a:rPr lang="nl-NL" sz="3400" dirty="0" err="1">
                <a:solidFill>
                  <a:srgbClr val="595959"/>
                </a:solidFill>
              </a:rPr>
              <a:t>role</a:t>
            </a:r>
            <a:r>
              <a:rPr lang="nl-NL" sz="3400" dirty="0">
                <a:solidFill>
                  <a:srgbClr val="595959"/>
                </a:solidFill>
              </a:rPr>
              <a:t> in the </a:t>
            </a:r>
            <a:r>
              <a:rPr lang="nl-NL" sz="3400" dirty="0" err="1">
                <a:solidFill>
                  <a:srgbClr val="595959"/>
                </a:solidFill>
              </a:rPr>
              <a:t>implementation</a:t>
            </a:r>
            <a:r>
              <a:rPr lang="nl-NL" sz="3400" dirty="0">
                <a:solidFill>
                  <a:srgbClr val="595959"/>
                </a:solidFill>
              </a:rPr>
              <a:t> of </a:t>
            </a:r>
            <a:r>
              <a:rPr lang="nl-NL" sz="3400" dirty="0" err="1">
                <a:solidFill>
                  <a:srgbClr val="595959"/>
                </a:solidFill>
              </a:rPr>
              <a:t>this</a:t>
            </a:r>
            <a:r>
              <a:rPr lang="nl-NL" sz="3400" dirty="0">
                <a:solidFill>
                  <a:srgbClr val="595959"/>
                </a:solidFill>
              </a:rPr>
              <a:t> </a:t>
            </a:r>
            <a:r>
              <a:rPr lang="nl-NL" sz="3400" dirty="0" err="1">
                <a:solidFill>
                  <a:srgbClr val="595959"/>
                </a:solidFill>
              </a:rPr>
              <a:t>Convention</a:t>
            </a:r>
            <a:r>
              <a:rPr lang="nl-NL" sz="3400" dirty="0">
                <a:solidFill>
                  <a:srgbClr val="595959"/>
                </a:solidFill>
              </a:rPr>
              <a:t>, </a:t>
            </a:r>
            <a:r>
              <a:rPr lang="nl-NL" sz="3400" b="1" dirty="0">
                <a:solidFill>
                  <a:schemeClr val="accent5">
                    <a:lumMod val="50000"/>
                  </a:schemeClr>
                </a:solidFill>
              </a:rPr>
              <a:t>no overall monitoring </a:t>
            </a:r>
            <a:r>
              <a:rPr lang="nl-NL" sz="3400" b="1" dirty="0" err="1">
                <a:solidFill>
                  <a:schemeClr val="accent5">
                    <a:lumMod val="50000"/>
                  </a:schemeClr>
                </a:solidFill>
              </a:rPr>
              <a:t>and</a:t>
            </a:r>
            <a:r>
              <a:rPr lang="nl-NL" sz="3400" b="1" dirty="0">
                <a:solidFill>
                  <a:schemeClr val="accent5">
                    <a:lumMod val="50000"/>
                  </a:schemeClr>
                </a:solidFill>
              </a:rPr>
              <a:t> follow up </a:t>
            </a:r>
            <a:r>
              <a:rPr lang="nl-NL" sz="3400" b="1" dirty="0" err="1">
                <a:solidFill>
                  <a:schemeClr val="accent5">
                    <a:lumMod val="50000"/>
                  </a:schemeClr>
                </a:solidFill>
              </a:rPr>
              <a:t>would</a:t>
            </a:r>
            <a:r>
              <a:rPr lang="nl-NL" sz="3400" b="1" dirty="0">
                <a:solidFill>
                  <a:schemeClr val="accent5">
                    <a:lumMod val="50000"/>
                  </a:schemeClr>
                </a:solidFill>
              </a:rPr>
              <a:t> </a:t>
            </a:r>
            <a:r>
              <a:rPr lang="nl-NL" sz="3400" b="1" dirty="0" err="1">
                <a:solidFill>
                  <a:schemeClr val="accent5">
                    <a:lumMod val="50000"/>
                  </a:schemeClr>
                </a:solidFill>
              </a:rPr>
              <a:t>be</a:t>
            </a:r>
            <a:r>
              <a:rPr lang="nl-NL" sz="3400" b="1" dirty="0">
                <a:solidFill>
                  <a:schemeClr val="accent5">
                    <a:lumMod val="50000"/>
                  </a:schemeClr>
                </a:solidFill>
              </a:rPr>
              <a:t> complete without </a:t>
            </a:r>
            <a:r>
              <a:rPr lang="nl-NL" sz="3400" b="1" dirty="0" err="1">
                <a:solidFill>
                  <a:schemeClr val="accent5">
                    <a:lumMod val="50000"/>
                  </a:schemeClr>
                </a:solidFill>
              </a:rPr>
              <a:t>also</a:t>
            </a:r>
            <a:r>
              <a:rPr lang="nl-NL" sz="3400" b="1" dirty="0">
                <a:solidFill>
                  <a:schemeClr val="accent5">
                    <a:lumMod val="50000"/>
                  </a:schemeClr>
                </a:solidFill>
              </a:rPr>
              <a:t> </a:t>
            </a:r>
            <a:r>
              <a:rPr lang="nl-NL" sz="3400" b="1" dirty="0" err="1">
                <a:solidFill>
                  <a:schemeClr val="accent5">
                    <a:lumMod val="50000"/>
                  </a:schemeClr>
                </a:solidFill>
              </a:rPr>
              <a:t>taking</a:t>
            </a:r>
            <a:r>
              <a:rPr lang="nl-NL" sz="3400" b="1" dirty="0">
                <a:solidFill>
                  <a:schemeClr val="accent5">
                    <a:lumMod val="50000"/>
                  </a:schemeClr>
                </a:solidFill>
              </a:rPr>
              <a:t> </a:t>
            </a:r>
            <a:r>
              <a:rPr lang="nl-NL" sz="3400" b="1" dirty="0" err="1">
                <a:solidFill>
                  <a:schemeClr val="accent5">
                    <a:lumMod val="50000"/>
                  </a:schemeClr>
                </a:solidFill>
              </a:rPr>
              <a:t>their</a:t>
            </a:r>
            <a:r>
              <a:rPr lang="nl-NL" sz="3400" b="1" dirty="0">
                <a:solidFill>
                  <a:schemeClr val="accent5">
                    <a:lumMod val="50000"/>
                  </a:schemeClr>
                </a:solidFill>
              </a:rPr>
              <a:t> views </a:t>
            </a:r>
            <a:r>
              <a:rPr lang="nl-NL" sz="3400" b="1" dirty="0" err="1">
                <a:solidFill>
                  <a:schemeClr val="accent5">
                    <a:lumMod val="50000"/>
                  </a:schemeClr>
                </a:solidFill>
              </a:rPr>
              <a:t>into</a:t>
            </a:r>
            <a:r>
              <a:rPr lang="nl-NL" sz="3400" b="1" dirty="0">
                <a:solidFill>
                  <a:schemeClr val="accent5">
                    <a:lumMod val="50000"/>
                  </a:schemeClr>
                </a:solidFill>
              </a:rPr>
              <a:t> account</a:t>
            </a:r>
            <a:r>
              <a:rPr lang="nl-NL" sz="3400" dirty="0">
                <a:solidFill>
                  <a:srgbClr val="595959"/>
                </a:solidFill>
              </a:rPr>
              <a:t>.’</a:t>
            </a:r>
            <a:r>
              <a:rPr lang="nl-NL" sz="3400" dirty="0" smtClean="0">
                <a:solidFill>
                  <a:srgbClr val="595959"/>
                </a:solidFill>
                <a:effectLst/>
              </a:rPr>
              <a:t> </a:t>
            </a:r>
            <a:endParaRPr lang="nl-NL" sz="3400" b="1" dirty="0" smtClean="0">
              <a:solidFill>
                <a:srgbClr val="595959"/>
              </a:solidFill>
            </a:endParaRPr>
          </a:p>
        </p:txBody>
      </p:sp>
      <p:cxnSp>
        <p:nvCxnSpPr>
          <p:cNvPr id="5" name="Rechte verbindingslijn 4"/>
          <p:cNvCxnSpPr/>
          <p:nvPr/>
        </p:nvCxnSpPr>
        <p:spPr>
          <a:xfrm>
            <a:off x="0" y="150761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4229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432268" cy="1979458"/>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3. </a:t>
            </a:r>
            <a:r>
              <a:rPr lang="en-US" sz="3100" b="1" dirty="0">
                <a:solidFill>
                  <a:schemeClr val="accent5"/>
                </a:solidFill>
              </a:rPr>
              <a:t>What about NGOs in the EVALUATION of UNESCO’s Standard-setting work of the Culture Section?</a:t>
            </a:r>
            <a:r>
              <a:rPr lang="nl-NL" sz="3100" dirty="0" smtClean="0">
                <a:solidFill>
                  <a:schemeClr val="accent5"/>
                </a:solidFill>
                <a:effectLst/>
              </a:rPr>
              <a:t> </a:t>
            </a:r>
            <a:r>
              <a:rPr lang="nl-NL" sz="3100" dirty="0" smtClean="0">
                <a:solidFill>
                  <a:schemeClr val="accent5"/>
                </a:solidFill>
              </a:rPr>
              <a:t/>
            </a:r>
            <a:br>
              <a:rPr lang="nl-NL" sz="3100" dirty="0" smtClean="0">
                <a:solidFill>
                  <a:schemeClr val="accent5"/>
                </a:solidFill>
              </a:rPr>
            </a:br>
            <a:endParaRPr lang="nl-NL" sz="3100" dirty="0">
              <a:solidFill>
                <a:schemeClr val="accent5"/>
              </a:solidFill>
            </a:endParaRPr>
          </a:p>
        </p:txBody>
      </p:sp>
      <p:sp>
        <p:nvSpPr>
          <p:cNvPr id="3" name="Tijdelijke aanduiding voor inhoud 2"/>
          <p:cNvSpPr>
            <a:spLocks noGrp="1"/>
          </p:cNvSpPr>
          <p:nvPr>
            <p:ph idx="1"/>
          </p:nvPr>
        </p:nvSpPr>
        <p:spPr>
          <a:xfrm>
            <a:off x="457200" y="1"/>
            <a:ext cx="8432268" cy="6857999"/>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30000"/>
              </a:lnSpc>
              <a:buNone/>
            </a:pPr>
            <a:endParaRPr lang="en-GB" sz="1800" b="1" dirty="0" smtClean="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buNone/>
            </a:pPr>
            <a:r>
              <a:rPr lang="en-GB" sz="1800" b="1" dirty="0" smtClean="0">
                <a:solidFill>
                  <a:srgbClr val="215968"/>
                </a:solidFill>
              </a:rPr>
              <a:t/>
            </a:r>
            <a:br>
              <a:rPr lang="en-GB" sz="1800" b="1" dirty="0" smtClean="0">
                <a:solidFill>
                  <a:srgbClr val="215968"/>
                </a:solidFill>
              </a:rPr>
            </a:br>
            <a:r>
              <a:rPr lang="en-GB" sz="1800" b="1" dirty="0" smtClean="0">
                <a:solidFill>
                  <a:srgbClr val="215968"/>
                </a:solidFill>
              </a:rPr>
              <a:t>The </a:t>
            </a:r>
            <a:r>
              <a:rPr lang="en-GB" sz="1800" b="1" dirty="0">
                <a:solidFill>
                  <a:srgbClr val="215968"/>
                </a:solidFill>
              </a:rPr>
              <a:t>IOS </a:t>
            </a:r>
            <a:r>
              <a:rPr lang="en-GB" sz="1800" b="1" dirty="0" smtClean="0">
                <a:solidFill>
                  <a:srgbClr val="215968"/>
                </a:solidFill>
              </a:rPr>
              <a:t>evaluation &gt; </a:t>
            </a:r>
            <a:r>
              <a:rPr lang="en-US" sz="1800" b="1" dirty="0" smtClean="0">
                <a:solidFill>
                  <a:srgbClr val="215968"/>
                </a:solidFill>
              </a:rPr>
              <a:t> </a:t>
            </a:r>
            <a:r>
              <a:rPr lang="en-GB" sz="1600" b="1" dirty="0">
                <a:solidFill>
                  <a:srgbClr val="215968"/>
                </a:solidFill>
              </a:rPr>
              <a:t>4 of 24 Recommendations concern NGOs </a:t>
            </a:r>
            <a:endParaRPr lang="en-GB" sz="1600" b="1" dirty="0" smtClean="0">
              <a:solidFill>
                <a:srgbClr val="215968"/>
              </a:solidFill>
            </a:endParaRPr>
          </a:p>
          <a:p>
            <a:pPr marL="571500" lvl="1" indent="-171450">
              <a:buFont typeface="Wingdings" charset="0"/>
              <a:buChar char="Ø"/>
            </a:pPr>
            <a:endParaRPr lang="en-GB" sz="1200" dirty="0" smtClean="0">
              <a:solidFill>
                <a:schemeClr val="tx1">
                  <a:lumMod val="85000"/>
                  <a:lumOff val="15000"/>
                </a:schemeClr>
              </a:solidFill>
            </a:endParaRPr>
          </a:p>
          <a:p>
            <a:pPr marL="971550" lvl="2" indent="-171450">
              <a:buFont typeface="Wingdings" charset="0"/>
              <a:buChar char="Ø"/>
            </a:pPr>
            <a:r>
              <a:rPr lang="en-GB" sz="1200" dirty="0" smtClean="0">
                <a:solidFill>
                  <a:schemeClr val="tx1">
                    <a:lumMod val="75000"/>
                    <a:lumOff val="25000"/>
                  </a:schemeClr>
                </a:solidFill>
              </a:rPr>
              <a:t>These </a:t>
            </a:r>
            <a:r>
              <a:rPr lang="en-GB" sz="1200" dirty="0">
                <a:solidFill>
                  <a:schemeClr val="tx1">
                    <a:lumMod val="75000"/>
                    <a:lumOff val="25000"/>
                  </a:schemeClr>
                </a:solidFill>
              </a:rPr>
              <a:t>recommendations are presented in Document ITH/13/8.COM/5.c and reflected, in draft Decision 8.COM 5.c.1 as to be handled during the coming IGC Meeting in Baku, </a:t>
            </a:r>
            <a:r>
              <a:rPr lang="en-GB" sz="1200" dirty="0" err="1">
                <a:solidFill>
                  <a:schemeClr val="tx1">
                    <a:lumMod val="75000"/>
                    <a:lumOff val="25000"/>
                  </a:schemeClr>
                </a:solidFill>
              </a:rPr>
              <a:t>Azerbajan</a:t>
            </a:r>
            <a:r>
              <a:rPr lang="en-GB" sz="1200" dirty="0">
                <a:solidFill>
                  <a:schemeClr val="tx1">
                    <a:lumMod val="75000"/>
                    <a:lumOff val="25000"/>
                  </a:schemeClr>
                </a:solidFill>
              </a:rPr>
              <a:t>.</a:t>
            </a:r>
            <a:endParaRPr lang="nl-NL" sz="1200" dirty="0">
              <a:solidFill>
                <a:schemeClr val="tx1">
                  <a:lumMod val="75000"/>
                  <a:lumOff val="25000"/>
                </a:schemeClr>
              </a:solidFill>
            </a:endParaRPr>
          </a:p>
          <a:p>
            <a:pPr>
              <a:buFont typeface="Wingdings" charset="0"/>
              <a:buChar char="Ø"/>
            </a:pPr>
            <a:endParaRPr lang="en-GB" sz="1600" b="1" u="sng" dirty="0" smtClean="0">
              <a:solidFill>
                <a:srgbClr val="215968"/>
              </a:solidFill>
            </a:endParaRPr>
          </a:p>
          <a:p>
            <a:pPr>
              <a:buFont typeface="Wingdings" charset="0"/>
              <a:buChar char="Ø"/>
            </a:pPr>
            <a:endParaRPr lang="en-GB" sz="1600" b="1" u="sng" dirty="0">
              <a:solidFill>
                <a:srgbClr val="215968"/>
              </a:solidFill>
            </a:endParaRPr>
          </a:p>
          <a:p>
            <a:pPr marL="0" indent="0">
              <a:buNone/>
            </a:pPr>
            <a:endParaRPr lang="en-GB" sz="1600" b="1" u="sng" dirty="0" smtClean="0">
              <a:solidFill>
                <a:srgbClr val="215968"/>
              </a:solidFill>
            </a:endParaRPr>
          </a:p>
          <a:p>
            <a:pPr marL="0" indent="0">
              <a:buNone/>
            </a:pPr>
            <a:endParaRPr lang="en-GB" sz="1600" b="1" u="sng" dirty="0">
              <a:solidFill>
                <a:srgbClr val="215968"/>
              </a:solidFill>
            </a:endParaRPr>
          </a:p>
          <a:p>
            <a:pPr marL="0" indent="0">
              <a:buNone/>
            </a:pPr>
            <a:endParaRPr lang="en-GB" sz="1600" b="1" u="sng" dirty="0" smtClean="0">
              <a:solidFill>
                <a:srgbClr val="215968"/>
              </a:solidFill>
            </a:endParaRPr>
          </a:p>
          <a:p>
            <a:pPr marL="0" indent="0">
              <a:buNone/>
            </a:pPr>
            <a:endParaRPr lang="en-GB" sz="1600" b="1" u="sng" dirty="0" smtClean="0">
              <a:solidFill>
                <a:srgbClr val="215968"/>
              </a:solidFill>
            </a:endParaRPr>
          </a:p>
          <a:p>
            <a:pPr marL="0" indent="0">
              <a:buNone/>
            </a:pPr>
            <a:endParaRPr lang="en-US" sz="1400" i="1" dirty="0" smtClean="0">
              <a:solidFill>
                <a:schemeClr val="tx1">
                  <a:lumMod val="65000"/>
                  <a:lumOff val="35000"/>
                </a:schemeClr>
              </a:solidFill>
            </a:endParaRPr>
          </a:p>
          <a:p>
            <a:pPr marL="0" indent="0">
              <a:buNone/>
            </a:pPr>
            <a:r>
              <a:rPr lang="en-US" sz="1400" i="1" dirty="0" smtClean="0">
                <a:solidFill>
                  <a:schemeClr val="tx1">
                    <a:lumMod val="65000"/>
                    <a:lumOff val="35000"/>
                  </a:schemeClr>
                </a:solidFill>
              </a:rPr>
              <a:t>&gt; </a:t>
            </a:r>
            <a:r>
              <a:rPr lang="en-US" sz="1400" i="1" dirty="0">
                <a:solidFill>
                  <a:schemeClr val="tx1">
                    <a:lumMod val="65000"/>
                    <a:lumOff val="35000"/>
                  </a:schemeClr>
                </a:solidFill>
              </a:rPr>
              <a:t>The Periodic Reports from several countries demonstrate that policy making is fairly </a:t>
            </a:r>
            <a:r>
              <a:rPr lang="en-US" sz="1400" i="1" dirty="0" err="1">
                <a:solidFill>
                  <a:schemeClr val="tx1">
                    <a:lumMod val="65000"/>
                    <a:lumOff val="35000"/>
                  </a:schemeClr>
                </a:solidFill>
              </a:rPr>
              <a:t>centralised</a:t>
            </a:r>
            <a:r>
              <a:rPr lang="en-US" sz="1400" i="1" dirty="0">
                <a:solidFill>
                  <a:schemeClr val="tx1">
                    <a:lumMod val="65000"/>
                    <a:lumOff val="35000"/>
                  </a:schemeClr>
                </a:solidFill>
              </a:rPr>
              <a:t> and that while non‐state actors such as NGOs or research institutions are consulted to some extent, mechanisms to bring communities into the process often do not exist. </a:t>
            </a:r>
            <a:r>
              <a:rPr lang="en-US" sz="1400" i="1" dirty="0" smtClean="0">
                <a:solidFill>
                  <a:schemeClr val="tx1">
                    <a:lumMod val="65000"/>
                    <a:lumOff val="35000"/>
                  </a:schemeClr>
                </a:solidFill>
              </a:rPr>
              <a:t/>
            </a:r>
            <a:br>
              <a:rPr lang="en-US" sz="1400" i="1" dirty="0" smtClean="0">
                <a:solidFill>
                  <a:schemeClr val="tx1">
                    <a:lumMod val="65000"/>
                    <a:lumOff val="35000"/>
                  </a:schemeClr>
                </a:solidFill>
              </a:rPr>
            </a:br>
            <a:r>
              <a:rPr lang="en-US" sz="1400" b="1" i="1" dirty="0" smtClean="0">
                <a:solidFill>
                  <a:schemeClr val="tx1">
                    <a:lumMod val="65000"/>
                    <a:lumOff val="35000"/>
                  </a:schemeClr>
                </a:solidFill>
              </a:rPr>
              <a:t>NGOs </a:t>
            </a:r>
            <a:r>
              <a:rPr lang="en-US" sz="1400" b="1" i="1" dirty="0">
                <a:solidFill>
                  <a:schemeClr val="tx1">
                    <a:lumMod val="65000"/>
                    <a:lumOff val="35000"/>
                  </a:schemeClr>
                </a:solidFill>
              </a:rPr>
              <a:t>have a key role to play in </a:t>
            </a:r>
            <a:r>
              <a:rPr lang="en-US" sz="1400" b="1" i="1" dirty="0">
                <a:solidFill>
                  <a:srgbClr val="215968"/>
                </a:solidFill>
              </a:rPr>
              <a:t>establishing the </a:t>
            </a:r>
            <a:r>
              <a:rPr lang="en-US" sz="1400" b="1" i="1" dirty="0" smtClean="0">
                <a:solidFill>
                  <a:srgbClr val="215968"/>
                </a:solidFill>
              </a:rPr>
              <a:t>link</a:t>
            </a:r>
            <a:r>
              <a:rPr lang="nl-NL" sz="1400" b="1" i="1" dirty="0" smtClean="0">
                <a:solidFill>
                  <a:srgbClr val="215968"/>
                </a:solidFill>
              </a:rPr>
              <a:t> </a:t>
            </a:r>
            <a:r>
              <a:rPr lang="en-US" sz="1400" b="1" i="1" dirty="0" smtClean="0">
                <a:solidFill>
                  <a:srgbClr val="215968"/>
                </a:solidFill>
              </a:rPr>
              <a:t>between </a:t>
            </a:r>
            <a:r>
              <a:rPr lang="en-US" sz="1400" b="1" i="1" dirty="0">
                <a:solidFill>
                  <a:srgbClr val="215968"/>
                </a:solidFill>
              </a:rPr>
              <a:t>communities and the Government</a:t>
            </a:r>
            <a:r>
              <a:rPr lang="en-US" sz="1400" b="1" i="1" dirty="0">
                <a:solidFill>
                  <a:schemeClr val="tx1">
                    <a:lumMod val="65000"/>
                    <a:lumOff val="35000"/>
                  </a:schemeClr>
                </a:solidFill>
              </a:rPr>
              <a:t> and in ensuring that policies and legislation are informed by the aspirations and the development needs of the communities concerned</a:t>
            </a:r>
            <a:r>
              <a:rPr lang="en-US" sz="1400" b="1" i="1" dirty="0"/>
              <a:t>.</a:t>
            </a:r>
            <a:endParaRPr lang="nl-NL" sz="1400" b="1" i="1" dirty="0"/>
          </a:p>
        </p:txBody>
      </p:sp>
      <p:cxnSp>
        <p:nvCxnSpPr>
          <p:cNvPr id="5" name="Rechte verbindingslijn 4"/>
          <p:cNvCxnSpPr/>
          <p:nvPr/>
        </p:nvCxnSpPr>
        <p:spPr>
          <a:xfrm>
            <a:off x="0" y="150761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
        <p:nvSpPr>
          <p:cNvPr id="6" name="Afgeronde rechthoek 5"/>
          <p:cNvSpPr/>
          <p:nvPr/>
        </p:nvSpPr>
        <p:spPr>
          <a:xfrm>
            <a:off x="457201" y="3579521"/>
            <a:ext cx="8251764" cy="12371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b="1" dirty="0" smtClean="0">
                <a:solidFill>
                  <a:schemeClr val="tx1">
                    <a:lumMod val="65000"/>
                    <a:lumOff val="35000"/>
                  </a:schemeClr>
                </a:solidFill>
              </a:rPr>
              <a:t> </a:t>
            </a:r>
            <a:r>
              <a:rPr lang="en-US" b="1" dirty="0" smtClean="0">
                <a:solidFill>
                  <a:srgbClr val="FF0000"/>
                </a:solidFill>
              </a:rPr>
              <a:t>Recommendation 2. </a:t>
            </a:r>
            <a:endParaRPr lang="nl-NL" dirty="0" smtClean="0">
              <a:solidFill>
                <a:srgbClr val="FF0000"/>
              </a:solidFill>
            </a:endParaRPr>
          </a:p>
          <a:p>
            <a:r>
              <a:rPr lang="en-US" dirty="0" smtClean="0">
                <a:solidFill>
                  <a:schemeClr val="accent5">
                    <a:lumMod val="50000"/>
                  </a:schemeClr>
                </a:solidFill>
              </a:rPr>
              <a:t>Promote </a:t>
            </a:r>
            <a:r>
              <a:rPr lang="en-US" b="1" dirty="0" smtClean="0">
                <a:solidFill>
                  <a:schemeClr val="accent5">
                    <a:lumMod val="50000"/>
                  </a:schemeClr>
                </a:solidFill>
              </a:rPr>
              <a:t>increased NGO and community involvement</a:t>
            </a:r>
            <a:r>
              <a:rPr lang="en-US" dirty="0" smtClean="0">
                <a:solidFill>
                  <a:schemeClr val="accent5">
                    <a:lumMod val="50000"/>
                  </a:schemeClr>
                </a:solidFill>
              </a:rPr>
              <a:t> in the development of policy, legislation, safeguarding plans and sustainable development plans.</a:t>
            </a:r>
            <a:br>
              <a:rPr lang="en-US" dirty="0" smtClean="0">
                <a:solidFill>
                  <a:schemeClr val="accent5">
                    <a:lumMod val="50000"/>
                  </a:schemeClr>
                </a:solidFill>
              </a:rPr>
            </a:br>
            <a:endParaRPr lang="nl-NL" dirty="0"/>
          </a:p>
        </p:txBody>
      </p:sp>
    </p:spTree>
    <p:extLst>
      <p:ext uri="{BB962C8B-B14F-4D97-AF65-F5344CB8AC3E}">
        <p14:creationId xmlns:p14="http://schemas.microsoft.com/office/powerpoint/2010/main" val="9920267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432268" cy="1979458"/>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3. </a:t>
            </a:r>
            <a:r>
              <a:rPr lang="en-US" sz="3100" b="1" dirty="0">
                <a:solidFill>
                  <a:schemeClr val="accent5"/>
                </a:solidFill>
              </a:rPr>
              <a:t>What about NGOs in the EVALUATION of UNESCO’s Standard-setting work of the Culture Section?</a:t>
            </a:r>
            <a:r>
              <a:rPr lang="nl-NL" sz="3100" dirty="0" smtClean="0">
                <a:solidFill>
                  <a:schemeClr val="accent5"/>
                </a:solidFill>
                <a:effectLst/>
              </a:rPr>
              <a:t> </a:t>
            </a:r>
            <a:r>
              <a:rPr lang="nl-NL" sz="3100" dirty="0" smtClean="0">
                <a:solidFill>
                  <a:schemeClr val="accent5"/>
                </a:solidFill>
              </a:rPr>
              <a:t/>
            </a:r>
            <a:br>
              <a:rPr lang="nl-NL" sz="3100" dirty="0" smtClean="0">
                <a:solidFill>
                  <a:schemeClr val="accent5"/>
                </a:solidFill>
              </a:rPr>
            </a:br>
            <a:endParaRPr lang="nl-NL" sz="3100" dirty="0">
              <a:solidFill>
                <a:schemeClr val="accent5"/>
              </a:solidFill>
            </a:endParaRPr>
          </a:p>
        </p:txBody>
      </p:sp>
      <p:sp>
        <p:nvSpPr>
          <p:cNvPr id="3" name="Tijdelijke aanduiding voor inhoud 2"/>
          <p:cNvSpPr>
            <a:spLocks noGrp="1"/>
          </p:cNvSpPr>
          <p:nvPr>
            <p:ph idx="1"/>
          </p:nvPr>
        </p:nvSpPr>
        <p:spPr>
          <a:xfrm>
            <a:off x="457200" y="1"/>
            <a:ext cx="8432268" cy="6857999"/>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30000"/>
              </a:lnSpc>
              <a:buNone/>
            </a:pPr>
            <a:endParaRPr lang="en-GB" sz="1800" b="1" dirty="0" smtClean="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buNone/>
            </a:pPr>
            <a:endParaRPr lang="en-GB" sz="1600" b="1" dirty="0" smtClean="0">
              <a:solidFill>
                <a:schemeClr val="accent5">
                  <a:lumMod val="50000"/>
                </a:schemeClr>
              </a:solidFill>
            </a:endParaRPr>
          </a:p>
          <a:p>
            <a:pPr marL="0" indent="0">
              <a:buNone/>
            </a:pPr>
            <a:r>
              <a:rPr lang="en-GB" sz="1600" b="1" dirty="0" smtClean="0">
                <a:solidFill>
                  <a:schemeClr val="accent5">
                    <a:lumMod val="50000"/>
                  </a:schemeClr>
                </a:solidFill>
              </a:rPr>
              <a:t>The </a:t>
            </a:r>
            <a:r>
              <a:rPr lang="en-GB" sz="1600" b="1" dirty="0">
                <a:solidFill>
                  <a:schemeClr val="accent5">
                    <a:lumMod val="50000"/>
                  </a:schemeClr>
                </a:solidFill>
              </a:rPr>
              <a:t>IOS </a:t>
            </a:r>
            <a:r>
              <a:rPr lang="en-GB" sz="1600" b="1" dirty="0" smtClean="0">
                <a:solidFill>
                  <a:schemeClr val="accent5">
                    <a:lumMod val="50000"/>
                  </a:schemeClr>
                </a:solidFill>
              </a:rPr>
              <a:t>evaluation Recommendations concerning </a:t>
            </a:r>
            <a:r>
              <a:rPr lang="en-GB" sz="1600" b="1" dirty="0">
                <a:solidFill>
                  <a:schemeClr val="accent5">
                    <a:lumMod val="50000"/>
                  </a:schemeClr>
                </a:solidFill>
              </a:rPr>
              <a:t>NGOs :</a:t>
            </a:r>
            <a:r>
              <a:rPr lang="en-GB" sz="1600" b="1" u="sng" dirty="0">
                <a:solidFill>
                  <a:schemeClr val="accent5">
                    <a:lumMod val="50000"/>
                  </a:schemeClr>
                </a:solidFill>
              </a:rPr>
              <a:t/>
            </a:r>
            <a:br>
              <a:rPr lang="en-GB" sz="1600" b="1" u="sng" dirty="0">
                <a:solidFill>
                  <a:schemeClr val="accent5">
                    <a:lumMod val="50000"/>
                  </a:schemeClr>
                </a:solidFill>
              </a:rPr>
            </a:br>
            <a:endParaRPr lang="nl-NL" sz="1600" dirty="0">
              <a:solidFill>
                <a:schemeClr val="accent5">
                  <a:lumMod val="50000"/>
                </a:schemeClr>
              </a:solidFill>
            </a:endParaRPr>
          </a:p>
        </p:txBody>
      </p:sp>
      <p:cxnSp>
        <p:nvCxnSpPr>
          <p:cNvPr id="5" name="Rechte verbindingslijn 4"/>
          <p:cNvCxnSpPr/>
          <p:nvPr/>
        </p:nvCxnSpPr>
        <p:spPr>
          <a:xfrm>
            <a:off x="0" y="150761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
        <p:nvSpPr>
          <p:cNvPr id="6" name="Afgeronde rechthoek 5"/>
          <p:cNvSpPr/>
          <p:nvPr/>
        </p:nvSpPr>
        <p:spPr>
          <a:xfrm>
            <a:off x="609601" y="2804233"/>
            <a:ext cx="8099363" cy="15835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dirty="0" smtClean="0">
              <a:solidFill>
                <a:schemeClr val="tx1">
                  <a:lumMod val="65000"/>
                  <a:lumOff val="35000"/>
                </a:schemeClr>
              </a:solidFill>
            </a:endParaRPr>
          </a:p>
          <a:p>
            <a:endParaRPr lang="en-US" b="1" dirty="0">
              <a:solidFill>
                <a:schemeClr val="tx1">
                  <a:lumMod val="65000"/>
                  <a:lumOff val="35000"/>
                </a:schemeClr>
              </a:solidFill>
            </a:endParaRPr>
          </a:p>
          <a:p>
            <a:r>
              <a:rPr lang="en-US" b="1" dirty="0" smtClean="0">
                <a:solidFill>
                  <a:schemeClr val="tx1">
                    <a:lumMod val="65000"/>
                    <a:lumOff val="35000"/>
                  </a:schemeClr>
                </a:solidFill>
              </a:rPr>
              <a:t> </a:t>
            </a:r>
            <a:r>
              <a:rPr lang="en-US" b="1" dirty="0" smtClean="0">
                <a:solidFill>
                  <a:srgbClr val="FF0000"/>
                </a:solidFill>
              </a:rPr>
              <a:t>Recommendation 17</a:t>
            </a:r>
          </a:p>
          <a:p>
            <a:r>
              <a:rPr lang="en-US" dirty="0">
                <a:solidFill>
                  <a:schemeClr val="accent5">
                    <a:lumMod val="50000"/>
                  </a:schemeClr>
                </a:solidFill>
              </a:rPr>
              <a:t>Encourage representatives of </a:t>
            </a:r>
            <a:r>
              <a:rPr lang="en-US" b="1" dirty="0">
                <a:solidFill>
                  <a:schemeClr val="accent5">
                    <a:lumMod val="50000"/>
                  </a:schemeClr>
                </a:solidFill>
              </a:rPr>
              <a:t>accredited NGOs to participate in IGC debates </a:t>
            </a:r>
            <a:r>
              <a:rPr lang="en-US" dirty="0">
                <a:solidFill>
                  <a:schemeClr val="accent5">
                    <a:lumMod val="50000"/>
                  </a:schemeClr>
                </a:solidFill>
              </a:rPr>
              <a:t>prior to voting on agenda items and include the outcomes of the NGO forums (such as the NGO Statements) in the Committee agendas.</a:t>
            </a:r>
            <a:endParaRPr lang="nl-NL" dirty="0">
              <a:solidFill>
                <a:schemeClr val="accent5">
                  <a:lumMod val="50000"/>
                </a:schemeClr>
              </a:solidFill>
            </a:endParaRPr>
          </a:p>
          <a:p>
            <a:r>
              <a:rPr lang="en-US" dirty="0" smtClean="0">
                <a:solidFill>
                  <a:schemeClr val="accent5">
                    <a:lumMod val="50000"/>
                  </a:schemeClr>
                </a:solidFill>
              </a:rPr>
              <a:t/>
            </a:r>
            <a:br>
              <a:rPr lang="en-US" dirty="0" smtClean="0">
                <a:solidFill>
                  <a:schemeClr val="accent5">
                    <a:lumMod val="50000"/>
                  </a:schemeClr>
                </a:solidFill>
              </a:rPr>
            </a:br>
            <a:endParaRPr lang="en-US" dirty="0" smtClean="0">
              <a:solidFill>
                <a:schemeClr val="accent5">
                  <a:lumMod val="50000"/>
                </a:schemeClr>
              </a:solidFill>
            </a:endParaRPr>
          </a:p>
          <a:p>
            <a:endParaRPr lang="nl-NL" dirty="0"/>
          </a:p>
        </p:txBody>
      </p:sp>
      <p:sp>
        <p:nvSpPr>
          <p:cNvPr id="7" name="Afgeronde rechthoek 6"/>
          <p:cNvSpPr/>
          <p:nvPr/>
        </p:nvSpPr>
        <p:spPr>
          <a:xfrm>
            <a:off x="609601" y="4849674"/>
            <a:ext cx="8099364" cy="18349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dirty="0" smtClean="0">
              <a:solidFill>
                <a:schemeClr val="tx1">
                  <a:lumMod val="65000"/>
                  <a:lumOff val="35000"/>
                </a:schemeClr>
              </a:solidFill>
            </a:endParaRPr>
          </a:p>
          <a:p>
            <a:endParaRPr lang="en-GB" b="1" u="sng" dirty="0"/>
          </a:p>
          <a:p>
            <a:r>
              <a:rPr lang="en-US" b="1" dirty="0" smtClean="0">
                <a:solidFill>
                  <a:srgbClr val="FF0000"/>
                </a:solidFill>
              </a:rPr>
              <a:t>Recommendation </a:t>
            </a:r>
            <a:r>
              <a:rPr lang="en-US" b="1" dirty="0">
                <a:solidFill>
                  <a:srgbClr val="FF0000"/>
                </a:solidFill>
              </a:rPr>
              <a:t>18.</a:t>
            </a:r>
            <a:r>
              <a:rPr lang="en-US" dirty="0">
                <a:solidFill>
                  <a:srgbClr val="FF0000"/>
                </a:solidFill>
              </a:rPr>
              <a:t> </a:t>
            </a:r>
            <a:r>
              <a:rPr lang="en-US" dirty="0">
                <a:solidFill>
                  <a:schemeClr val="accent5">
                    <a:lumMod val="50000"/>
                  </a:schemeClr>
                </a:solidFill>
              </a:rPr>
              <a:t/>
            </a:r>
            <a:br>
              <a:rPr lang="en-US" dirty="0">
                <a:solidFill>
                  <a:schemeClr val="accent5">
                    <a:lumMod val="50000"/>
                  </a:schemeClr>
                </a:solidFill>
              </a:rPr>
            </a:br>
            <a:r>
              <a:rPr lang="en-US" b="1" dirty="0">
                <a:solidFill>
                  <a:schemeClr val="accent5">
                    <a:lumMod val="50000"/>
                  </a:schemeClr>
                </a:solidFill>
              </a:rPr>
              <a:t>Revise the accreditation process and criteria for NGOs</a:t>
            </a:r>
            <a:r>
              <a:rPr lang="en-US" dirty="0">
                <a:solidFill>
                  <a:schemeClr val="accent5">
                    <a:lumMod val="50000"/>
                  </a:schemeClr>
                </a:solidFill>
              </a:rPr>
              <a:t> to ensure that all accredited NGOs have the required experience and capacity to provide advisory services to the Committee.</a:t>
            </a:r>
            <a:endParaRPr lang="nl-NL" dirty="0">
              <a:solidFill>
                <a:schemeClr val="accent5">
                  <a:lumMod val="50000"/>
                </a:schemeClr>
              </a:solidFill>
            </a:endParaRPr>
          </a:p>
          <a:p>
            <a:r>
              <a:rPr lang="en-US" dirty="0" smtClean="0">
                <a:solidFill>
                  <a:schemeClr val="accent5">
                    <a:lumMod val="50000"/>
                  </a:schemeClr>
                </a:solidFill>
              </a:rPr>
              <a:t/>
            </a:r>
            <a:br>
              <a:rPr lang="en-US" dirty="0" smtClean="0">
                <a:solidFill>
                  <a:schemeClr val="accent5">
                    <a:lumMod val="50000"/>
                  </a:schemeClr>
                </a:solidFill>
              </a:rPr>
            </a:br>
            <a:endParaRPr lang="nl-NL" dirty="0"/>
          </a:p>
        </p:txBody>
      </p:sp>
    </p:spTree>
    <p:extLst>
      <p:ext uri="{BB962C8B-B14F-4D97-AF65-F5344CB8AC3E}">
        <p14:creationId xmlns:p14="http://schemas.microsoft.com/office/powerpoint/2010/main" val="1638397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8432268" cy="1979458"/>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3. </a:t>
            </a:r>
            <a:r>
              <a:rPr lang="en-US" sz="3100" b="1" dirty="0">
                <a:solidFill>
                  <a:schemeClr val="accent5"/>
                </a:solidFill>
              </a:rPr>
              <a:t>What about NGOs in the EVALUATION of UNESCO’s Standard-setting work of the Culture Section?</a:t>
            </a:r>
            <a:r>
              <a:rPr lang="nl-NL" sz="3100" dirty="0" smtClean="0">
                <a:solidFill>
                  <a:schemeClr val="accent5"/>
                </a:solidFill>
                <a:effectLst/>
              </a:rPr>
              <a:t> </a:t>
            </a:r>
            <a:r>
              <a:rPr lang="nl-NL" sz="3100" dirty="0" smtClean="0">
                <a:solidFill>
                  <a:schemeClr val="accent5"/>
                </a:solidFill>
              </a:rPr>
              <a:t/>
            </a:r>
            <a:br>
              <a:rPr lang="nl-NL" sz="3100" dirty="0" smtClean="0">
                <a:solidFill>
                  <a:schemeClr val="accent5"/>
                </a:solidFill>
              </a:rPr>
            </a:br>
            <a:endParaRPr lang="nl-NL" sz="3100" dirty="0">
              <a:solidFill>
                <a:schemeClr val="accent5"/>
              </a:solidFill>
            </a:endParaRPr>
          </a:p>
        </p:txBody>
      </p:sp>
      <p:sp>
        <p:nvSpPr>
          <p:cNvPr id="3" name="Tijdelijke aanduiding voor inhoud 2"/>
          <p:cNvSpPr>
            <a:spLocks noGrp="1"/>
          </p:cNvSpPr>
          <p:nvPr>
            <p:ph idx="1"/>
          </p:nvPr>
        </p:nvSpPr>
        <p:spPr>
          <a:xfrm>
            <a:off x="457200" y="1"/>
            <a:ext cx="8432268" cy="6857999"/>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30000"/>
              </a:lnSpc>
              <a:buNone/>
            </a:pPr>
            <a:endParaRPr lang="en-GB" sz="1800" b="1" dirty="0" smtClean="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lnSpc>
                <a:spcPct val="130000"/>
              </a:lnSpc>
              <a:buNone/>
            </a:pPr>
            <a:endParaRPr lang="en-GB" sz="1800" b="1" dirty="0">
              <a:solidFill>
                <a:schemeClr val="tx1">
                  <a:lumMod val="65000"/>
                  <a:lumOff val="35000"/>
                </a:schemeClr>
              </a:solidFill>
            </a:endParaRPr>
          </a:p>
          <a:p>
            <a:pPr marL="0" indent="0">
              <a:buNone/>
            </a:pPr>
            <a:endParaRPr lang="en-GB" sz="1600" b="1" dirty="0" smtClean="0">
              <a:solidFill>
                <a:schemeClr val="accent5">
                  <a:lumMod val="50000"/>
                </a:schemeClr>
              </a:solidFill>
            </a:endParaRPr>
          </a:p>
          <a:p>
            <a:pPr marL="0" indent="0">
              <a:buNone/>
            </a:pPr>
            <a:r>
              <a:rPr lang="en-GB" sz="1600" b="1" dirty="0" smtClean="0">
                <a:solidFill>
                  <a:schemeClr val="accent5">
                    <a:lumMod val="50000"/>
                  </a:schemeClr>
                </a:solidFill>
              </a:rPr>
              <a:t>The </a:t>
            </a:r>
            <a:r>
              <a:rPr lang="en-GB" sz="1600" b="1" dirty="0">
                <a:solidFill>
                  <a:schemeClr val="accent5">
                    <a:lumMod val="50000"/>
                  </a:schemeClr>
                </a:solidFill>
              </a:rPr>
              <a:t>IOS </a:t>
            </a:r>
            <a:r>
              <a:rPr lang="en-GB" sz="1600" b="1" dirty="0" smtClean="0">
                <a:solidFill>
                  <a:schemeClr val="accent5">
                    <a:lumMod val="50000"/>
                  </a:schemeClr>
                </a:solidFill>
              </a:rPr>
              <a:t>evaluation Recommendations concerning </a:t>
            </a:r>
            <a:r>
              <a:rPr lang="en-GB" sz="1600" b="1" dirty="0">
                <a:solidFill>
                  <a:schemeClr val="accent5">
                    <a:lumMod val="50000"/>
                  </a:schemeClr>
                </a:solidFill>
              </a:rPr>
              <a:t>NGOs </a:t>
            </a:r>
            <a:r>
              <a:rPr lang="en-GB" sz="1600" b="1" dirty="0" smtClean="0">
                <a:solidFill>
                  <a:schemeClr val="accent5">
                    <a:lumMod val="50000"/>
                  </a:schemeClr>
                </a:solidFill>
              </a:rPr>
              <a:t>:</a:t>
            </a:r>
            <a:endParaRPr lang="nl-NL" sz="1600" dirty="0">
              <a:solidFill>
                <a:schemeClr val="accent5">
                  <a:lumMod val="50000"/>
                </a:schemeClr>
              </a:solidFill>
            </a:endParaRPr>
          </a:p>
        </p:txBody>
      </p:sp>
      <p:cxnSp>
        <p:nvCxnSpPr>
          <p:cNvPr id="5" name="Rechte verbindingslijn 4"/>
          <p:cNvCxnSpPr/>
          <p:nvPr/>
        </p:nvCxnSpPr>
        <p:spPr>
          <a:xfrm>
            <a:off x="0" y="150761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
        <p:nvSpPr>
          <p:cNvPr id="6" name="Afgeronde rechthoek 5"/>
          <p:cNvSpPr/>
          <p:nvPr/>
        </p:nvSpPr>
        <p:spPr>
          <a:xfrm>
            <a:off x="280404" y="2598299"/>
            <a:ext cx="8609065" cy="12457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b="1" dirty="0" smtClean="0">
                <a:solidFill>
                  <a:srgbClr val="FF0000"/>
                </a:solidFill>
              </a:rPr>
              <a:t>Recommendation 23</a:t>
            </a:r>
            <a:r>
              <a:rPr lang="en-US" b="1" dirty="0" smtClean="0"/>
              <a:t> </a:t>
            </a:r>
            <a:endParaRPr lang="nl-NL" dirty="0"/>
          </a:p>
          <a:p>
            <a:r>
              <a:rPr lang="en-US" sz="1600" b="1" dirty="0">
                <a:solidFill>
                  <a:srgbClr val="215968"/>
                </a:solidFill>
              </a:rPr>
              <a:t>Complement the data gathered on the implementation of the Convention through Periodic Reports submitted by State Parties with information provided by NGOs</a:t>
            </a:r>
            <a:r>
              <a:rPr lang="en-US" sz="1600" b="1" dirty="0" smtClean="0">
                <a:solidFill>
                  <a:srgbClr val="215968"/>
                </a:solidFill>
              </a:rPr>
              <a:t>.</a:t>
            </a:r>
            <a:endParaRPr lang="nl-NL" sz="1600" b="1" dirty="0">
              <a:solidFill>
                <a:srgbClr val="215968"/>
              </a:solidFill>
            </a:endParaRPr>
          </a:p>
        </p:txBody>
      </p:sp>
      <p:sp>
        <p:nvSpPr>
          <p:cNvPr id="4" name="Tekstvak 3"/>
          <p:cNvSpPr txBox="1"/>
          <p:nvPr/>
        </p:nvSpPr>
        <p:spPr>
          <a:xfrm>
            <a:off x="457200" y="4067178"/>
            <a:ext cx="8073196" cy="2446824"/>
          </a:xfrm>
          <a:prstGeom prst="rect">
            <a:avLst/>
          </a:prstGeom>
          <a:noFill/>
        </p:spPr>
        <p:txBody>
          <a:bodyPr wrap="square" rtlCol="0">
            <a:spAutoFit/>
          </a:bodyPr>
          <a:lstStyle/>
          <a:p>
            <a:r>
              <a:rPr lang="en-US" sz="1200" dirty="0">
                <a:solidFill>
                  <a:schemeClr val="tx1">
                    <a:lumMod val="65000"/>
                    <a:lumOff val="35000"/>
                  </a:schemeClr>
                </a:solidFill>
              </a:rPr>
              <a:t>Periodic Reports are submitted by SPs and therefore primarily present </a:t>
            </a:r>
            <a:r>
              <a:rPr lang="en-US" sz="1200" dirty="0" smtClean="0">
                <a:solidFill>
                  <a:schemeClr val="tx1">
                    <a:lumMod val="65000"/>
                    <a:lumOff val="35000"/>
                  </a:schemeClr>
                </a:solidFill>
              </a:rPr>
              <a:t>the</a:t>
            </a:r>
            <a:r>
              <a:rPr lang="nl-NL" sz="1200" dirty="0" smtClean="0">
                <a:solidFill>
                  <a:schemeClr val="tx1">
                    <a:lumMod val="65000"/>
                    <a:lumOff val="35000"/>
                  </a:schemeClr>
                </a:solidFill>
              </a:rPr>
              <a:t> </a:t>
            </a:r>
            <a:r>
              <a:rPr lang="en-US" sz="1200" dirty="0" smtClean="0">
                <a:solidFill>
                  <a:schemeClr val="tx1">
                    <a:lumMod val="65000"/>
                    <a:lumOff val="35000"/>
                  </a:schemeClr>
                </a:solidFill>
              </a:rPr>
              <a:t>Government’s </a:t>
            </a:r>
            <a:r>
              <a:rPr lang="en-US" sz="1200" dirty="0">
                <a:solidFill>
                  <a:schemeClr val="tx1">
                    <a:lumMod val="65000"/>
                    <a:lumOff val="35000"/>
                  </a:schemeClr>
                </a:solidFill>
              </a:rPr>
              <a:t>perspective, even though SPs are asked to involve communities, groups </a:t>
            </a:r>
            <a:r>
              <a:rPr lang="en-US" sz="1200" dirty="0" smtClean="0">
                <a:solidFill>
                  <a:schemeClr val="tx1">
                    <a:lumMod val="65000"/>
                    <a:lumOff val="35000"/>
                  </a:schemeClr>
                </a:solidFill>
              </a:rPr>
              <a:t>and</a:t>
            </a:r>
            <a:r>
              <a:rPr lang="nl-NL" sz="1200" dirty="0" smtClean="0">
                <a:solidFill>
                  <a:schemeClr val="tx1">
                    <a:lumMod val="65000"/>
                    <a:lumOff val="35000"/>
                  </a:schemeClr>
                </a:solidFill>
              </a:rPr>
              <a:t> </a:t>
            </a:r>
            <a:r>
              <a:rPr lang="en-US" sz="1200" dirty="0" smtClean="0">
                <a:solidFill>
                  <a:schemeClr val="tx1">
                    <a:lumMod val="65000"/>
                    <a:lumOff val="35000"/>
                  </a:schemeClr>
                </a:solidFill>
              </a:rPr>
              <a:t>concerned </a:t>
            </a:r>
            <a:r>
              <a:rPr lang="en-US" sz="1200" dirty="0">
                <a:solidFill>
                  <a:schemeClr val="tx1">
                    <a:lumMod val="65000"/>
                    <a:lumOff val="35000"/>
                  </a:schemeClr>
                </a:solidFill>
              </a:rPr>
              <a:t>individuals in the reporting. This is not necessarily a shortcoming of the </a:t>
            </a:r>
            <a:r>
              <a:rPr lang="en-US" sz="1200" dirty="0" smtClean="0">
                <a:solidFill>
                  <a:schemeClr val="tx1">
                    <a:lumMod val="65000"/>
                    <a:lumOff val="35000"/>
                  </a:schemeClr>
                </a:solidFill>
              </a:rPr>
              <a:t>Periodic</a:t>
            </a:r>
            <a:r>
              <a:rPr lang="nl-NL" sz="1200" dirty="0" smtClean="0">
                <a:solidFill>
                  <a:schemeClr val="tx1">
                    <a:lumMod val="65000"/>
                    <a:lumOff val="35000"/>
                  </a:schemeClr>
                </a:solidFill>
              </a:rPr>
              <a:t> </a:t>
            </a:r>
            <a:r>
              <a:rPr lang="en-US" sz="1200" dirty="0" smtClean="0">
                <a:solidFill>
                  <a:schemeClr val="tx1">
                    <a:lumMod val="65000"/>
                    <a:lumOff val="35000"/>
                  </a:schemeClr>
                </a:solidFill>
              </a:rPr>
              <a:t>Reporting </a:t>
            </a:r>
            <a:r>
              <a:rPr lang="en-US" sz="1200" dirty="0">
                <a:solidFill>
                  <a:schemeClr val="tx1">
                    <a:lumMod val="65000"/>
                    <a:lumOff val="35000"/>
                  </a:schemeClr>
                </a:solidFill>
              </a:rPr>
              <a:t>system, after all the Convention is an inter‐Governmental mechanism and it </a:t>
            </a:r>
            <a:r>
              <a:rPr lang="en-US" sz="1200" dirty="0" smtClean="0">
                <a:solidFill>
                  <a:schemeClr val="tx1">
                    <a:lumMod val="65000"/>
                    <a:lumOff val="35000"/>
                  </a:schemeClr>
                </a:solidFill>
              </a:rPr>
              <a:t>is</a:t>
            </a:r>
            <a:r>
              <a:rPr lang="nl-NL" sz="1200" dirty="0" smtClean="0">
                <a:solidFill>
                  <a:schemeClr val="tx1">
                    <a:lumMod val="65000"/>
                    <a:lumOff val="35000"/>
                  </a:schemeClr>
                </a:solidFill>
              </a:rPr>
              <a:t> </a:t>
            </a:r>
            <a:r>
              <a:rPr lang="en-US" sz="1200" dirty="0" smtClean="0">
                <a:solidFill>
                  <a:schemeClr val="tx1">
                    <a:lumMod val="65000"/>
                    <a:lumOff val="35000"/>
                  </a:schemeClr>
                </a:solidFill>
              </a:rPr>
              <a:t>ratified </a:t>
            </a:r>
            <a:r>
              <a:rPr lang="en-US" sz="1200" dirty="0">
                <a:solidFill>
                  <a:schemeClr val="tx1">
                    <a:lumMod val="65000"/>
                    <a:lumOff val="35000"/>
                  </a:schemeClr>
                </a:solidFill>
              </a:rPr>
              <a:t>by Government and not by communities or groups. However, given that communities</a:t>
            </a:r>
            <a:r>
              <a:rPr lang="en-US" sz="1200" dirty="0" smtClean="0">
                <a:solidFill>
                  <a:schemeClr val="tx1">
                    <a:lumMod val="65000"/>
                    <a:lumOff val="35000"/>
                  </a:schemeClr>
                </a:solidFill>
              </a:rPr>
              <a:t>,</a:t>
            </a:r>
            <a:r>
              <a:rPr lang="nl-NL" sz="1200" dirty="0" smtClean="0">
                <a:solidFill>
                  <a:schemeClr val="tx1">
                    <a:lumMod val="65000"/>
                    <a:lumOff val="35000"/>
                  </a:schemeClr>
                </a:solidFill>
              </a:rPr>
              <a:t> </a:t>
            </a:r>
            <a:r>
              <a:rPr lang="en-US" sz="1200" dirty="0" smtClean="0">
                <a:solidFill>
                  <a:schemeClr val="tx1">
                    <a:lumMod val="65000"/>
                    <a:lumOff val="35000"/>
                  </a:schemeClr>
                </a:solidFill>
              </a:rPr>
              <a:t>NGOs</a:t>
            </a:r>
            <a:r>
              <a:rPr lang="en-US" sz="1200" dirty="0">
                <a:solidFill>
                  <a:schemeClr val="tx1">
                    <a:lumMod val="65000"/>
                    <a:lumOff val="35000"/>
                  </a:schemeClr>
                </a:solidFill>
              </a:rPr>
              <a:t>, and many other stakeholders play a key role in the implementation of this Convention</a:t>
            </a:r>
            <a:r>
              <a:rPr lang="en-US" sz="1200" dirty="0" smtClean="0">
                <a:solidFill>
                  <a:schemeClr val="tx1">
                    <a:lumMod val="65000"/>
                    <a:lumOff val="35000"/>
                  </a:schemeClr>
                </a:solidFill>
              </a:rPr>
              <a:t>,</a:t>
            </a:r>
            <a:r>
              <a:rPr lang="nl-NL" sz="1200" dirty="0" smtClean="0">
                <a:solidFill>
                  <a:schemeClr val="tx1">
                    <a:lumMod val="65000"/>
                    <a:lumOff val="35000"/>
                  </a:schemeClr>
                </a:solidFill>
              </a:rPr>
              <a:t> </a:t>
            </a:r>
            <a:r>
              <a:rPr lang="en-US" sz="1200" dirty="0" smtClean="0">
                <a:solidFill>
                  <a:schemeClr val="tx1">
                    <a:lumMod val="65000"/>
                    <a:lumOff val="35000"/>
                  </a:schemeClr>
                </a:solidFill>
              </a:rPr>
              <a:t>no </a:t>
            </a:r>
            <a:r>
              <a:rPr lang="en-US" sz="1200" dirty="0">
                <a:solidFill>
                  <a:schemeClr val="tx1">
                    <a:lumMod val="65000"/>
                    <a:lumOff val="35000"/>
                  </a:schemeClr>
                </a:solidFill>
              </a:rPr>
              <a:t>overall monitoring and follow up would be complete without also taking their views into</a:t>
            </a:r>
            <a:endParaRPr lang="nl-NL" sz="1200" dirty="0">
              <a:solidFill>
                <a:schemeClr val="tx1">
                  <a:lumMod val="65000"/>
                  <a:lumOff val="35000"/>
                </a:schemeClr>
              </a:solidFill>
            </a:endParaRPr>
          </a:p>
          <a:p>
            <a:r>
              <a:rPr lang="en-US" sz="1200" dirty="0">
                <a:solidFill>
                  <a:schemeClr val="tx1">
                    <a:lumMod val="65000"/>
                    <a:lumOff val="35000"/>
                  </a:schemeClr>
                </a:solidFill>
              </a:rPr>
              <a:t>account. This could be done by allowing NGOs to provide feedback on SPs’ Periodic </a:t>
            </a:r>
            <a:r>
              <a:rPr lang="en-US" sz="1200" dirty="0" smtClean="0">
                <a:solidFill>
                  <a:schemeClr val="tx1">
                    <a:lumMod val="65000"/>
                    <a:lumOff val="35000"/>
                  </a:schemeClr>
                </a:solidFill>
              </a:rPr>
              <a:t>Reports</a:t>
            </a:r>
            <a:r>
              <a:rPr lang="nl-NL" sz="1200" dirty="0">
                <a:solidFill>
                  <a:schemeClr val="tx1">
                    <a:lumMod val="65000"/>
                    <a:lumOff val="35000"/>
                  </a:schemeClr>
                </a:solidFill>
              </a:rPr>
              <a:t> </a:t>
            </a:r>
            <a:r>
              <a:rPr lang="en-US" sz="1200" dirty="0" smtClean="0">
                <a:solidFill>
                  <a:schemeClr val="tx1">
                    <a:lumMod val="65000"/>
                    <a:lumOff val="35000"/>
                  </a:schemeClr>
                </a:solidFill>
              </a:rPr>
              <a:t>during </a:t>
            </a:r>
            <a:r>
              <a:rPr lang="en-US" sz="1200" dirty="0">
                <a:solidFill>
                  <a:schemeClr val="tx1">
                    <a:lumMod val="65000"/>
                    <a:lumOff val="35000"/>
                  </a:schemeClr>
                </a:solidFill>
              </a:rPr>
              <a:t>the meetings of the IGC and/or by inviting NGOs to submit comments on the </a:t>
            </a:r>
            <a:r>
              <a:rPr lang="en-US" sz="1200" dirty="0" smtClean="0">
                <a:solidFill>
                  <a:schemeClr val="tx1">
                    <a:lumMod val="65000"/>
                    <a:lumOff val="35000"/>
                  </a:schemeClr>
                </a:solidFill>
              </a:rPr>
              <a:t>Periodic</a:t>
            </a:r>
            <a:r>
              <a:rPr lang="nl-NL" sz="1200" dirty="0" smtClean="0">
                <a:solidFill>
                  <a:schemeClr val="tx1">
                    <a:lumMod val="65000"/>
                    <a:lumOff val="35000"/>
                  </a:schemeClr>
                </a:solidFill>
              </a:rPr>
              <a:t> </a:t>
            </a:r>
            <a:r>
              <a:rPr lang="en-US" sz="1200" dirty="0" smtClean="0">
                <a:solidFill>
                  <a:schemeClr val="tx1">
                    <a:lumMod val="65000"/>
                    <a:lumOff val="35000"/>
                  </a:schemeClr>
                </a:solidFill>
              </a:rPr>
              <a:t>Reports </a:t>
            </a:r>
            <a:r>
              <a:rPr lang="en-US" sz="1200" dirty="0">
                <a:solidFill>
                  <a:schemeClr val="tx1">
                    <a:lumMod val="65000"/>
                    <a:lumOff val="35000"/>
                  </a:schemeClr>
                </a:solidFill>
              </a:rPr>
              <a:t>in writing, which the Secretariat could then make available to the </a:t>
            </a:r>
            <a:r>
              <a:rPr lang="en-US" sz="1200" dirty="0" smtClean="0">
                <a:solidFill>
                  <a:schemeClr val="tx1">
                    <a:lumMod val="65000"/>
                    <a:lumOff val="35000"/>
                  </a:schemeClr>
                </a:solidFill>
              </a:rPr>
              <a:t>IGC. </a:t>
            </a:r>
            <a:br>
              <a:rPr lang="en-US" sz="1200" dirty="0" smtClean="0">
                <a:solidFill>
                  <a:schemeClr val="tx1">
                    <a:lumMod val="65000"/>
                    <a:lumOff val="35000"/>
                  </a:schemeClr>
                </a:solidFill>
              </a:rPr>
            </a:br>
            <a:r>
              <a:rPr lang="en-US" sz="1200" dirty="0" smtClean="0">
                <a:solidFill>
                  <a:schemeClr val="tx1">
                    <a:lumMod val="65000"/>
                    <a:lumOff val="35000"/>
                  </a:schemeClr>
                </a:solidFill>
              </a:rPr>
              <a:t/>
            </a:r>
            <a:br>
              <a:rPr lang="en-US" sz="1200" dirty="0" smtClean="0">
                <a:solidFill>
                  <a:schemeClr val="tx1">
                    <a:lumMod val="65000"/>
                    <a:lumOff val="35000"/>
                  </a:schemeClr>
                </a:solidFill>
              </a:rPr>
            </a:br>
            <a:r>
              <a:rPr lang="en-US" sz="1100" dirty="0" smtClean="0">
                <a:solidFill>
                  <a:schemeClr val="tx1">
                    <a:lumMod val="65000"/>
                    <a:lumOff val="35000"/>
                  </a:schemeClr>
                </a:solidFill>
              </a:rPr>
              <a:t>&gt; Other </a:t>
            </a:r>
            <a:r>
              <a:rPr lang="en-US" sz="1100" dirty="0">
                <a:solidFill>
                  <a:schemeClr val="tx1">
                    <a:lumMod val="65000"/>
                    <a:lumOff val="35000"/>
                  </a:schemeClr>
                </a:solidFill>
              </a:rPr>
              <a:t>organizations also have practices that allow for NGO contribution to the reporting process. One is the Universal Periodic </a:t>
            </a:r>
            <a:r>
              <a:rPr lang="en-US" sz="1100" dirty="0" smtClean="0">
                <a:solidFill>
                  <a:schemeClr val="tx1">
                    <a:lumMod val="65000"/>
                    <a:lumOff val="35000"/>
                  </a:schemeClr>
                </a:solidFill>
              </a:rPr>
              <a:t>Review</a:t>
            </a:r>
            <a:r>
              <a:rPr lang="nl-NL" sz="1100" dirty="0" smtClean="0">
                <a:solidFill>
                  <a:schemeClr val="tx1">
                    <a:lumMod val="65000"/>
                    <a:lumOff val="35000"/>
                  </a:schemeClr>
                </a:solidFill>
              </a:rPr>
              <a:t> </a:t>
            </a:r>
            <a:r>
              <a:rPr lang="en-US" sz="1100" dirty="0" smtClean="0">
                <a:solidFill>
                  <a:schemeClr val="tx1">
                    <a:lumMod val="65000"/>
                    <a:lumOff val="35000"/>
                  </a:schemeClr>
                </a:solidFill>
              </a:rPr>
              <a:t>(</a:t>
            </a:r>
            <a:r>
              <a:rPr lang="en-US" sz="1100" dirty="0">
                <a:solidFill>
                  <a:schemeClr val="tx1">
                    <a:lumMod val="65000"/>
                    <a:lumOff val="35000"/>
                  </a:schemeClr>
                </a:solidFill>
              </a:rPr>
              <a:t>UPR) process of the Human Rights Council (HRC), where two reports are submitted by each country under review in the UPR, one </a:t>
            </a:r>
            <a:r>
              <a:rPr lang="en-US" sz="1100" dirty="0" smtClean="0">
                <a:solidFill>
                  <a:schemeClr val="tx1">
                    <a:lumMod val="65000"/>
                    <a:lumOff val="35000"/>
                  </a:schemeClr>
                </a:solidFill>
              </a:rPr>
              <a:t>from</a:t>
            </a:r>
            <a:r>
              <a:rPr lang="nl-NL" sz="1100" dirty="0" smtClean="0">
                <a:solidFill>
                  <a:schemeClr val="tx1">
                    <a:lumMod val="65000"/>
                    <a:lumOff val="35000"/>
                  </a:schemeClr>
                </a:solidFill>
              </a:rPr>
              <a:t> </a:t>
            </a:r>
            <a:r>
              <a:rPr lang="en-US" sz="1100" dirty="0" smtClean="0">
                <a:solidFill>
                  <a:schemeClr val="tx1">
                    <a:lumMod val="65000"/>
                    <a:lumOff val="35000"/>
                  </a:schemeClr>
                </a:solidFill>
              </a:rPr>
              <a:t>Government </a:t>
            </a:r>
            <a:r>
              <a:rPr lang="en-US" sz="1100" dirty="0">
                <a:solidFill>
                  <a:schemeClr val="tx1">
                    <a:lumMod val="65000"/>
                    <a:lumOff val="35000"/>
                  </a:schemeClr>
                </a:solidFill>
              </a:rPr>
              <a:t>and one from the NGO/CSO community, and then the HRC produces a summary report that relies on both.</a:t>
            </a:r>
            <a:endParaRPr lang="nl-NL" sz="1100" dirty="0">
              <a:solidFill>
                <a:schemeClr val="tx1">
                  <a:lumMod val="65000"/>
                  <a:lumOff val="35000"/>
                </a:schemeClr>
              </a:solidFill>
            </a:endParaRPr>
          </a:p>
          <a:p>
            <a:endParaRPr lang="nl-NL" sz="1200" dirty="0">
              <a:solidFill>
                <a:schemeClr val="tx1">
                  <a:lumMod val="65000"/>
                  <a:lumOff val="35000"/>
                </a:schemeClr>
              </a:solidFill>
            </a:endParaRPr>
          </a:p>
        </p:txBody>
      </p:sp>
    </p:spTree>
    <p:extLst>
      <p:ext uri="{BB962C8B-B14F-4D97-AF65-F5344CB8AC3E}">
        <p14:creationId xmlns:p14="http://schemas.microsoft.com/office/powerpoint/2010/main" val="19438742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2166695"/>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sz="3100" b="1" dirty="0" smtClean="0">
                <a:solidFill>
                  <a:schemeClr val="accent5"/>
                </a:solidFill>
              </a:rPr>
              <a:t>4. </a:t>
            </a:r>
            <a:r>
              <a:rPr lang="en-US" sz="3100" b="1" dirty="0">
                <a:solidFill>
                  <a:schemeClr val="accent5">
                    <a:lumMod val="75000"/>
                  </a:schemeClr>
                </a:solidFill>
              </a:rPr>
              <a:t>Which is the state of the art on the side of NGOs? And what are the strengths, weaknesses and opportunities of NGOs in an inter-national perspective, concerning the work and implementation of the Convention? </a:t>
            </a:r>
            <a:r>
              <a:rPr lang="nl-NL" sz="3100" dirty="0" smtClean="0">
                <a:solidFill>
                  <a:schemeClr val="accent5">
                    <a:lumMod val="75000"/>
                  </a:schemeClr>
                </a:solidFill>
              </a:rPr>
              <a:t/>
            </a:r>
            <a:br>
              <a:rPr lang="nl-NL" sz="3100" dirty="0" smtClean="0">
                <a:solidFill>
                  <a:schemeClr val="accent5">
                    <a:lumMod val="75000"/>
                  </a:schemeClr>
                </a:solidFill>
              </a:rPr>
            </a:br>
            <a:endParaRPr lang="nl-NL" sz="3100" dirty="0">
              <a:solidFill>
                <a:schemeClr val="accent5">
                  <a:lumMod val="75000"/>
                </a:schemeClr>
              </a:solidFill>
            </a:endParaRPr>
          </a:p>
        </p:txBody>
      </p:sp>
      <p:sp>
        <p:nvSpPr>
          <p:cNvPr id="3" name="Tijdelijke aanduiding voor inhoud 2"/>
          <p:cNvSpPr>
            <a:spLocks noGrp="1"/>
          </p:cNvSpPr>
          <p:nvPr>
            <p:ph idx="1"/>
          </p:nvPr>
        </p:nvSpPr>
        <p:spPr>
          <a:xfrm>
            <a:off x="457200" y="1204118"/>
            <a:ext cx="8432268" cy="5298120"/>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buNone/>
            </a:pPr>
            <a:endParaRPr lang="en-US" sz="1700" b="1" dirty="0" smtClean="0">
              <a:solidFill>
                <a:srgbClr val="FF0000"/>
              </a:solidFill>
            </a:endParaRPr>
          </a:p>
          <a:p>
            <a:pPr marL="0" indent="0">
              <a:buNone/>
            </a:pPr>
            <a:endParaRPr lang="en-US" sz="1800" b="1" dirty="0" smtClean="0">
              <a:solidFill>
                <a:schemeClr val="accent5">
                  <a:lumMod val="75000"/>
                </a:schemeClr>
              </a:solidFill>
            </a:endParaRPr>
          </a:p>
          <a:p>
            <a:pPr marL="0" indent="0">
              <a:buNone/>
            </a:pPr>
            <a:endParaRPr lang="en-US" sz="1800" b="1" dirty="0">
              <a:solidFill>
                <a:schemeClr val="accent5">
                  <a:lumMod val="75000"/>
                </a:schemeClr>
              </a:solidFill>
            </a:endParaRPr>
          </a:p>
          <a:p>
            <a:pPr marL="0" indent="0">
              <a:buNone/>
            </a:pPr>
            <a:endParaRPr lang="en-US" sz="1800" b="1" dirty="0" smtClean="0">
              <a:solidFill>
                <a:schemeClr val="accent5">
                  <a:lumMod val="75000"/>
                </a:schemeClr>
              </a:solidFill>
            </a:endParaRPr>
          </a:p>
          <a:p>
            <a:r>
              <a:rPr lang="en-US" sz="1600" dirty="0">
                <a:solidFill>
                  <a:schemeClr val="tx1">
                    <a:lumMod val="75000"/>
                    <a:lumOff val="25000"/>
                  </a:schemeClr>
                </a:solidFill>
              </a:rPr>
              <a:t>Today, </a:t>
            </a:r>
            <a:r>
              <a:rPr lang="en-US" sz="1600" b="1" dirty="0">
                <a:solidFill>
                  <a:schemeClr val="accent5">
                    <a:lumMod val="50000"/>
                  </a:schemeClr>
                </a:solidFill>
              </a:rPr>
              <a:t>156 NGOs </a:t>
            </a:r>
            <a:r>
              <a:rPr lang="en-US" sz="1600" dirty="0">
                <a:solidFill>
                  <a:schemeClr val="tx1">
                    <a:lumMod val="75000"/>
                    <a:lumOff val="25000"/>
                  </a:schemeClr>
                </a:solidFill>
              </a:rPr>
              <a:t>are accredited in relation to the UNESCO 2003 Convention, an </a:t>
            </a:r>
            <a:r>
              <a:rPr lang="en-US" sz="1600" dirty="0" err="1">
                <a:solidFill>
                  <a:schemeClr val="tx1">
                    <a:lumMod val="75000"/>
                    <a:lumOff val="25000"/>
                  </a:schemeClr>
                </a:solidFill>
              </a:rPr>
              <a:t>unhoped</a:t>
            </a:r>
            <a:r>
              <a:rPr lang="en-US" sz="1600" dirty="0">
                <a:solidFill>
                  <a:schemeClr val="tx1">
                    <a:lumMod val="75000"/>
                    <a:lumOff val="25000"/>
                  </a:schemeClr>
                </a:solidFill>
              </a:rPr>
              <a:t> success, which runs parallel with the Convention’s ratification success. </a:t>
            </a:r>
            <a:r>
              <a:rPr lang="en-US" sz="1600" dirty="0" smtClean="0">
                <a:solidFill>
                  <a:schemeClr val="tx1">
                    <a:lumMod val="75000"/>
                    <a:lumOff val="25000"/>
                  </a:schemeClr>
                </a:solidFill>
              </a:rPr>
              <a:t/>
            </a:r>
            <a:br>
              <a:rPr lang="en-US" sz="1600" dirty="0" smtClean="0">
                <a:solidFill>
                  <a:schemeClr val="tx1">
                    <a:lumMod val="75000"/>
                    <a:lumOff val="25000"/>
                  </a:schemeClr>
                </a:solidFill>
              </a:rPr>
            </a:br>
            <a:endParaRPr lang="en-US" sz="1600" dirty="0" smtClean="0">
              <a:solidFill>
                <a:schemeClr val="tx1">
                  <a:lumMod val="75000"/>
                  <a:lumOff val="25000"/>
                </a:schemeClr>
              </a:solidFill>
            </a:endParaRPr>
          </a:p>
          <a:p>
            <a:r>
              <a:rPr lang="en-US" sz="1600" dirty="0" smtClean="0">
                <a:solidFill>
                  <a:schemeClr val="tx1">
                    <a:lumMod val="75000"/>
                    <a:lumOff val="25000"/>
                  </a:schemeClr>
                </a:solidFill>
              </a:rPr>
              <a:t>The </a:t>
            </a:r>
            <a:r>
              <a:rPr lang="en-US" sz="1600" dirty="0">
                <a:solidFill>
                  <a:schemeClr val="tx1">
                    <a:lumMod val="75000"/>
                    <a:lumOff val="25000"/>
                  </a:schemeClr>
                </a:solidFill>
              </a:rPr>
              <a:t>accreditation of NGOs is up to date an </a:t>
            </a:r>
            <a:r>
              <a:rPr lang="en-US" sz="1600" b="1" dirty="0">
                <a:solidFill>
                  <a:schemeClr val="tx1">
                    <a:lumMod val="75000"/>
                    <a:lumOff val="25000"/>
                  </a:schemeClr>
                </a:solidFill>
              </a:rPr>
              <a:t>‘accreditation to provide advisory services to the Intergovernmental Committee</a:t>
            </a:r>
            <a:r>
              <a:rPr lang="en-US" sz="1600" dirty="0">
                <a:solidFill>
                  <a:schemeClr val="tx1">
                    <a:lumMod val="75000"/>
                    <a:lumOff val="25000"/>
                  </a:schemeClr>
                </a:solidFill>
              </a:rPr>
              <a:t>’. </a:t>
            </a:r>
            <a:br>
              <a:rPr lang="en-US" sz="1600" dirty="0">
                <a:solidFill>
                  <a:schemeClr val="tx1">
                    <a:lumMod val="75000"/>
                    <a:lumOff val="25000"/>
                  </a:schemeClr>
                </a:solidFill>
              </a:rPr>
            </a:br>
            <a:r>
              <a:rPr lang="en-US" sz="1600" dirty="0">
                <a:solidFill>
                  <a:schemeClr val="tx1">
                    <a:lumMod val="75000"/>
                    <a:lumOff val="25000"/>
                  </a:schemeClr>
                </a:solidFill>
              </a:rPr>
              <a:t>&gt; Nevertheless, </a:t>
            </a:r>
            <a:r>
              <a:rPr lang="en-US" sz="1600" b="1" dirty="0">
                <a:solidFill>
                  <a:schemeClr val="tx1">
                    <a:lumMod val="75000"/>
                    <a:lumOff val="25000"/>
                  </a:schemeClr>
                </a:solidFill>
              </a:rPr>
              <a:t>only a minority of NGOs delivers the stated advisory services </a:t>
            </a:r>
            <a:r>
              <a:rPr lang="en-US" sz="1600" dirty="0">
                <a:solidFill>
                  <a:schemeClr val="tx1">
                    <a:lumMod val="75000"/>
                    <a:lumOff val="25000"/>
                  </a:schemeClr>
                </a:solidFill>
              </a:rPr>
              <a:t>because of the </a:t>
            </a:r>
            <a:r>
              <a:rPr lang="en-US" sz="1600" b="1" dirty="0">
                <a:solidFill>
                  <a:schemeClr val="tx1">
                    <a:lumMod val="75000"/>
                    <a:lumOff val="25000"/>
                  </a:schemeClr>
                </a:solidFill>
              </a:rPr>
              <a:t>limited occasions in which the Convention appeals to the advisory services by NGOS</a:t>
            </a:r>
            <a:r>
              <a:rPr lang="en-US" sz="1600" dirty="0">
                <a:solidFill>
                  <a:schemeClr val="tx1">
                    <a:lumMod val="75000"/>
                    <a:lumOff val="25000"/>
                  </a:schemeClr>
                </a:solidFill>
              </a:rPr>
              <a:t>. </a:t>
            </a:r>
            <a:endParaRPr lang="nl-NL" sz="1600" dirty="0">
              <a:solidFill>
                <a:schemeClr val="tx1">
                  <a:lumMod val="75000"/>
                  <a:lumOff val="25000"/>
                </a:schemeClr>
              </a:solidFill>
            </a:endParaRPr>
          </a:p>
          <a:p>
            <a:pPr marL="0" indent="0">
              <a:buNone/>
            </a:pPr>
            <a:r>
              <a:rPr lang="en-US" sz="1600" dirty="0">
                <a:solidFill>
                  <a:schemeClr val="tx1">
                    <a:lumMod val="75000"/>
                    <a:lumOff val="25000"/>
                  </a:schemeClr>
                </a:solidFill>
              </a:rPr>
              <a:t> </a:t>
            </a:r>
            <a:endParaRPr lang="nl-NL" sz="1600" dirty="0">
              <a:solidFill>
                <a:schemeClr val="tx1">
                  <a:lumMod val="75000"/>
                  <a:lumOff val="25000"/>
                </a:schemeClr>
              </a:solidFill>
            </a:endParaRPr>
          </a:p>
          <a:p>
            <a:r>
              <a:rPr lang="en-US" sz="1600" dirty="0">
                <a:solidFill>
                  <a:schemeClr val="tx1">
                    <a:lumMod val="75000"/>
                    <a:lumOff val="25000"/>
                  </a:schemeClr>
                </a:solidFill>
              </a:rPr>
              <a:t>Meanwhile, the </a:t>
            </a:r>
            <a:r>
              <a:rPr lang="en-US" sz="1600" b="1" dirty="0">
                <a:solidFill>
                  <a:srgbClr val="215968"/>
                </a:solidFill>
              </a:rPr>
              <a:t>NGOs are conscious of the benefits of their association with the Convention </a:t>
            </a:r>
            <a:r>
              <a:rPr lang="en-US" sz="1600" dirty="0">
                <a:solidFill>
                  <a:schemeClr val="tx1">
                    <a:lumMod val="75000"/>
                    <a:lumOff val="25000"/>
                  </a:schemeClr>
                </a:solidFill>
              </a:rPr>
              <a:t>and engaged to introduce other aspects of refection by formulating a NGO </a:t>
            </a:r>
            <a:r>
              <a:rPr lang="en-US" sz="1600" b="1" dirty="0">
                <a:solidFill>
                  <a:schemeClr val="tx1">
                    <a:lumMod val="75000"/>
                    <a:lumOff val="25000"/>
                  </a:schemeClr>
                </a:solidFill>
              </a:rPr>
              <a:t>Forum statement for 7.COM</a:t>
            </a:r>
            <a:r>
              <a:rPr lang="en-US" sz="1600" dirty="0">
                <a:solidFill>
                  <a:schemeClr val="tx1">
                    <a:lumMod val="75000"/>
                    <a:lumOff val="25000"/>
                  </a:schemeClr>
                </a:solidFill>
              </a:rPr>
              <a:t> </a:t>
            </a:r>
            <a:r>
              <a:rPr lang="en-US" sz="1600" dirty="0" smtClean="0">
                <a:solidFill>
                  <a:schemeClr val="tx1">
                    <a:lumMod val="75000"/>
                    <a:lumOff val="25000"/>
                  </a:schemeClr>
                </a:solidFill>
              </a:rPr>
              <a:t> &gt; </a:t>
            </a:r>
            <a:r>
              <a:rPr lang="en-US" sz="1300" u="sng" dirty="0">
                <a:hlinkClick r:id="rId3"/>
              </a:rPr>
              <a:t>http://ngoforum.pbworks.com/w/browse/ - view=ViewFolder&amp;param=Paris December 2012</a:t>
            </a:r>
            <a:r>
              <a:rPr lang="en-US" sz="1300" dirty="0"/>
              <a:t> . </a:t>
            </a:r>
            <a:endParaRPr lang="nl-NL" sz="1300" dirty="0"/>
          </a:p>
          <a:p>
            <a:endParaRPr lang="en-GB" dirty="0">
              <a:solidFill>
                <a:schemeClr val="tx1">
                  <a:lumMod val="75000"/>
                  <a:lumOff val="25000"/>
                </a:schemeClr>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2193900"/>
            <a:ext cx="9144000" cy="668811"/>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3379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2166695"/>
          </a:xfrm>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sz="3100" b="1" dirty="0" smtClean="0">
                <a:solidFill>
                  <a:schemeClr val="accent5"/>
                </a:solidFill>
              </a:rPr>
              <a:t>4. </a:t>
            </a:r>
            <a:r>
              <a:rPr lang="en-US" sz="3100" b="1" dirty="0">
                <a:solidFill>
                  <a:schemeClr val="accent5">
                    <a:lumMod val="75000"/>
                  </a:schemeClr>
                </a:solidFill>
              </a:rPr>
              <a:t>Which is the state of the art on the side of NGOs? And what are the strengths, weaknesses and opportunities of NGOs in an inter-national perspective, concerning the work and implementation of the Convention? </a:t>
            </a:r>
            <a:r>
              <a:rPr lang="nl-NL" sz="3100" dirty="0" smtClean="0">
                <a:solidFill>
                  <a:schemeClr val="accent5">
                    <a:lumMod val="75000"/>
                  </a:schemeClr>
                </a:solidFill>
              </a:rPr>
              <a:t/>
            </a:r>
            <a:br>
              <a:rPr lang="nl-NL" sz="3100" dirty="0" smtClean="0">
                <a:solidFill>
                  <a:schemeClr val="accent5">
                    <a:lumMod val="75000"/>
                  </a:schemeClr>
                </a:solidFill>
              </a:rPr>
            </a:br>
            <a:endParaRPr lang="nl-NL" sz="3100" dirty="0">
              <a:solidFill>
                <a:schemeClr val="accent5">
                  <a:lumMod val="75000"/>
                </a:schemeClr>
              </a:solidFill>
            </a:endParaRPr>
          </a:p>
        </p:txBody>
      </p:sp>
      <p:sp>
        <p:nvSpPr>
          <p:cNvPr id="3" name="Tijdelijke aanduiding voor inhoud 2"/>
          <p:cNvSpPr>
            <a:spLocks noGrp="1"/>
          </p:cNvSpPr>
          <p:nvPr>
            <p:ph idx="1"/>
          </p:nvPr>
        </p:nvSpPr>
        <p:spPr>
          <a:xfrm>
            <a:off x="457200" y="1204118"/>
            <a:ext cx="8432268" cy="5298120"/>
          </a:xfrm>
          <a:noFill/>
          <a:ln>
            <a:noFill/>
          </a:ln>
        </p:spPr>
        <p:txBody>
          <a:bodyPr>
            <a:normAutofit fontScale="550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buNone/>
            </a:pPr>
            <a:endParaRPr lang="en-US" sz="1700" b="1" dirty="0" smtClean="0">
              <a:solidFill>
                <a:srgbClr val="FF0000"/>
              </a:solidFill>
            </a:endParaRPr>
          </a:p>
          <a:p>
            <a:pPr marL="0" indent="0">
              <a:buNone/>
            </a:pPr>
            <a:endParaRPr lang="en-US" sz="1800" b="1" dirty="0" smtClean="0">
              <a:solidFill>
                <a:schemeClr val="accent5">
                  <a:lumMod val="75000"/>
                </a:schemeClr>
              </a:solidFill>
            </a:endParaRPr>
          </a:p>
          <a:p>
            <a:pPr marL="0" indent="0">
              <a:buNone/>
            </a:pPr>
            <a:endParaRPr lang="en-US" sz="1800" b="1" dirty="0">
              <a:solidFill>
                <a:schemeClr val="accent5">
                  <a:lumMod val="75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r>
              <a:rPr lang="en-GB" dirty="0" smtClean="0">
                <a:solidFill>
                  <a:schemeClr val="tx1">
                    <a:lumMod val="75000"/>
                    <a:lumOff val="25000"/>
                  </a:schemeClr>
                </a:solidFill>
              </a:rPr>
              <a:t>In </a:t>
            </a:r>
            <a:r>
              <a:rPr lang="en-GB" dirty="0">
                <a:solidFill>
                  <a:schemeClr val="tx1">
                    <a:lumMod val="75000"/>
                    <a:lumOff val="25000"/>
                  </a:schemeClr>
                </a:solidFill>
              </a:rPr>
              <a:t>this </a:t>
            </a:r>
            <a:r>
              <a:rPr lang="en-GB" dirty="0" smtClean="0">
                <a:solidFill>
                  <a:schemeClr val="tx1">
                    <a:lumMod val="75000"/>
                    <a:lumOff val="25000"/>
                  </a:schemeClr>
                </a:solidFill>
              </a:rPr>
              <a:t>7COM statement </a:t>
            </a:r>
            <a:r>
              <a:rPr lang="en-GB" dirty="0">
                <a:solidFill>
                  <a:schemeClr val="tx1">
                    <a:lumMod val="75000"/>
                    <a:lumOff val="25000"/>
                  </a:schemeClr>
                </a:solidFill>
              </a:rPr>
              <a:t>he NGO FORUM stressed</a:t>
            </a:r>
            <a:r>
              <a:rPr lang="en-GB" b="1" dirty="0">
                <a:solidFill>
                  <a:schemeClr val="tx1">
                    <a:lumMod val="75000"/>
                    <a:lumOff val="25000"/>
                  </a:schemeClr>
                </a:solidFill>
              </a:rPr>
              <a:t> </a:t>
            </a:r>
            <a:br>
              <a:rPr lang="en-GB" b="1" dirty="0">
                <a:solidFill>
                  <a:schemeClr val="tx1">
                    <a:lumMod val="75000"/>
                    <a:lumOff val="25000"/>
                  </a:schemeClr>
                </a:solidFill>
              </a:rPr>
            </a:br>
            <a:r>
              <a:rPr lang="en-GB" b="1" dirty="0" smtClean="0">
                <a:solidFill>
                  <a:schemeClr val="tx1">
                    <a:lumMod val="75000"/>
                    <a:lumOff val="25000"/>
                  </a:schemeClr>
                </a:solidFill>
              </a:rPr>
              <a:t/>
            </a:r>
            <a:br>
              <a:rPr lang="en-GB" b="1" dirty="0" smtClean="0">
                <a:solidFill>
                  <a:schemeClr val="tx1">
                    <a:lumMod val="75000"/>
                    <a:lumOff val="25000"/>
                  </a:schemeClr>
                </a:solidFill>
              </a:rPr>
            </a:br>
            <a:r>
              <a:rPr lang="en-GB" dirty="0" smtClean="0">
                <a:solidFill>
                  <a:schemeClr val="tx1">
                    <a:lumMod val="75000"/>
                    <a:lumOff val="25000"/>
                  </a:schemeClr>
                </a:solidFill>
              </a:rPr>
              <a:t>- </a:t>
            </a:r>
            <a:r>
              <a:rPr lang="en-GB" dirty="0">
                <a:solidFill>
                  <a:schemeClr val="tx1">
                    <a:lumMod val="75000"/>
                    <a:lumOff val="25000"/>
                  </a:schemeClr>
                </a:solidFill>
              </a:rPr>
              <a:t>the </a:t>
            </a:r>
            <a:r>
              <a:rPr lang="en-GB" b="1" dirty="0">
                <a:solidFill>
                  <a:schemeClr val="tx1">
                    <a:lumMod val="75000"/>
                    <a:lumOff val="25000"/>
                  </a:schemeClr>
                </a:solidFill>
              </a:rPr>
              <a:t>important roles of NGOs</a:t>
            </a:r>
            <a:r>
              <a:rPr lang="en-GB" dirty="0">
                <a:solidFill>
                  <a:schemeClr val="tx1">
                    <a:lumMod val="75000"/>
                    <a:lumOff val="25000"/>
                  </a:schemeClr>
                </a:solidFill>
              </a:rPr>
              <a:t> for </a:t>
            </a:r>
            <a:r>
              <a:rPr lang="en-GB" b="1" dirty="0">
                <a:solidFill>
                  <a:schemeClr val="tx1">
                    <a:lumMod val="75000"/>
                    <a:lumOff val="25000"/>
                  </a:schemeClr>
                </a:solidFill>
              </a:rPr>
              <a:t>cultural mediation, raising awareness, representation and advocacy</a:t>
            </a:r>
            <a:r>
              <a:rPr lang="en-GB" dirty="0">
                <a:solidFill>
                  <a:schemeClr val="tx1">
                    <a:lumMod val="75000"/>
                    <a:lumOff val="25000"/>
                  </a:schemeClr>
                </a:solidFill>
              </a:rPr>
              <a:t>. </a:t>
            </a:r>
            <a:br>
              <a:rPr lang="en-GB" dirty="0">
                <a:solidFill>
                  <a:schemeClr val="tx1">
                    <a:lumMod val="75000"/>
                    <a:lumOff val="25000"/>
                  </a:schemeClr>
                </a:solidFill>
              </a:rPr>
            </a:br>
            <a:r>
              <a:rPr lang="en-GB" dirty="0" smtClean="0">
                <a:solidFill>
                  <a:schemeClr val="tx1">
                    <a:lumMod val="75000"/>
                    <a:lumOff val="25000"/>
                  </a:schemeClr>
                </a:solidFill>
              </a:rPr>
              <a:t/>
            </a:r>
            <a:br>
              <a:rPr lang="en-GB" dirty="0" smtClean="0">
                <a:solidFill>
                  <a:schemeClr val="tx1">
                    <a:lumMod val="75000"/>
                    <a:lumOff val="25000"/>
                  </a:schemeClr>
                </a:solidFill>
              </a:rPr>
            </a:br>
            <a:r>
              <a:rPr lang="en-GB" dirty="0" smtClean="0">
                <a:solidFill>
                  <a:schemeClr val="tx1">
                    <a:lumMod val="75000"/>
                    <a:lumOff val="25000"/>
                  </a:schemeClr>
                </a:solidFill>
              </a:rPr>
              <a:t>- </a:t>
            </a:r>
            <a:r>
              <a:rPr lang="en-GB" dirty="0">
                <a:solidFill>
                  <a:schemeClr val="tx1">
                    <a:lumMod val="75000"/>
                    <a:lumOff val="25000"/>
                  </a:schemeClr>
                </a:solidFill>
              </a:rPr>
              <a:t>It confirmed the willingness of NGOs to contribute to the </a:t>
            </a:r>
            <a:r>
              <a:rPr lang="en-GB" b="1" dirty="0">
                <a:solidFill>
                  <a:schemeClr val="tx1">
                    <a:lumMod val="75000"/>
                    <a:lumOff val="25000"/>
                  </a:schemeClr>
                </a:solidFill>
              </a:rPr>
              <a:t>strengthening of the fundamental community participation</a:t>
            </a:r>
            <a:r>
              <a:rPr lang="en-GB" dirty="0">
                <a:solidFill>
                  <a:schemeClr val="tx1">
                    <a:lumMod val="75000"/>
                    <a:lumOff val="25000"/>
                  </a:schemeClr>
                </a:solidFill>
              </a:rPr>
              <a:t> in the implementation of the 2003 Convention, </a:t>
            </a:r>
            <a:endParaRPr lang="nl-NL" dirty="0">
              <a:solidFill>
                <a:schemeClr val="tx1">
                  <a:lumMod val="75000"/>
                  <a:lumOff val="25000"/>
                </a:schemeClr>
              </a:solidFill>
            </a:endParaRPr>
          </a:p>
          <a:p>
            <a:pPr marL="0" indent="0">
              <a:buNone/>
            </a:pPr>
            <a:endParaRPr lang="en-GB" dirty="0" smtClean="0">
              <a:solidFill>
                <a:schemeClr val="tx1">
                  <a:lumMod val="75000"/>
                  <a:lumOff val="25000"/>
                </a:schemeClr>
              </a:solidFill>
            </a:endParaRPr>
          </a:p>
          <a:p>
            <a:pPr marL="0" indent="0">
              <a:buNone/>
            </a:pPr>
            <a:r>
              <a:rPr lang="en-GB" dirty="0" smtClean="0">
                <a:solidFill>
                  <a:schemeClr val="tx1">
                    <a:lumMod val="75000"/>
                    <a:lumOff val="25000"/>
                  </a:schemeClr>
                </a:solidFill>
              </a:rPr>
              <a:t>- and </a:t>
            </a:r>
            <a:r>
              <a:rPr lang="en-GB" dirty="0">
                <a:solidFill>
                  <a:schemeClr val="tx1">
                    <a:lumMod val="75000"/>
                    <a:lumOff val="25000"/>
                  </a:schemeClr>
                </a:solidFill>
              </a:rPr>
              <a:t>to </a:t>
            </a:r>
            <a:r>
              <a:rPr lang="en-GB" b="1" dirty="0">
                <a:solidFill>
                  <a:schemeClr val="tx1">
                    <a:lumMod val="75000"/>
                    <a:lumOff val="25000"/>
                  </a:schemeClr>
                </a:solidFill>
              </a:rPr>
              <a:t>offer support and expertise in national and international processes for capacity building and safeguarding</a:t>
            </a:r>
            <a:r>
              <a:rPr lang="en-GB" dirty="0">
                <a:solidFill>
                  <a:schemeClr val="tx1">
                    <a:lumMod val="75000"/>
                    <a:lumOff val="25000"/>
                  </a:schemeClr>
                </a:solidFill>
              </a:rPr>
              <a:t> of ICH. </a:t>
            </a:r>
            <a:br>
              <a:rPr lang="en-GB" dirty="0">
                <a:solidFill>
                  <a:schemeClr val="tx1">
                    <a:lumMod val="75000"/>
                    <a:lumOff val="25000"/>
                  </a:schemeClr>
                </a:solidFill>
              </a:rPr>
            </a:br>
            <a:endParaRPr lang="en-GB" dirty="0" smtClean="0">
              <a:solidFill>
                <a:schemeClr val="tx1">
                  <a:lumMod val="75000"/>
                  <a:lumOff val="25000"/>
                </a:schemeClr>
              </a:solidFill>
            </a:endParaRPr>
          </a:p>
          <a:p>
            <a:pPr marL="0" indent="0">
              <a:buNone/>
            </a:pPr>
            <a:r>
              <a:rPr lang="en-US" dirty="0" smtClean="0">
                <a:solidFill>
                  <a:schemeClr val="tx1">
                    <a:lumMod val="75000"/>
                    <a:lumOff val="25000"/>
                  </a:schemeClr>
                </a:solidFill>
              </a:rPr>
              <a:t>- </a:t>
            </a:r>
            <a:r>
              <a:rPr lang="en-US" dirty="0">
                <a:solidFill>
                  <a:schemeClr val="tx1">
                    <a:lumMod val="75000"/>
                    <a:lumOff val="25000"/>
                  </a:schemeClr>
                </a:solidFill>
              </a:rPr>
              <a:t>Next to all this we should not forget to mention also the important effect that the status of UNESCO accreditation is </a:t>
            </a:r>
            <a:r>
              <a:rPr lang="en-US" b="1" dirty="0">
                <a:solidFill>
                  <a:schemeClr val="tx1">
                    <a:lumMod val="75000"/>
                    <a:lumOff val="25000"/>
                  </a:schemeClr>
                </a:solidFill>
              </a:rPr>
              <a:t>empowering NGOs in their independent</a:t>
            </a:r>
            <a:r>
              <a:rPr lang="en-US" dirty="0">
                <a:solidFill>
                  <a:schemeClr val="tx1">
                    <a:lumMod val="75000"/>
                    <a:lumOff val="25000"/>
                  </a:schemeClr>
                </a:solidFill>
              </a:rPr>
              <a:t> role acting in between heritage communities on the one hand and on the other hand states parties in which territory they are active. </a:t>
            </a:r>
            <a:endParaRPr lang="nl-NL" dirty="0">
              <a:solidFill>
                <a:schemeClr val="tx1">
                  <a:lumMod val="75000"/>
                  <a:lumOff val="25000"/>
                </a:schemeClr>
              </a:solidFill>
            </a:endParaRPr>
          </a:p>
          <a:p>
            <a:pPr marL="0" indent="0">
              <a:buNone/>
            </a:pPr>
            <a:endParaRPr lang="nl-NL" dirty="0"/>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2193900"/>
            <a:ext cx="9144000" cy="668811"/>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8895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1</a:t>
            </a:r>
            <a:r>
              <a:rPr lang="en-US" b="1" dirty="0">
                <a:solidFill>
                  <a:schemeClr val="accent5"/>
                </a:solidFill>
              </a:rPr>
              <a:t>. NGOs as framed by the 2003 Convention: the technical framework</a:t>
            </a:r>
            <a:r>
              <a:rPr lang="nl-NL" dirty="0">
                <a:solidFill>
                  <a:schemeClr val="accent5"/>
                </a:solidFill>
              </a:rPr>
              <a:t/>
            </a:r>
            <a:br>
              <a:rPr lang="nl-NL" dirty="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620086"/>
            <a:ext cx="8229600" cy="4941581"/>
          </a:xfrm>
          <a:noFill/>
          <a:ln>
            <a:noFill/>
          </a:ln>
        </p:spPr>
        <p:txBody>
          <a:bodyPr>
            <a:normAutofit fontScale="40000" lnSpcReduction="20000"/>
          </a:bodyPr>
          <a:lstStyle/>
          <a:p>
            <a:pPr marL="0" indent="0">
              <a:buNone/>
            </a:pPr>
            <a:endParaRPr lang="en-US" sz="3800" b="1" dirty="0" smtClean="0">
              <a:solidFill>
                <a:srgbClr val="FF0000"/>
              </a:solidFill>
            </a:endParaRPr>
          </a:p>
          <a:p>
            <a:pPr marL="0" indent="0">
              <a:buNone/>
            </a:pPr>
            <a:r>
              <a:rPr lang="en-US" sz="3800" b="1" dirty="0" smtClean="0">
                <a:solidFill>
                  <a:srgbClr val="FF0000"/>
                </a:solidFill>
              </a:rPr>
              <a:t>1.1 </a:t>
            </a:r>
            <a:r>
              <a:rPr lang="en-US" sz="3800" b="1" dirty="0">
                <a:solidFill>
                  <a:srgbClr val="FF0000"/>
                </a:solidFill>
              </a:rPr>
              <a:t>WHAT DOES THE TEXT OF </a:t>
            </a:r>
            <a:r>
              <a:rPr lang="en-US" sz="3800" b="1" u="sng" dirty="0">
                <a:solidFill>
                  <a:srgbClr val="FF0000"/>
                </a:solidFill>
              </a:rPr>
              <a:t>THE CONVENTION </a:t>
            </a:r>
            <a:r>
              <a:rPr lang="en-US" sz="3800" b="1" dirty="0">
                <a:solidFill>
                  <a:srgbClr val="FF0000"/>
                </a:solidFill>
              </a:rPr>
              <a:t>TELL US ABOUT NGOs</a:t>
            </a:r>
            <a:r>
              <a:rPr lang="en-US" sz="3800" b="1" dirty="0" smtClean="0">
                <a:solidFill>
                  <a:srgbClr val="FF0000"/>
                </a:solidFill>
              </a:rPr>
              <a:t>?</a:t>
            </a:r>
          </a:p>
          <a:p>
            <a:endParaRPr lang="nl-NL" sz="2000" b="1" dirty="0"/>
          </a:p>
          <a:p>
            <a:pPr marL="0" indent="0">
              <a:buNone/>
            </a:pPr>
            <a:endParaRPr lang="en-US" sz="3400" u="sng" dirty="0" smtClean="0"/>
          </a:p>
          <a:p>
            <a:pPr marL="0" indent="0">
              <a:buNone/>
            </a:pPr>
            <a:r>
              <a:rPr lang="en-US" sz="3400" u="sng" dirty="0" smtClean="0">
                <a:solidFill>
                  <a:srgbClr val="4BACC6"/>
                </a:solidFill>
              </a:rPr>
              <a:t>II</a:t>
            </a:r>
            <a:r>
              <a:rPr lang="en-US" sz="3400" u="sng" dirty="0">
                <a:solidFill>
                  <a:srgbClr val="4BACC6"/>
                </a:solidFill>
              </a:rPr>
              <a:t>. </a:t>
            </a:r>
            <a:r>
              <a:rPr lang="en-US" sz="3400" b="1" u="sng" dirty="0">
                <a:solidFill>
                  <a:srgbClr val="4BACC6"/>
                </a:solidFill>
              </a:rPr>
              <a:t>Organs of the Convention </a:t>
            </a:r>
            <a:br>
              <a:rPr lang="en-US" sz="3400" b="1" u="sng" dirty="0">
                <a:solidFill>
                  <a:srgbClr val="4BACC6"/>
                </a:solidFill>
              </a:rPr>
            </a:br>
            <a:r>
              <a:rPr lang="en-US" sz="3400" b="1" u="sng" dirty="0">
                <a:solidFill>
                  <a:srgbClr val="FF0000"/>
                </a:solidFill>
              </a:rPr>
              <a:t>= international</a:t>
            </a:r>
            <a:endParaRPr lang="nl-NL" sz="3400" dirty="0">
              <a:solidFill>
                <a:srgbClr val="FF0000"/>
              </a:solidFill>
            </a:endParaRPr>
          </a:p>
          <a:p>
            <a:pPr marL="0" indent="0">
              <a:buNone/>
            </a:pPr>
            <a:r>
              <a:rPr lang="en-US" sz="3400" dirty="0">
                <a:solidFill>
                  <a:srgbClr val="7F7F7F"/>
                </a:solidFill>
              </a:rPr>
              <a:t>Article 9 – Accreditation of advisory organizations</a:t>
            </a:r>
            <a:endParaRPr lang="nl-NL" sz="3400" dirty="0">
              <a:solidFill>
                <a:srgbClr val="7F7F7F"/>
              </a:solidFill>
            </a:endParaRPr>
          </a:p>
          <a:p>
            <a:pPr marL="0" indent="0">
              <a:buNone/>
            </a:pPr>
            <a:r>
              <a:rPr lang="en-US" sz="3400" dirty="0">
                <a:solidFill>
                  <a:schemeClr val="bg1">
                    <a:lumMod val="50000"/>
                  </a:schemeClr>
                </a:solidFill>
              </a:rPr>
              <a:t>1. The Committee shall propose to the General Assembly </a:t>
            </a:r>
            <a:r>
              <a:rPr lang="en-US" sz="5100" b="1" dirty="0">
                <a:solidFill>
                  <a:srgbClr val="4BACC6"/>
                </a:solidFill>
              </a:rPr>
              <a:t>the accreditation of non-governmental organizations with recognized competence</a:t>
            </a:r>
            <a:r>
              <a:rPr lang="en-US" sz="3400" dirty="0">
                <a:solidFill>
                  <a:srgbClr val="4BACC6"/>
                </a:solidFill>
              </a:rPr>
              <a:t> </a:t>
            </a:r>
            <a:r>
              <a:rPr lang="en-US" sz="3400" dirty="0">
                <a:solidFill>
                  <a:schemeClr val="bg1">
                    <a:lumMod val="50000"/>
                  </a:schemeClr>
                </a:solidFill>
              </a:rPr>
              <a:t>in the field of the intangible cultural heritage to act in an advisory capacity to the Committee.</a:t>
            </a:r>
            <a:endParaRPr lang="nl-NL" sz="3400" dirty="0">
              <a:solidFill>
                <a:schemeClr val="bg1">
                  <a:lumMod val="50000"/>
                </a:schemeClr>
              </a:solidFill>
            </a:endParaRPr>
          </a:p>
          <a:p>
            <a:pPr marL="0" indent="0">
              <a:buNone/>
            </a:pPr>
            <a:r>
              <a:rPr lang="en-US" sz="3400" dirty="0">
                <a:solidFill>
                  <a:schemeClr val="bg1">
                    <a:lumMod val="50000"/>
                  </a:schemeClr>
                </a:solidFill>
              </a:rPr>
              <a:t>2. The Committee shall also propose to the General Assembly the criteria for and modalities of such accreditation.</a:t>
            </a:r>
            <a:endParaRPr lang="nl-NL" sz="3400" dirty="0">
              <a:solidFill>
                <a:schemeClr val="bg1">
                  <a:lumMod val="50000"/>
                </a:schemeClr>
              </a:solidFill>
            </a:endParaRPr>
          </a:p>
          <a:p>
            <a:pPr marL="0" indent="0">
              <a:buNone/>
            </a:pPr>
            <a:r>
              <a:rPr lang="en-US" sz="3400" dirty="0"/>
              <a:t> </a:t>
            </a:r>
            <a:endParaRPr lang="en-US" sz="3400" dirty="0" smtClean="0"/>
          </a:p>
          <a:p>
            <a:pPr marL="0" indent="0">
              <a:buNone/>
            </a:pPr>
            <a:endParaRPr lang="nl-NL" sz="3400" dirty="0"/>
          </a:p>
          <a:p>
            <a:pPr marL="0" indent="0">
              <a:buNone/>
            </a:pPr>
            <a:r>
              <a:rPr lang="en-US" sz="3400" b="1" u="sng" dirty="0">
                <a:solidFill>
                  <a:srgbClr val="4BACC6"/>
                </a:solidFill>
              </a:rPr>
              <a:t>III. Safeguarding of the intangible cultural heritage at the national level</a:t>
            </a:r>
            <a:br>
              <a:rPr lang="en-US" sz="3400" b="1" u="sng" dirty="0">
                <a:solidFill>
                  <a:srgbClr val="4BACC6"/>
                </a:solidFill>
              </a:rPr>
            </a:br>
            <a:r>
              <a:rPr lang="en-US" sz="3400" b="1" u="sng" dirty="0">
                <a:solidFill>
                  <a:srgbClr val="FF0000"/>
                </a:solidFill>
              </a:rPr>
              <a:t>= </a:t>
            </a:r>
            <a:r>
              <a:rPr lang="en-US" sz="3400" b="1" u="sng" dirty="0" smtClean="0">
                <a:solidFill>
                  <a:srgbClr val="FF0000"/>
                </a:solidFill>
              </a:rPr>
              <a:t>national</a:t>
            </a:r>
            <a:endParaRPr lang="nl-NL" sz="3400" dirty="0">
              <a:solidFill>
                <a:srgbClr val="FF0000"/>
              </a:solidFill>
            </a:endParaRPr>
          </a:p>
          <a:p>
            <a:pPr marL="0" indent="0">
              <a:buNone/>
            </a:pPr>
            <a:r>
              <a:rPr lang="en-US" sz="3400" dirty="0">
                <a:solidFill>
                  <a:srgbClr val="4BACC6"/>
                </a:solidFill>
              </a:rPr>
              <a:t>Article 11 – Role of States Parties</a:t>
            </a:r>
            <a:endParaRPr lang="nl-NL" sz="3400" dirty="0">
              <a:solidFill>
                <a:srgbClr val="4BACC6"/>
              </a:solidFill>
            </a:endParaRPr>
          </a:p>
          <a:p>
            <a:pPr marL="0" indent="0">
              <a:buNone/>
            </a:pPr>
            <a:r>
              <a:rPr lang="en-US" sz="3400" dirty="0">
                <a:solidFill>
                  <a:srgbClr val="7F7F7F"/>
                </a:solidFill>
              </a:rPr>
              <a:t>Each State Party shall:</a:t>
            </a:r>
            <a:endParaRPr lang="nl-NL" sz="3400" dirty="0">
              <a:solidFill>
                <a:srgbClr val="7F7F7F"/>
              </a:solidFill>
            </a:endParaRPr>
          </a:p>
          <a:p>
            <a:pPr marL="0" indent="0">
              <a:buNone/>
            </a:pPr>
            <a:r>
              <a:rPr lang="en-US" sz="3400" dirty="0">
                <a:solidFill>
                  <a:srgbClr val="7F7F7F"/>
                </a:solidFill>
              </a:rPr>
              <a:t>(a) take the necessary measures to ensure the safeguarding of the intangible cultural heritage present in its territory;</a:t>
            </a:r>
            <a:endParaRPr lang="nl-NL" sz="3400" dirty="0">
              <a:solidFill>
                <a:srgbClr val="7F7F7F"/>
              </a:solidFill>
            </a:endParaRPr>
          </a:p>
          <a:p>
            <a:pPr marL="0" indent="0">
              <a:buNone/>
            </a:pPr>
            <a:r>
              <a:rPr lang="en-US" sz="3400" dirty="0">
                <a:solidFill>
                  <a:srgbClr val="7F7F7F"/>
                </a:solidFill>
              </a:rPr>
              <a:t>(b) among the safeguarding measures referred to in Article 2, </a:t>
            </a:r>
            <a:r>
              <a:rPr lang="en-US" sz="3400" dirty="0" smtClean="0">
                <a:solidFill>
                  <a:srgbClr val="7F7F7F"/>
                </a:solidFill>
              </a:rPr>
              <a:t>paragraph 3,</a:t>
            </a:r>
            <a:r>
              <a:rPr lang="en-US" sz="6000" dirty="0" smtClean="0">
                <a:solidFill>
                  <a:srgbClr val="000000"/>
                </a:solidFill>
              </a:rPr>
              <a:t> </a:t>
            </a:r>
            <a:r>
              <a:rPr lang="en-US" sz="5000" b="1" dirty="0">
                <a:solidFill>
                  <a:srgbClr val="4BACC6"/>
                </a:solidFill>
              </a:rPr>
              <a:t>identify and define</a:t>
            </a:r>
            <a:r>
              <a:rPr lang="en-US" sz="3400" b="1" dirty="0">
                <a:solidFill>
                  <a:srgbClr val="4BACC6"/>
                </a:solidFill>
              </a:rPr>
              <a:t> </a:t>
            </a:r>
            <a:r>
              <a:rPr lang="en-US" sz="3400" dirty="0">
                <a:solidFill>
                  <a:srgbClr val="4BACC6"/>
                </a:solidFill>
              </a:rPr>
              <a:t>the various elements of the intangible cultural heritage</a:t>
            </a:r>
            <a:r>
              <a:rPr lang="en-US" sz="3400" dirty="0">
                <a:solidFill>
                  <a:srgbClr val="000000"/>
                </a:solidFill>
              </a:rPr>
              <a:t> </a:t>
            </a:r>
            <a:r>
              <a:rPr lang="en-US" sz="3400" dirty="0">
                <a:solidFill>
                  <a:srgbClr val="7F7F7F"/>
                </a:solidFill>
              </a:rPr>
              <a:t>present in its territory, with the participation of communities, groups and </a:t>
            </a:r>
            <a:r>
              <a:rPr lang="en-US" sz="5100" b="1" dirty="0">
                <a:solidFill>
                  <a:srgbClr val="4BACC6"/>
                </a:solidFill>
              </a:rPr>
              <a:t>relevant</a:t>
            </a:r>
            <a:r>
              <a:rPr lang="en-US" sz="5100" dirty="0">
                <a:solidFill>
                  <a:srgbClr val="4BACC6"/>
                </a:solidFill>
              </a:rPr>
              <a:t> </a:t>
            </a:r>
            <a:r>
              <a:rPr lang="en-US" sz="5100" b="1" dirty="0">
                <a:solidFill>
                  <a:srgbClr val="4BACC6"/>
                </a:solidFill>
              </a:rPr>
              <a:t>non-governmental </a:t>
            </a:r>
            <a:r>
              <a:rPr lang="en-US" sz="5100" b="1" dirty="0" smtClean="0">
                <a:solidFill>
                  <a:srgbClr val="4BACC6"/>
                </a:solidFill>
              </a:rPr>
              <a:t>organizations.</a:t>
            </a:r>
            <a:endParaRPr lang="nl-NL" dirty="0"/>
          </a:p>
          <a:p>
            <a:endParaRPr lang="nl-NL" dirty="0"/>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3402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2166695"/>
          </a:xfrm>
          <a:ln>
            <a:noFill/>
          </a:ln>
        </p:spPr>
        <p:txBody>
          <a:bodyPr>
            <a:normAutofit/>
          </a:bodyPr>
          <a:lstStyle/>
          <a:p>
            <a:pPr algn="l"/>
            <a:r>
              <a:rPr lang="en-US" sz="3100" b="1" dirty="0" smtClean="0">
                <a:solidFill>
                  <a:schemeClr val="accent5"/>
                </a:solidFill>
              </a:rPr>
              <a:t>4. </a:t>
            </a:r>
            <a:r>
              <a:rPr lang="en-US" sz="3100" b="1" dirty="0">
                <a:solidFill>
                  <a:schemeClr val="accent5">
                    <a:lumMod val="75000"/>
                  </a:schemeClr>
                </a:solidFill>
              </a:rPr>
              <a:t>Which is the state of the art on the side of NGOs? </a:t>
            </a:r>
            <a:r>
              <a:rPr lang="en-US" sz="1400" b="1" dirty="0">
                <a:solidFill>
                  <a:schemeClr val="accent5">
                    <a:lumMod val="75000"/>
                  </a:schemeClr>
                </a:solidFill>
              </a:rPr>
              <a:t>And what are the strengths, weaknesses and opportunities of NGOs in an inter-national perspective, concerning the work and implementation of the Convention? </a:t>
            </a:r>
            <a:r>
              <a:rPr lang="nl-NL" sz="1400" dirty="0" smtClean="0">
                <a:solidFill>
                  <a:schemeClr val="accent5">
                    <a:lumMod val="75000"/>
                  </a:schemeClr>
                </a:solidFill>
              </a:rPr>
              <a:t/>
            </a:r>
            <a:br>
              <a:rPr lang="nl-NL" sz="1400" dirty="0" smtClean="0">
                <a:solidFill>
                  <a:schemeClr val="accent5">
                    <a:lumMod val="75000"/>
                  </a:schemeClr>
                </a:solidFill>
              </a:rPr>
            </a:br>
            <a:endParaRPr lang="nl-NL" sz="1400" dirty="0">
              <a:solidFill>
                <a:schemeClr val="accent5">
                  <a:lumMod val="75000"/>
                </a:schemeClr>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fontScale="250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buNone/>
            </a:pPr>
            <a:endParaRPr lang="en-US" sz="1700" b="1" dirty="0" smtClean="0">
              <a:solidFill>
                <a:srgbClr val="FF0000"/>
              </a:solidFill>
            </a:endParaRPr>
          </a:p>
          <a:p>
            <a:pPr marL="0" indent="0">
              <a:buNone/>
            </a:pPr>
            <a:endParaRPr lang="en-US" sz="1800" b="1" dirty="0" smtClean="0">
              <a:solidFill>
                <a:schemeClr val="accent5">
                  <a:lumMod val="75000"/>
                </a:schemeClr>
              </a:solidFill>
            </a:endParaRPr>
          </a:p>
          <a:p>
            <a:pPr marL="0" indent="0">
              <a:buNone/>
            </a:pPr>
            <a:endParaRPr lang="en-US" sz="1800" b="1" dirty="0">
              <a:solidFill>
                <a:schemeClr val="accent5">
                  <a:lumMod val="75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indent="0">
              <a:buNone/>
            </a:pPr>
            <a:r>
              <a:rPr lang="en-GB" sz="5600" dirty="0" smtClean="0">
                <a:solidFill>
                  <a:srgbClr val="404040"/>
                </a:solidFill>
              </a:rPr>
              <a:t>Undoubtedly </a:t>
            </a:r>
            <a:r>
              <a:rPr lang="en-GB" sz="5600" b="1" dirty="0">
                <a:solidFill>
                  <a:srgbClr val="404040"/>
                </a:solidFill>
              </a:rPr>
              <a:t>a great variety of NGOs is affiliated with the Convention</a:t>
            </a:r>
            <a:r>
              <a:rPr lang="en-GB" sz="5600" dirty="0">
                <a:solidFill>
                  <a:srgbClr val="404040"/>
                </a:solidFill>
              </a:rPr>
              <a:t>:</a:t>
            </a:r>
            <a:endParaRPr lang="nl-NL" sz="5600" dirty="0">
              <a:solidFill>
                <a:srgbClr val="404040"/>
              </a:solidFill>
            </a:endParaRPr>
          </a:p>
          <a:p>
            <a:pPr marL="0" indent="0">
              <a:lnSpc>
                <a:spcPct val="140000"/>
              </a:lnSpc>
              <a:buNone/>
            </a:pPr>
            <a:r>
              <a:rPr lang="en-GB" sz="5600" dirty="0">
                <a:solidFill>
                  <a:srgbClr val="404040"/>
                </a:solidFill>
              </a:rPr>
              <a:t> </a:t>
            </a:r>
            <a:endParaRPr lang="nl-NL" sz="5600" dirty="0">
              <a:solidFill>
                <a:srgbClr val="404040"/>
              </a:solidFill>
            </a:endParaRPr>
          </a:p>
          <a:p>
            <a:pPr marL="0" indent="0">
              <a:lnSpc>
                <a:spcPct val="140000"/>
              </a:lnSpc>
              <a:buNone/>
            </a:pPr>
            <a:r>
              <a:rPr lang="en-GB" sz="5600" dirty="0">
                <a:solidFill>
                  <a:srgbClr val="404040"/>
                </a:solidFill>
              </a:rPr>
              <a:t>- As for their positioning between governments and bearers (practitioners) of ICH, one can notice the whole spectrum from organizations </a:t>
            </a:r>
            <a:r>
              <a:rPr lang="en-GB" sz="5600" b="1" dirty="0">
                <a:solidFill>
                  <a:schemeClr val="accent5">
                    <a:lumMod val="75000"/>
                  </a:schemeClr>
                </a:solidFill>
              </a:rPr>
              <a:t>tightly connected (if not equal) to bearers of ICH</a:t>
            </a:r>
            <a:r>
              <a:rPr lang="en-GB" sz="5600" b="1" dirty="0">
                <a:solidFill>
                  <a:srgbClr val="404040"/>
                </a:solidFill>
              </a:rPr>
              <a:t>, through (prevailing, as it seems) </a:t>
            </a:r>
            <a:r>
              <a:rPr lang="en-GB" sz="5600" b="1" dirty="0">
                <a:solidFill>
                  <a:srgbClr val="31859C"/>
                </a:solidFill>
              </a:rPr>
              <a:t>cultural brokerage or mediating organizations</a:t>
            </a:r>
            <a:r>
              <a:rPr lang="en-GB" sz="5600" b="1" dirty="0">
                <a:solidFill>
                  <a:srgbClr val="404040"/>
                </a:solidFill>
              </a:rPr>
              <a:t>, to organizations that </a:t>
            </a:r>
            <a:r>
              <a:rPr lang="en-GB" sz="5600" b="1" dirty="0">
                <a:solidFill>
                  <a:srgbClr val="31859C"/>
                </a:solidFill>
              </a:rPr>
              <a:t>function as a non-governmental counterpart of governmental bodies</a:t>
            </a:r>
            <a:r>
              <a:rPr lang="en-GB" sz="5600" b="1" dirty="0">
                <a:solidFill>
                  <a:srgbClr val="404040"/>
                </a:solidFill>
              </a:rPr>
              <a:t>. </a:t>
            </a:r>
            <a:endParaRPr lang="nl-NL" sz="5600" b="1" dirty="0">
              <a:solidFill>
                <a:srgbClr val="404040"/>
              </a:solidFill>
            </a:endParaRPr>
          </a:p>
          <a:p>
            <a:pPr marL="0" indent="0">
              <a:lnSpc>
                <a:spcPct val="140000"/>
              </a:lnSpc>
              <a:buNone/>
            </a:pPr>
            <a:r>
              <a:rPr lang="en-GB" sz="5600" dirty="0">
                <a:solidFill>
                  <a:srgbClr val="404040"/>
                </a:solidFill>
              </a:rPr>
              <a:t>&gt; Also, there are </a:t>
            </a:r>
            <a:r>
              <a:rPr lang="en-GB" sz="5600" i="1" u="sng" dirty="0">
                <a:solidFill>
                  <a:srgbClr val="404040"/>
                </a:solidFill>
              </a:rPr>
              <a:t>huge differences in terms of how mediation is conceived </a:t>
            </a:r>
            <a:r>
              <a:rPr lang="en-GB" sz="5600" dirty="0">
                <a:solidFill>
                  <a:srgbClr val="404040"/>
                </a:solidFill>
              </a:rPr>
              <a:t>and put into practice.</a:t>
            </a:r>
            <a:endParaRPr lang="nl-NL" sz="5600" dirty="0">
              <a:solidFill>
                <a:srgbClr val="404040"/>
              </a:solidFill>
            </a:endParaRPr>
          </a:p>
          <a:p>
            <a:pPr marL="0" indent="0">
              <a:lnSpc>
                <a:spcPct val="140000"/>
              </a:lnSpc>
              <a:buNone/>
            </a:pPr>
            <a:r>
              <a:rPr lang="en-GB" sz="5600" dirty="0">
                <a:solidFill>
                  <a:srgbClr val="404040"/>
                </a:solidFill>
              </a:rPr>
              <a:t> </a:t>
            </a:r>
            <a:endParaRPr lang="nl-NL" sz="5600" dirty="0">
              <a:solidFill>
                <a:srgbClr val="404040"/>
              </a:solidFill>
            </a:endParaRPr>
          </a:p>
          <a:p>
            <a:pPr marL="0" indent="0">
              <a:lnSpc>
                <a:spcPct val="140000"/>
              </a:lnSpc>
              <a:buNone/>
            </a:pPr>
            <a:r>
              <a:rPr lang="en-GB" sz="5600" dirty="0">
                <a:solidFill>
                  <a:srgbClr val="404040"/>
                </a:solidFill>
              </a:rPr>
              <a:t>- There </a:t>
            </a:r>
            <a:r>
              <a:rPr lang="en-GB" sz="5600" dirty="0" smtClean="0">
                <a:solidFill>
                  <a:srgbClr val="404040"/>
                </a:solidFill>
              </a:rPr>
              <a:t>are large </a:t>
            </a:r>
            <a:r>
              <a:rPr lang="en-GB" sz="5600" b="1" dirty="0" smtClean="0">
                <a:solidFill>
                  <a:srgbClr val="31859C"/>
                </a:solidFill>
              </a:rPr>
              <a:t>differences</a:t>
            </a:r>
            <a:r>
              <a:rPr lang="en-GB" sz="5600" dirty="0" smtClean="0">
                <a:solidFill>
                  <a:srgbClr val="404040"/>
                </a:solidFill>
              </a:rPr>
              <a:t> </a:t>
            </a:r>
            <a:r>
              <a:rPr lang="en-GB" sz="5600" dirty="0">
                <a:solidFill>
                  <a:srgbClr val="404040"/>
                </a:solidFill>
              </a:rPr>
              <a:t>between accredited NGOs as well </a:t>
            </a:r>
            <a:r>
              <a:rPr lang="en-GB" sz="5600" b="1" dirty="0">
                <a:solidFill>
                  <a:srgbClr val="31859C"/>
                </a:solidFill>
              </a:rPr>
              <a:t>in terms of what kind of expertise </a:t>
            </a:r>
            <a:r>
              <a:rPr lang="en-GB" sz="5600" dirty="0">
                <a:solidFill>
                  <a:srgbClr val="404040"/>
                </a:solidFill>
              </a:rPr>
              <a:t>predominates – e.g. knowledge on ICH element(s) in question, management skills, proficiency in ICH program, expertise in the functioning of cultural flows beyond ICH program per se, scholarly knowledge in particular domains of ICH, etc. </a:t>
            </a:r>
            <a:endParaRPr lang="nl-NL" sz="5600" dirty="0">
              <a:solidFill>
                <a:srgbClr val="404040"/>
              </a:solidFill>
            </a:endParaRPr>
          </a:p>
          <a:p>
            <a:pPr marL="0" indent="0">
              <a:lnSpc>
                <a:spcPct val="140000"/>
              </a:lnSpc>
              <a:buNone/>
            </a:pPr>
            <a:r>
              <a:rPr lang="en-GB" sz="5600" dirty="0">
                <a:solidFill>
                  <a:srgbClr val="404040"/>
                </a:solidFill>
              </a:rPr>
              <a:t> </a:t>
            </a:r>
            <a:endParaRPr lang="nl-NL" sz="5600" dirty="0">
              <a:solidFill>
                <a:srgbClr val="404040"/>
              </a:solidFill>
            </a:endParaRPr>
          </a:p>
          <a:p>
            <a:pPr marL="0" indent="0">
              <a:lnSpc>
                <a:spcPct val="140000"/>
              </a:lnSpc>
              <a:buNone/>
            </a:pPr>
            <a:r>
              <a:rPr lang="en-GB" sz="5600" dirty="0">
                <a:solidFill>
                  <a:srgbClr val="404040"/>
                </a:solidFill>
              </a:rPr>
              <a:t>- </a:t>
            </a:r>
            <a:r>
              <a:rPr lang="en-GB" sz="5600" b="1" dirty="0">
                <a:solidFill>
                  <a:srgbClr val="31859C"/>
                </a:solidFill>
              </a:rPr>
              <a:t>The scope of aims and activities also differs to a large degree </a:t>
            </a:r>
            <a:r>
              <a:rPr lang="en-GB" sz="5600" dirty="0">
                <a:solidFill>
                  <a:srgbClr val="404040"/>
                </a:solidFill>
              </a:rPr>
              <a:t>– from organizations dedicated to a very specific segment of ICH to organizations covering all domains of ICH as defined in the Convention. </a:t>
            </a:r>
            <a:endParaRPr lang="nl-NL" sz="5600" dirty="0">
              <a:solidFill>
                <a:srgbClr val="404040"/>
              </a:solidFill>
            </a:endParaRPr>
          </a:p>
          <a:p>
            <a:pPr marL="0" indent="0">
              <a:lnSpc>
                <a:spcPct val="140000"/>
              </a:lnSpc>
              <a:buNone/>
            </a:pPr>
            <a:r>
              <a:rPr lang="en-GB" sz="5600" dirty="0">
                <a:solidFill>
                  <a:srgbClr val="404040"/>
                </a:solidFill>
              </a:rPr>
              <a:t> </a:t>
            </a:r>
            <a:endParaRPr lang="nl-NL" sz="5600" dirty="0">
              <a:solidFill>
                <a:srgbClr val="404040"/>
              </a:solidFill>
            </a:endParaRPr>
          </a:p>
          <a:p>
            <a:pPr marL="0" indent="0">
              <a:lnSpc>
                <a:spcPct val="140000"/>
              </a:lnSpc>
              <a:buNone/>
            </a:pPr>
            <a:r>
              <a:rPr lang="en-GB" sz="5600" dirty="0">
                <a:solidFill>
                  <a:srgbClr val="404040"/>
                </a:solidFill>
              </a:rPr>
              <a:t>- Similarly, their </a:t>
            </a:r>
            <a:r>
              <a:rPr lang="en-GB" sz="5600" b="1" dirty="0">
                <a:solidFill>
                  <a:srgbClr val="31859C"/>
                </a:solidFill>
              </a:rPr>
              <a:t>cultural-territorial scope varies from very local to worldwide organizations.</a:t>
            </a:r>
            <a:br>
              <a:rPr lang="en-GB" sz="5600" b="1" dirty="0">
                <a:solidFill>
                  <a:srgbClr val="31859C"/>
                </a:solidFill>
              </a:rPr>
            </a:br>
            <a:endParaRPr lang="nl-NL" sz="5600" b="1" dirty="0">
              <a:solidFill>
                <a:srgbClr val="31859C"/>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859494"/>
            <a:ext cx="9144000" cy="367397"/>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6463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2166695"/>
          </a:xfrm>
          <a:ln>
            <a:noFill/>
          </a:ln>
        </p:spPr>
        <p:txBody>
          <a:bodyPr>
            <a:normAutofit/>
          </a:bodyPr>
          <a:lstStyle/>
          <a:p>
            <a:pPr algn="l"/>
            <a:r>
              <a:rPr lang="en-US" sz="3100" b="1" dirty="0" smtClean="0">
                <a:solidFill>
                  <a:schemeClr val="accent5"/>
                </a:solidFill>
              </a:rPr>
              <a:t>4. </a:t>
            </a:r>
            <a:r>
              <a:rPr lang="en-US" sz="3100" b="1" dirty="0">
                <a:solidFill>
                  <a:schemeClr val="accent5">
                    <a:lumMod val="75000"/>
                  </a:schemeClr>
                </a:solidFill>
              </a:rPr>
              <a:t>Which is the state of the art on the side of NGOs</a:t>
            </a:r>
            <a:r>
              <a:rPr lang="en-US" sz="3100" b="1" dirty="0" smtClean="0">
                <a:solidFill>
                  <a:schemeClr val="accent5">
                    <a:lumMod val="75000"/>
                  </a:schemeClr>
                </a:solidFill>
              </a:rPr>
              <a:t>?</a:t>
            </a:r>
            <a:r>
              <a:rPr lang="en-US" sz="3200" dirty="0"/>
              <a:t> </a:t>
            </a:r>
            <a:r>
              <a:rPr lang="en-US" sz="2400" dirty="0">
                <a:solidFill>
                  <a:schemeClr val="accent5"/>
                </a:solidFill>
              </a:rPr>
              <a:t>Quick overview by the Report prepared </a:t>
            </a:r>
            <a:r>
              <a:rPr lang="en-US" sz="2400" dirty="0" smtClean="0">
                <a:solidFill>
                  <a:schemeClr val="accent5"/>
                </a:solidFill>
              </a:rPr>
              <a:t>by </a:t>
            </a:r>
            <a:r>
              <a:rPr lang="en-US" sz="2400" dirty="0">
                <a:solidFill>
                  <a:schemeClr val="accent5"/>
                </a:solidFill>
              </a:rPr>
              <a:t>the Secretariat (on website 8COM since Monday Nov </a:t>
            </a:r>
            <a:r>
              <a:rPr lang="en-US" sz="2400" dirty="0" smtClean="0">
                <a:solidFill>
                  <a:schemeClr val="accent5"/>
                </a:solidFill>
              </a:rPr>
              <a:t>4</a:t>
            </a:r>
            <a:r>
              <a:rPr lang="en-US" sz="2400" baseline="30000" dirty="0" smtClean="0">
                <a:solidFill>
                  <a:schemeClr val="accent5"/>
                </a:solidFill>
              </a:rPr>
              <a:t>th </a:t>
            </a:r>
            <a:r>
              <a:rPr lang="en-US" sz="1400" dirty="0" smtClean="0">
                <a:solidFill>
                  <a:schemeClr val="tx1">
                    <a:lumMod val="65000"/>
                    <a:lumOff val="35000"/>
                  </a:schemeClr>
                </a:solidFill>
              </a:rPr>
              <a:t>&gt; </a:t>
            </a:r>
            <a:r>
              <a:rPr lang="en-US" sz="1400" b="1" dirty="0" smtClean="0">
                <a:solidFill>
                  <a:schemeClr val="tx1">
                    <a:lumMod val="65000"/>
                    <a:lumOff val="35000"/>
                  </a:schemeClr>
                </a:solidFill>
              </a:rPr>
              <a:t>ITH</a:t>
            </a:r>
            <a:r>
              <a:rPr lang="en-US" sz="1400" b="1" dirty="0">
                <a:solidFill>
                  <a:schemeClr val="tx1">
                    <a:lumMod val="65000"/>
                    <a:lumOff val="35000"/>
                  </a:schemeClr>
                </a:solidFill>
              </a:rPr>
              <a:t>/13/8.COM/14.</a:t>
            </a:r>
            <a:r>
              <a:rPr lang="en-US" sz="1400" b="1" dirty="0" smtClean="0">
                <a:solidFill>
                  <a:schemeClr val="tx1">
                    <a:lumMod val="65000"/>
                    <a:lumOff val="35000"/>
                  </a:schemeClr>
                </a:solidFill>
              </a:rPr>
              <a:t>b</a:t>
            </a:r>
            <a:r>
              <a:rPr lang="en-US" sz="2400" dirty="0" smtClean="0">
                <a:solidFill>
                  <a:schemeClr val="accent5"/>
                </a:solidFill>
              </a:rPr>
              <a:t>)</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fontScale="85000" lnSpcReduction="1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buNone/>
            </a:pPr>
            <a:endParaRPr lang="en-US" sz="1700" b="1" dirty="0" smtClean="0">
              <a:solidFill>
                <a:srgbClr val="FF0000"/>
              </a:solidFill>
            </a:endParaRPr>
          </a:p>
          <a:p>
            <a:pPr marL="0" indent="0">
              <a:buNone/>
            </a:pPr>
            <a:endParaRPr lang="en-US" sz="1800" b="1" dirty="0" smtClean="0">
              <a:solidFill>
                <a:schemeClr val="accent5">
                  <a:lumMod val="75000"/>
                </a:schemeClr>
              </a:solidFill>
            </a:endParaRPr>
          </a:p>
          <a:p>
            <a:pPr marL="0" indent="0">
              <a:lnSpc>
                <a:spcPct val="140000"/>
              </a:lnSpc>
              <a:buNone/>
            </a:pPr>
            <a:endParaRPr lang="en-GB" sz="1800" b="1" dirty="0" smtClean="0">
              <a:solidFill>
                <a:schemeClr val="tx1">
                  <a:lumMod val="50000"/>
                  <a:lumOff val="50000"/>
                </a:schemeClr>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br>
              <a:rPr lang="en-GB" sz="1800" b="1" dirty="0" smtClean="0">
                <a:solidFill>
                  <a:schemeClr val="tx1">
                    <a:lumMod val="50000"/>
                    <a:lumOff val="50000"/>
                  </a:schemeClr>
                </a:solidFill>
              </a:rPr>
            </a:br>
            <a:endParaRPr lang="nl-NL" sz="1800" dirty="0">
              <a:solidFill>
                <a:schemeClr val="tx1">
                  <a:lumMod val="50000"/>
                  <a:lumOff val="50000"/>
                </a:schemeClr>
              </a:solidFill>
            </a:endParaRPr>
          </a:p>
          <a:p>
            <a:pPr lvl="0">
              <a:lnSpc>
                <a:spcPct val="140000"/>
              </a:lnSpc>
            </a:pPr>
            <a:r>
              <a:rPr lang="en-GB" sz="1800" b="1" dirty="0">
                <a:solidFill>
                  <a:srgbClr val="215968"/>
                </a:solidFill>
              </a:rPr>
              <a:t>Evolution of NGO accreditation:</a:t>
            </a:r>
            <a:r>
              <a:rPr lang="en-GB" sz="1800" dirty="0">
                <a:solidFill>
                  <a:srgbClr val="215968"/>
                </a:solidFill>
              </a:rPr>
              <a:t> </a:t>
            </a:r>
            <a:r>
              <a:rPr lang="en-GB" sz="1800" dirty="0">
                <a:solidFill>
                  <a:schemeClr val="tx1">
                    <a:lumMod val="50000"/>
                    <a:lumOff val="50000"/>
                  </a:schemeClr>
                </a:solidFill>
              </a:rPr>
              <a:t>To date, the General Assembly has accredited </a:t>
            </a:r>
            <a:r>
              <a:rPr lang="en-GB" sz="1800" b="1" dirty="0">
                <a:solidFill>
                  <a:schemeClr val="accent5">
                    <a:lumMod val="50000"/>
                  </a:schemeClr>
                </a:solidFill>
              </a:rPr>
              <a:t>156 organizations </a:t>
            </a:r>
            <a:r>
              <a:rPr lang="en-GB" sz="1800" dirty="0">
                <a:solidFill>
                  <a:schemeClr val="tx1">
                    <a:lumMod val="50000"/>
                    <a:lumOff val="50000"/>
                  </a:schemeClr>
                </a:solidFill>
              </a:rPr>
              <a:t>upon recommendation of the Committee (97 in 2010, by its Resolution 3.GA 7, and 59 in 2012, by its Resolution 4.GA 6). At its seventh session the Committee recommended an additional 10 NGOs for accreditation (Decision 7.COM 16.a) and at its eighth session the Committee may wish to recommend 12 more (Document ITH/13/8.COM/14.a). </a:t>
            </a:r>
            <a:r>
              <a:rPr lang="en-GB" sz="1800" dirty="0" smtClean="0">
                <a:solidFill>
                  <a:schemeClr val="tx1">
                    <a:lumMod val="50000"/>
                    <a:lumOff val="50000"/>
                  </a:schemeClr>
                </a:solidFill>
              </a:rPr>
              <a:t/>
            </a:r>
            <a:br>
              <a:rPr lang="en-GB" sz="1800" dirty="0" smtClean="0">
                <a:solidFill>
                  <a:schemeClr val="tx1">
                    <a:lumMod val="50000"/>
                    <a:lumOff val="50000"/>
                  </a:schemeClr>
                </a:solidFill>
              </a:rPr>
            </a:br>
            <a:r>
              <a:rPr lang="en-GB" sz="1100" dirty="0" smtClean="0">
                <a:solidFill>
                  <a:schemeClr val="tx1">
                    <a:lumMod val="50000"/>
                    <a:lumOff val="50000"/>
                  </a:schemeClr>
                </a:solidFill>
              </a:rPr>
              <a:t>The data </a:t>
            </a:r>
            <a:r>
              <a:rPr lang="en-GB" sz="1100" dirty="0">
                <a:solidFill>
                  <a:schemeClr val="tx1">
                    <a:lumMod val="50000"/>
                    <a:lumOff val="50000"/>
                  </a:schemeClr>
                </a:solidFill>
              </a:rPr>
              <a:t>reflect only those NGOs already accredited by the General Assembly</a:t>
            </a:r>
            <a:r>
              <a:rPr lang="en-GB" sz="1100" dirty="0" smtClean="0">
                <a:solidFill>
                  <a:schemeClr val="tx1">
                    <a:lumMod val="50000"/>
                    <a:lumOff val="50000"/>
                  </a:schemeClr>
                </a:solidFill>
              </a:rPr>
              <a:t>.</a:t>
            </a:r>
            <a:r>
              <a:rPr lang="en-GB" sz="1800" dirty="0" smtClean="0">
                <a:solidFill>
                  <a:schemeClr val="tx1">
                    <a:lumMod val="50000"/>
                    <a:lumOff val="50000"/>
                  </a:schemeClr>
                </a:solidFill>
              </a:rPr>
              <a:t/>
            </a:r>
            <a:br>
              <a:rPr lang="en-GB" sz="1800" dirty="0" smtClean="0">
                <a:solidFill>
                  <a:schemeClr val="tx1">
                    <a:lumMod val="50000"/>
                    <a:lumOff val="50000"/>
                  </a:schemeClr>
                </a:solidFill>
              </a:rPr>
            </a:br>
            <a:endParaRPr lang="nl-NL" sz="1800" dirty="0">
              <a:solidFill>
                <a:schemeClr val="tx1">
                  <a:lumMod val="50000"/>
                  <a:lumOff val="50000"/>
                </a:schemeClr>
              </a:solidFill>
            </a:endParaRPr>
          </a:p>
          <a:p>
            <a:pPr lvl="0">
              <a:lnSpc>
                <a:spcPct val="140000"/>
              </a:lnSpc>
            </a:pPr>
            <a:r>
              <a:rPr lang="en-GB" sz="1800" b="1" dirty="0">
                <a:solidFill>
                  <a:schemeClr val="tx1">
                    <a:lumMod val="50000"/>
                    <a:lumOff val="50000"/>
                  </a:schemeClr>
                </a:solidFill>
              </a:rPr>
              <a:t>Geographic distribution</a:t>
            </a:r>
            <a:r>
              <a:rPr lang="en-GB" sz="1800" dirty="0">
                <a:solidFill>
                  <a:schemeClr val="tx1">
                    <a:lumMod val="50000"/>
                    <a:lumOff val="50000"/>
                  </a:schemeClr>
                </a:solidFill>
              </a:rPr>
              <a:t>: Geographic distribution is based on the address of the organization’s headquarters. Of the 156 accredited NGOs, </a:t>
            </a:r>
            <a:r>
              <a:rPr lang="en-GB" sz="1800" dirty="0">
                <a:solidFill>
                  <a:srgbClr val="215968"/>
                </a:solidFill>
              </a:rPr>
              <a:t>79 are based in Electoral Group I, 9 in Electoral Group II, 13 in Electoral Group III, 34 in Electoral Group IV, 18 in Electoral Group V(a) and 3 in Electoral Group V(b). </a:t>
            </a:r>
            <a:endParaRPr lang="nl-NL" sz="1800" dirty="0">
              <a:solidFill>
                <a:srgbClr val="215968"/>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2073935"/>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8134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(2)</a:t>
            </a: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562575"/>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pic>
        <p:nvPicPr>
          <p:cNvPr id="6" name="Afbeelding 5"/>
          <p:cNvPicPr/>
          <p:nvPr/>
        </p:nvPicPr>
        <p:blipFill>
          <a:blip r:embed="rId3">
            <a:extLst>
              <a:ext uri="{28A0092B-C50C-407E-A947-70E740481C1C}">
                <a14:useLocalDpi xmlns:a14="http://schemas.microsoft.com/office/drawing/2010/main" val="0"/>
              </a:ext>
            </a:extLst>
          </a:blip>
          <a:srcRect/>
          <a:stretch>
            <a:fillRect/>
          </a:stretch>
        </p:blipFill>
        <p:spPr bwMode="auto">
          <a:xfrm>
            <a:off x="1138104" y="2457828"/>
            <a:ext cx="6218332" cy="3920581"/>
          </a:xfrm>
          <a:prstGeom prst="rect">
            <a:avLst/>
          </a:prstGeom>
          <a:noFill/>
        </p:spPr>
      </p:pic>
    </p:spTree>
    <p:extLst>
      <p:ext uri="{BB962C8B-B14F-4D97-AF65-F5344CB8AC3E}">
        <p14:creationId xmlns:p14="http://schemas.microsoft.com/office/powerpoint/2010/main" val="8620393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(3)</a:t>
            </a:r>
          </a:p>
          <a:p>
            <a:pPr marL="0" lvl="0" indent="0">
              <a:lnSpc>
                <a:spcPct val="140000"/>
              </a:lnSpc>
              <a:buNone/>
            </a:pPr>
            <a:r>
              <a:rPr lang="en-GB" sz="1400" dirty="0">
                <a:solidFill>
                  <a:srgbClr val="404040"/>
                </a:solidFill>
              </a:rPr>
              <a:t>The initial cycle of NGOs recommended by the Committee showed a disproportionate concentration of requests from Electoral Groups I and IV. Through targeted interventions of the Secretariat, the proportion of NGOs from Africa increased substantially in subsequent years. However, the numbers of accredited NGOs from Electoral Groups II and V(b) remains low</a:t>
            </a:r>
            <a:r>
              <a:rPr lang="en-GB" sz="1400" dirty="0" smtClean="0">
                <a:solidFill>
                  <a:srgbClr val="404040"/>
                </a:solidFill>
              </a:rPr>
              <a:t>.</a:t>
            </a:r>
          </a:p>
          <a:p>
            <a:pPr marL="0" lvl="0" indent="0">
              <a:lnSpc>
                <a:spcPct val="140000"/>
              </a:lnSpc>
              <a:buNone/>
            </a:pPr>
            <a:endParaRPr lang="nl-NL" sz="1400" dirty="0"/>
          </a:p>
          <a:p>
            <a:pPr marL="0" indent="0">
              <a:lnSpc>
                <a:spcPct val="140000"/>
              </a:lnSpc>
              <a:buNone/>
            </a:pP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562575"/>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pic>
        <p:nvPicPr>
          <p:cNvPr id="7" name="Afbeelding 6"/>
          <p:cNvPicPr/>
          <p:nvPr/>
        </p:nvPicPr>
        <p:blipFill>
          <a:blip r:embed="rId3">
            <a:extLst>
              <a:ext uri="{28A0092B-C50C-407E-A947-70E740481C1C}">
                <a14:useLocalDpi xmlns:a14="http://schemas.microsoft.com/office/drawing/2010/main" val="0"/>
              </a:ext>
            </a:extLst>
          </a:blip>
          <a:srcRect/>
          <a:stretch>
            <a:fillRect/>
          </a:stretch>
        </p:blipFill>
        <p:spPr bwMode="auto">
          <a:xfrm>
            <a:off x="3020809" y="3266107"/>
            <a:ext cx="5341775" cy="3414565"/>
          </a:xfrm>
          <a:prstGeom prst="rect">
            <a:avLst/>
          </a:prstGeom>
          <a:noFill/>
        </p:spPr>
      </p:pic>
    </p:spTree>
    <p:extLst>
      <p:ext uri="{BB962C8B-B14F-4D97-AF65-F5344CB8AC3E}">
        <p14:creationId xmlns:p14="http://schemas.microsoft.com/office/powerpoint/2010/main" val="23673996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(4)</a:t>
            </a:r>
          </a:p>
          <a:p>
            <a:pPr marL="0" lvl="0" indent="0">
              <a:lnSpc>
                <a:spcPct val="140000"/>
              </a:lnSpc>
              <a:buNone/>
            </a:pPr>
            <a:r>
              <a:rPr lang="nl-NL" sz="1400" b="1" dirty="0">
                <a:solidFill>
                  <a:schemeClr val="tx1">
                    <a:lumMod val="75000"/>
                    <a:lumOff val="25000"/>
                  </a:schemeClr>
                </a:solidFill>
              </a:rPr>
              <a:t>Country or </a:t>
            </a:r>
            <a:r>
              <a:rPr lang="nl-NL" sz="1400" b="1" dirty="0" err="1">
                <a:solidFill>
                  <a:schemeClr val="tx1">
                    <a:lumMod val="75000"/>
                    <a:lumOff val="25000"/>
                  </a:schemeClr>
                </a:solidFill>
              </a:rPr>
              <a:t>countries</a:t>
            </a:r>
            <a:r>
              <a:rPr lang="nl-NL" sz="1400" b="1" dirty="0">
                <a:solidFill>
                  <a:schemeClr val="tx1">
                    <a:lumMod val="75000"/>
                    <a:lumOff val="25000"/>
                  </a:schemeClr>
                </a:solidFill>
              </a:rPr>
              <a:t> in </a:t>
            </a:r>
            <a:r>
              <a:rPr lang="nl-NL" sz="1400" b="1" dirty="0" err="1">
                <a:solidFill>
                  <a:schemeClr val="tx1">
                    <a:lumMod val="75000"/>
                    <a:lumOff val="25000"/>
                  </a:schemeClr>
                </a:solidFill>
              </a:rPr>
              <a:t>which</a:t>
            </a:r>
            <a:r>
              <a:rPr lang="nl-NL" sz="1400" b="1" dirty="0">
                <a:solidFill>
                  <a:schemeClr val="tx1">
                    <a:lumMod val="75000"/>
                    <a:lumOff val="25000"/>
                  </a:schemeClr>
                </a:solidFill>
              </a:rPr>
              <a:t> the </a:t>
            </a:r>
            <a:r>
              <a:rPr lang="nl-NL" sz="1400" b="1" dirty="0" err="1">
                <a:solidFill>
                  <a:schemeClr val="tx1">
                    <a:lumMod val="75000"/>
                    <a:lumOff val="25000"/>
                  </a:schemeClr>
                </a:solidFill>
              </a:rPr>
              <a:t>organizations</a:t>
            </a:r>
            <a:r>
              <a:rPr lang="nl-NL" sz="1400" b="1" dirty="0">
                <a:solidFill>
                  <a:schemeClr val="tx1">
                    <a:lumMod val="75000"/>
                    <a:lumOff val="25000"/>
                  </a:schemeClr>
                </a:solidFill>
              </a:rPr>
              <a:t> are </a:t>
            </a:r>
            <a:r>
              <a:rPr lang="nl-NL" sz="1400" b="1" dirty="0" err="1">
                <a:solidFill>
                  <a:schemeClr val="tx1">
                    <a:lumMod val="75000"/>
                    <a:lumOff val="25000"/>
                  </a:schemeClr>
                </a:solidFill>
              </a:rPr>
              <a:t>active</a:t>
            </a:r>
            <a:r>
              <a:rPr lang="nl-NL" sz="1400" b="1" dirty="0">
                <a:solidFill>
                  <a:schemeClr val="tx1">
                    <a:lumMod val="75000"/>
                    <a:lumOff val="25000"/>
                  </a:schemeClr>
                </a:solidFill>
              </a:rPr>
              <a:t>: </a:t>
            </a:r>
            <a:r>
              <a:rPr lang="nl-NL" sz="1400" dirty="0">
                <a:solidFill>
                  <a:schemeClr val="tx1">
                    <a:lumMod val="75000"/>
                    <a:lumOff val="25000"/>
                  </a:schemeClr>
                </a:solidFill>
              </a:rPr>
              <a:t>92 </a:t>
            </a:r>
            <a:r>
              <a:rPr lang="nl-NL" sz="1400" dirty="0" err="1">
                <a:solidFill>
                  <a:schemeClr val="tx1">
                    <a:lumMod val="75000"/>
                    <a:lumOff val="25000"/>
                  </a:schemeClr>
                </a:solidFill>
              </a:rPr>
              <a:t>NGOs</a:t>
            </a:r>
            <a:r>
              <a:rPr lang="nl-NL" sz="1400" dirty="0">
                <a:solidFill>
                  <a:schemeClr val="tx1">
                    <a:lumMod val="75000"/>
                    <a:lumOff val="25000"/>
                  </a:schemeClr>
                </a:solidFill>
              </a:rPr>
              <a:t> (59%) of the </a:t>
            </a:r>
            <a:r>
              <a:rPr lang="nl-NL" sz="1400" dirty="0" err="1">
                <a:solidFill>
                  <a:schemeClr val="tx1">
                    <a:lumMod val="75000"/>
                    <a:lumOff val="25000"/>
                  </a:schemeClr>
                </a:solidFill>
              </a:rPr>
              <a:t>accredited</a:t>
            </a:r>
            <a:r>
              <a:rPr lang="nl-NL" sz="1400" dirty="0">
                <a:solidFill>
                  <a:schemeClr val="tx1">
                    <a:lumMod val="75000"/>
                    <a:lumOff val="25000"/>
                  </a:schemeClr>
                </a:solidFill>
              </a:rPr>
              <a:t> </a:t>
            </a:r>
            <a:r>
              <a:rPr lang="nl-NL" sz="1400" dirty="0" err="1">
                <a:solidFill>
                  <a:schemeClr val="tx1">
                    <a:lumMod val="75000"/>
                    <a:lumOff val="25000"/>
                  </a:schemeClr>
                </a:solidFill>
              </a:rPr>
              <a:t>organizations</a:t>
            </a:r>
            <a:r>
              <a:rPr lang="nl-NL" sz="1400" dirty="0">
                <a:solidFill>
                  <a:schemeClr val="tx1">
                    <a:lumMod val="75000"/>
                    <a:lumOff val="25000"/>
                  </a:schemeClr>
                </a:solidFill>
              </a:rPr>
              <a:t> </a:t>
            </a:r>
            <a:r>
              <a:rPr lang="nl-NL" sz="1400" dirty="0" err="1">
                <a:solidFill>
                  <a:schemeClr val="tx1">
                    <a:lumMod val="75000"/>
                    <a:lumOff val="25000"/>
                  </a:schemeClr>
                </a:solidFill>
              </a:rPr>
              <a:t>indicated</a:t>
            </a:r>
            <a:r>
              <a:rPr lang="nl-NL" sz="1400" dirty="0">
                <a:solidFill>
                  <a:schemeClr val="tx1">
                    <a:lumMod val="75000"/>
                    <a:lumOff val="25000"/>
                  </a:schemeClr>
                </a:solidFill>
              </a:rPr>
              <a:t> </a:t>
            </a:r>
            <a:r>
              <a:rPr lang="nl-NL" sz="1400" dirty="0" err="1">
                <a:solidFill>
                  <a:schemeClr val="tx1">
                    <a:lumMod val="75000"/>
                    <a:lumOff val="25000"/>
                  </a:schemeClr>
                </a:solidFill>
              </a:rPr>
              <a:t>that</a:t>
            </a:r>
            <a:r>
              <a:rPr lang="nl-NL" sz="1400" dirty="0">
                <a:solidFill>
                  <a:schemeClr val="tx1">
                    <a:lumMod val="75000"/>
                    <a:lumOff val="25000"/>
                  </a:schemeClr>
                </a:solidFill>
              </a:rPr>
              <a:t> </a:t>
            </a:r>
            <a:r>
              <a:rPr lang="nl-NL" sz="1400" dirty="0" err="1">
                <a:solidFill>
                  <a:schemeClr val="tx1">
                    <a:lumMod val="75000"/>
                    <a:lumOff val="25000"/>
                  </a:schemeClr>
                </a:solidFill>
              </a:rPr>
              <a:t>they</a:t>
            </a:r>
            <a:r>
              <a:rPr lang="nl-NL" sz="1400" dirty="0">
                <a:solidFill>
                  <a:schemeClr val="tx1">
                    <a:lumMod val="75000"/>
                    <a:lumOff val="25000"/>
                  </a:schemeClr>
                </a:solidFill>
              </a:rPr>
              <a:t> </a:t>
            </a:r>
            <a:r>
              <a:rPr lang="nl-NL" sz="1400" dirty="0" err="1">
                <a:solidFill>
                  <a:schemeClr val="tx1">
                    <a:lumMod val="75000"/>
                    <a:lumOff val="25000"/>
                  </a:schemeClr>
                </a:solidFill>
              </a:rPr>
              <a:t>operate</a:t>
            </a:r>
            <a:r>
              <a:rPr lang="nl-NL" sz="1400" dirty="0">
                <a:solidFill>
                  <a:schemeClr val="tx1">
                    <a:lumMod val="75000"/>
                    <a:lumOff val="25000"/>
                  </a:schemeClr>
                </a:solidFill>
              </a:rPr>
              <a:t> at the </a:t>
            </a:r>
            <a:r>
              <a:rPr lang="nl-NL" sz="1400" dirty="0" err="1">
                <a:solidFill>
                  <a:srgbClr val="FF0000"/>
                </a:solidFill>
              </a:rPr>
              <a:t>national</a:t>
            </a:r>
            <a:r>
              <a:rPr lang="nl-NL" sz="1400" dirty="0">
                <a:solidFill>
                  <a:srgbClr val="FF0000"/>
                </a:solidFill>
              </a:rPr>
              <a:t> level </a:t>
            </a:r>
            <a:r>
              <a:rPr lang="nl-NL" sz="1400" dirty="0" err="1">
                <a:solidFill>
                  <a:schemeClr val="tx1">
                    <a:lumMod val="75000"/>
                    <a:lumOff val="25000"/>
                  </a:schemeClr>
                </a:solidFill>
              </a:rPr>
              <a:t>and</a:t>
            </a:r>
            <a:r>
              <a:rPr lang="nl-NL" sz="1400" dirty="0">
                <a:solidFill>
                  <a:schemeClr val="tx1">
                    <a:lumMod val="75000"/>
                    <a:lumOff val="25000"/>
                  </a:schemeClr>
                </a:solidFill>
              </a:rPr>
              <a:t> 64 </a:t>
            </a:r>
            <a:r>
              <a:rPr lang="nl-NL" sz="1400" dirty="0" err="1">
                <a:solidFill>
                  <a:schemeClr val="tx1">
                    <a:lumMod val="75000"/>
                    <a:lumOff val="25000"/>
                  </a:schemeClr>
                </a:solidFill>
              </a:rPr>
              <a:t>NGOs</a:t>
            </a:r>
            <a:r>
              <a:rPr lang="nl-NL" sz="1400" dirty="0">
                <a:solidFill>
                  <a:schemeClr val="tx1">
                    <a:lumMod val="75000"/>
                    <a:lumOff val="25000"/>
                  </a:schemeClr>
                </a:solidFill>
              </a:rPr>
              <a:t> (41%) </a:t>
            </a:r>
            <a:r>
              <a:rPr lang="nl-NL" sz="1400" dirty="0" err="1">
                <a:solidFill>
                  <a:schemeClr val="tx1">
                    <a:lumMod val="75000"/>
                    <a:lumOff val="25000"/>
                  </a:schemeClr>
                </a:solidFill>
              </a:rPr>
              <a:t>stated</a:t>
            </a:r>
            <a:r>
              <a:rPr lang="nl-NL" sz="1400" dirty="0">
                <a:solidFill>
                  <a:schemeClr val="tx1">
                    <a:lumMod val="75000"/>
                    <a:lumOff val="25000"/>
                  </a:schemeClr>
                </a:solidFill>
              </a:rPr>
              <a:t> </a:t>
            </a:r>
            <a:r>
              <a:rPr lang="nl-NL" sz="1400" dirty="0" err="1">
                <a:solidFill>
                  <a:schemeClr val="tx1">
                    <a:lumMod val="75000"/>
                    <a:lumOff val="25000"/>
                  </a:schemeClr>
                </a:solidFill>
              </a:rPr>
              <a:t>that</a:t>
            </a:r>
            <a:r>
              <a:rPr lang="nl-NL" sz="1400" dirty="0">
                <a:solidFill>
                  <a:schemeClr val="tx1">
                    <a:lumMod val="75000"/>
                    <a:lumOff val="25000"/>
                  </a:schemeClr>
                </a:solidFill>
              </a:rPr>
              <a:t> </a:t>
            </a:r>
            <a:r>
              <a:rPr lang="nl-NL" sz="1400" dirty="0" err="1">
                <a:solidFill>
                  <a:schemeClr val="tx1">
                    <a:lumMod val="75000"/>
                    <a:lumOff val="25000"/>
                  </a:schemeClr>
                </a:solidFill>
              </a:rPr>
              <a:t>their</a:t>
            </a:r>
            <a:r>
              <a:rPr lang="nl-NL" sz="1400" dirty="0">
                <a:solidFill>
                  <a:schemeClr val="tx1">
                    <a:lumMod val="75000"/>
                    <a:lumOff val="25000"/>
                  </a:schemeClr>
                </a:solidFill>
              </a:rPr>
              <a:t> </a:t>
            </a:r>
            <a:r>
              <a:rPr lang="nl-NL" sz="1400" dirty="0" err="1">
                <a:solidFill>
                  <a:schemeClr val="tx1">
                    <a:lumMod val="75000"/>
                    <a:lumOff val="25000"/>
                  </a:schemeClr>
                </a:solidFill>
              </a:rPr>
              <a:t>activities</a:t>
            </a:r>
            <a:r>
              <a:rPr lang="nl-NL" sz="1400" dirty="0">
                <a:solidFill>
                  <a:schemeClr val="tx1">
                    <a:lumMod val="75000"/>
                    <a:lumOff val="25000"/>
                  </a:schemeClr>
                </a:solidFill>
              </a:rPr>
              <a:t> are </a:t>
            </a:r>
            <a:r>
              <a:rPr lang="nl-NL" sz="1400" dirty="0" err="1">
                <a:solidFill>
                  <a:srgbClr val="FF0000"/>
                </a:solidFill>
              </a:rPr>
              <a:t>international</a:t>
            </a:r>
            <a:r>
              <a:rPr lang="nl-NL" sz="1400" dirty="0">
                <a:solidFill>
                  <a:srgbClr val="FF0000"/>
                </a:solidFill>
              </a:rPr>
              <a:t> in scope.</a:t>
            </a:r>
            <a:r>
              <a:rPr lang="nl-NL" sz="1400" dirty="0">
                <a:solidFill>
                  <a:schemeClr val="tx1">
                    <a:lumMod val="75000"/>
                    <a:lumOff val="25000"/>
                  </a:schemeClr>
                </a:solidFill>
              </a:rPr>
              <a:t> </a:t>
            </a:r>
            <a:r>
              <a:rPr lang="nl-NL" sz="1400" dirty="0" err="1">
                <a:solidFill>
                  <a:schemeClr val="tx1">
                    <a:lumMod val="75000"/>
                    <a:lumOff val="25000"/>
                  </a:schemeClr>
                </a:solidFill>
              </a:rPr>
              <a:t>NGOs</a:t>
            </a:r>
            <a:r>
              <a:rPr lang="nl-NL" sz="1400" dirty="0">
                <a:solidFill>
                  <a:schemeClr val="tx1">
                    <a:lumMod val="75000"/>
                    <a:lumOff val="25000"/>
                  </a:schemeClr>
                </a:solidFill>
              </a:rPr>
              <a:t> in </a:t>
            </a:r>
            <a:r>
              <a:rPr lang="nl-NL" sz="1400" dirty="0" err="1">
                <a:solidFill>
                  <a:schemeClr val="tx1">
                    <a:lumMod val="75000"/>
                    <a:lumOff val="25000"/>
                  </a:schemeClr>
                </a:solidFill>
              </a:rPr>
              <a:t>Electoral</a:t>
            </a:r>
            <a:r>
              <a:rPr lang="nl-NL" sz="1400" dirty="0">
                <a:solidFill>
                  <a:schemeClr val="tx1">
                    <a:lumMod val="75000"/>
                    <a:lumOff val="25000"/>
                  </a:schemeClr>
                </a:solidFill>
              </a:rPr>
              <a:t> </a:t>
            </a:r>
            <a:r>
              <a:rPr lang="nl-NL" sz="1400" dirty="0" err="1">
                <a:solidFill>
                  <a:schemeClr val="tx1">
                    <a:lumMod val="75000"/>
                    <a:lumOff val="25000"/>
                  </a:schemeClr>
                </a:solidFill>
              </a:rPr>
              <a:t>Groups</a:t>
            </a:r>
            <a:r>
              <a:rPr lang="nl-NL" sz="1400" dirty="0">
                <a:solidFill>
                  <a:schemeClr val="tx1">
                    <a:lumMod val="75000"/>
                    <a:lumOff val="25000"/>
                  </a:schemeClr>
                </a:solidFill>
              </a:rPr>
              <a:t> I </a:t>
            </a:r>
            <a:r>
              <a:rPr lang="nl-NL" sz="1400" dirty="0" err="1">
                <a:solidFill>
                  <a:schemeClr val="tx1">
                    <a:lumMod val="75000"/>
                    <a:lumOff val="25000"/>
                  </a:schemeClr>
                </a:solidFill>
              </a:rPr>
              <a:t>and</a:t>
            </a:r>
            <a:r>
              <a:rPr lang="nl-NL" sz="1400" dirty="0">
                <a:solidFill>
                  <a:schemeClr val="tx1">
                    <a:lumMod val="75000"/>
                    <a:lumOff val="25000"/>
                  </a:schemeClr>
                </a:solidFill>
              </a:rPr>
              <a:t> III are more </a:t>
            </a:r>
            <a:r>
              <a:rPr lang="nl-NL" sz="1400" dirty="0" err="1">
                <a:solidFill>
                  <a:schemeClr val="tx1">
                    <a:lumMod val="75000"/>
                    <a:lumOff val="25000"/>
                  </a:schemeClr>
                </a:solidFill>
              </a:rPr>
              <a:t>likely</a:t>
            </a:r>
            <a:r>
              <a:rPr lang="nl-NL" sz="1400" dirty="0">
                <a:solidFill>
                  <a:schemeClr val="tx1">
                    <a:lumMod val="75000"/>
                    <a:lumOff val="25000"/>
                  </a:schemeClr>
                </a:solidFill>
              </a:rPr>
              <a:t> </a:t>
            </a:r>
            <a:r>
              <a:rPr lang="nl-NL" sz="1400" dirty="0" err="1">
                <a:solidFill>
                  <a:schemeClr val="tx1">
                    <a:lumMod val="75000"/>
                    <a:lumOff val="25000"/>
                  </a:schemeClr>
                </a:solidFill>
              </a:rPr>
              <a:t>to</a:t>
            </a:r>
            <a:r>
              <a:rPr lang="nl-NL" sz="1400" dirty="0">
                <a:solidFill>
                  <a:schemeClr val="tx1">
                    <a:lumMod val="75000"/>
                    <a:lumOff val="25000"/>
                  </a:schemeClr>
                </a:solidFill>
              </a:rPr>
              <a:t> report </a:t>
            </a:r>
            <a:r>
              <a:rPr lang="nl-NL" sz="1400" dirty="0" err="1">
                <a:solidFill>
                  <a:schemeClr val="tx1">
                    <a:lumMod val="75000"/>
                    <a:lumOff val="25000"/>
                  </a:schemeClr>
                </a:solidFill>
              </a:rPr>
              <a:t>international</a:t>
            </a:r>
            <a:r>
              <a:rPr lang="nl-NL" sz="1400" dirty="0">
                <a:solidFill>
                  <a:schemeClr val="tx1">
                    <a:lumMod val="75000"/>
                    <a:lumOff val="25000"/>
                  </a:schemeClr>
                </a:solidFill>
              </a:rPr>
              <a:t> </a:t>
            </a:r>
            <a:r>
              <a:rPr lang="nl-NL" sz="1400" dirty="0" err="1">
                <a:solidFill>
                  <a:schemeClr val="tx1">
                    <a:lumMod val="75000"/>
                    <a:lumOff val="25000"/>
                  </a:schemeClr>
                </a:solidFill>
              </a:rPr>
              <a:t>activities</a:t>
            </a:r>
            <a:r>
              <a:rPr lang="nl-NL" sz="1400" dirty="0">
                <a:solidFill>
                  <a:schemeClr val="tx1">
                    <a:lumMod val="75000"/>
                    <a:lumOff val="25000"/>
                  </a:schemeClr>
                </a:solidFill>
              </a:rPr>
              <a:t> </a:t>
            </a:r>
            <a:r>
              <a:rPr lang="nl-NL" sz="1400" dirty="0" err="1">
                <a:solidFill>
                  <a:schemeClr val="tx1">
                    <a:lumMod val="75000"/>
                    <a:lumOff val="25000"/>
                  </a:schemeClr>
                </a:solidFill>
              </a:rPr>
              <a:t>than</a:t>
            </a:r>
            <a:r>
              <a:rPr lang="nl-NL" sz="1400" dirty="0">
                <a:solidFill>
                  <a:schemeClr val="tx1">
                    <a:lumMod val="75000"/>
                    <a:lumOff val="25000"/>
                  </a:schemeClr>
                </a:solidFill>
              </a:rPr>
              <a:t> </a:t>
            </a:r>
            <a:r>
              <a:rPr lang="nl-NL" sz="1400" dirty="0" err="1">
                <a:solidFill>
                  <a:schemeClr val="tx1">
                    <a:lumMod val="75000"/>
                    <a:lumOff val="25000"/>
                  </a:schemeClr>
                </a:solidFill>
              </a:rPr>
              <a:t>those</a:t>
            </a:r>
            <a:r>
              <a:rPr lang="nl-NL" sz="1400" dirty="0">
                <a:solidFill>
                  <a:schemeClr val="tx1">
                    <a:lumMod val="75000"/>
                    <a:lumOff val="25000"/>
                  </a:schemeClr>
                </a:solidFill>
              </a:rPr>
              <a:t> in the </a:t>
            </a:r>
            <a:r>
              <a:rPr lang="nl-NL" sz="1400" dirty="0" err="1">
                <a:solidFill>
                  <a:schemeClr val="tx1">
                    <a:lumMod val="75000"/>
                    <a:lumOff val="25000"/>
                  </a:schemeClr>
                </a:solidFill>
              </a:rPr>
              <a:t>other</a:t>
            </a:r>
            <a:r>
              <a:rPr lang="nl-NL" sz="1400" dirty="0">
                <a:solidFill>
                  <a:schemeClr val="tx1">
                    <a:lumMod val="75000"/>
                    <a:lumOff val="25000"/>
                  </a:schemeClr>
                </a:solidFill>
              </a:rPr>
              <a:t> </a:t>
            </a:r>
            <a:r>
              <a:rPr lang="nl-NL" sz="1400" dirty="0" err="1">
                <a:solidFill>
                  <a:schemeClr val="tx1">
                    <a:lumMod val="75000"/>
                    <a:lumOff val="25000"/>
                  </a:schemeClr>
                </a:solidFill>
              </a:rPr>
              <a:t>four</a:t>
            </a:r>
            <a:r>
              <a:rPr lang="nl-NL" sz="1400" dirty="0">
                <a:solidFill>
                  <a:schemeClr val="tx1">
                    <a:lumMod val="75000"/>
                    <a:lumOff val="25000"/>
                  </a:schemeClr>
                </a:solidFill>
              </a:rPr>
              <a:t> </a:t>
            </a:r>
            <a:r>
              <a:rPr lang="nl-NL" sz="1400" dirty="0" err="1">
                <a:solidFill>
                  <a:schemeClr val="tx1">
                    <a:lumMod val="75000"/>
                    <a:lumOff val="25000"/>
                  </a:schemeClr>
                </a:solidFill>
              </a:rPr>
              <a:t>groups</a:t>
            </a:r>
            <a:r>
              <a:rPr lang="nl-NL" sz="1400" dirty="0">
                <a:solidFill>
                  <a:schemeClr val="tx1">
                    <a:lumMod val="75000"/>
                    <a:lumOff val="25000"/>
                  </a:schemeClr>
                </a:solidFill>
              </a:rPr>
              <a:t>. </a:t>
            </a:r>
          </a:p>
          <a:p>
            <a:pPr marL="0" indent="0">
              <a:lnSpc>
                <a:spcPct val="140000"/>
              </a:lnSpc>
              <a:buNone/>
            </a:pP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562575"/>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pic>
        <p:nvPicPr>
          <p:cNvPr id="6" name="Afbeelding 5"/>
          <p:cNvPicPr/>
          <p:nvPr/>
        </p:nvPicPr>
        <p:blipFill>
          <a:blip r:embed="rId3">
            <a:extLst>
              <a:ext uri="{28A0092B-C50C-407E-A947-70E740481C1C}">
                <a14:useLocalDpi xmlns:a14="http://schemas.microsoft.com/office/drawing/2010/main" val="0"/>
              </a:ext>
            </a:extLst>
          </a:blip>
          <a:srcRect/>
          <a:stretch>
            <a:fillRect/>
          </a:stretch>
        </p:blipFill>
        <p:spPr bwMode="auto">
          <a:xfrm>
            <a:off x="2722628" y="3208317"/>
            <a:ext cx="5606968" cy="3472355"/>
          </a:xfrm>
          <a:prstGeom prst="rect">
            <a:avLst/>
          </a:prstGeom>
          <a:noFill/>
          <a:ln>
            <a:noFill/>
          </a:ln>
        </p:spPr>
      </p:pic>
    </p:spTree>
    <p:extLst>
      <p:ext uri="{BB962C8B-B14F-4D97-AF65-F5344CB8AC3E}">
        <p14:creationId xmlns:p14="http://schemas.microsoft.com/office/powerpoint/2010/main" val="42362659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(5)</a:t>
            </a:r>
          </a:p>
          <a:p>
            <a:pPr marL="0" lvl="0" indent="0">
              <a:buNone/>
            </a:pPr>
            <a:r>
              <a:rPr lang="en-GB" sz="1600" dirty="0">
                <a:solidFill>
                  <a:schemeClr val="tx1">
                    <a:lumMod val="75000"/>
                    <a:lumOff val="25000"/>
                  </a:schemeClr>
                </a:solidFill>
              </a:rPr>
              <a:t>Regardless of the location of their headquarters or whether they are national or international, accredited NGOs </a:t>
            </a:r>
            <a:r>
              <a:rPr lang="en-GB" sz="1600" b="1" dirty="0">
                <a:solidFill>
                  <a:schemeClr val="tx1">
                    <a:lumMod val="75000"/>
                    <a:lumOff val="25000"/>
                  </a:schemeClr>
                </a:solidFill>
              </a:rPr>
              <a:t>report carrying out activities throughout the world</a:t>
            </a:r>
            <a:r>
              <a:rPr lang="en-GB" sz="1600" dirty="0">
                <a:solidFill>
                  <a:schemeClr val="tx1">
                    <a:lumMod val="75000"/>
                    <a:lumOff val="25000"/>
                  </a:schemeClr>
                </a:solidFill>
              </a:rPr>
              <a:t>. (These data are tracked by geographic region rather than electoral group.)</a:t>
            </a:r>
            <a:endParaRPr lang="nl-NL" sz="1600" dirty="0">
              <a:solidFill>
                <a:schemeClr val="tx1">
                  <a:lumMod val="75000"/>
                  <a:lumOff val="25000"/>
                </a:schemeClr>
              </a:solidFill>
            </a:endParaRPr>
          </a:p>
          <a:p>
            <a:pPr marL="0" indent="0">
              <a:lnSpc>
                <a:spcPct val="140000"/>
              </a:lnSpc>
              <a:buNone/>
            </a:pP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562575"/>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pic>
        <p:nvPicPr>
          <p:cNvPr id="7" name="Afbeelding 6"/>
          <p:cNvPicPr/>
          <p:nvPr/>
        </p:nvPicPr>
        <p:blipFill>
          <a:blip r:embed="rId3">
            <a:extLst>
              <a:ext uri="{28A0092B-C50C-407E-A947-70E740481C1C}">
                <a14:useLocalDpi xmlns:a14="http://schemas.microsoft.com/office/drawing/2010/main" val="0"/>
              </a:ext>
            </a:extLst>
          </a:blip>
          <a:srcRect/>
          <a:stretch>
            <a:fillRect/>
          </a:stretch>
        </p:blipFill>
        <p:spPr bwMode="auto">
          <a:xfrm>
            <a:off x="1747879" y="3216621"/>
            <a:ext cx="5262177" cy="3480548"/>
          </a:xfrm>
          <a:prstGeom prst="rect">
            <a:avLst/>
          </a:prstGeom>
          <a:noFill/>
        </p:spPr>
      </p:pic>
    </p:spTree>
    <p:extLst>
      <p:ext uri="{BB962C8B-B14F-4D97-AF65-F5344CB8AC3E}">
        <p14:creationId xmlns:p14="http://schemas.microsoft.com/office/powerpoint/2010/main" val="42803655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(6)</a:t>
            </a:r>
          </a:p>
          <a:p>
            <a:pPr marL="0" lvl="0" indent="0">
              <a:buNone/>
            </a:pPr>
            <a:r>
              <a:rPr lang="en-GB" sz="1600" b="1" dirty="0">
                <a:solidFill>
                  <a:srgbClr val="404040"/>
                </a:solidFill>
              </a:rPr>
              <a:t>Duration of existence</a:t>
            </a:r>
            <a:r>
              <a:rPr lang="en-GB" sz="1600" dirty="0">
                <a:solidFill>
                  <a:srgbClr val="404040"/>
                </a:solidFill>
              </a:rPr>
              <a:t> is based on the date of the founding of the organization as indicated in its request for accreditation. To date,</a:t>
            </a:r>
            <a:r>
              <a:rPr lang="en-GB" sz="1600" b="1" dirty="0">
                <a:solidFill>
                  <a:srgbClr val="404040"/>
                </a:solidFill>
              </a:rPr>
              <a:t> </a:t>
            </a:r>
            <a:r>
              <a:rPr lang="en-GB" sz="1600" dirty="0">
                <a:solidFill>
                  <a:srgbClr val="404040"/>
                </a:solidFill>
              </a:rPr>
              <a:t>74 accredited NGOs have stated that they have worked for more than 20 years, 58 have existed for more than 10 and fewer than 20 years and 24 indicate that they have existed for 10 years or fewer</a:t>
            </a:r>
            <a:r>
              <a:rPr lang="en-GB" sz="1600" dirty="0" smtClean="0">
                <a:solidFill>
                  <a:srgbClr val="404040"/>
                </a:solidFill>
              </a:rPr>
              <a:t>.</a:t>
            </a:r>
          </a:p>
          <a:p>
            <a:pPr marL="0" lvl="0" indent="0">
              <a:buNone/>
            </a:pPr>
            <a:endParaRPr lang="en-GB" sz="1600" dirty="0"/>
          </a:p>
          <a:p>
            <a:pPr marL="0" lvl="0" indent="0">
              <a:buNone/>
            </a:pPr>
            <a:endParaRPr lang="nl-NL" sz="1600" dirty="0"/>
          </a:p>
          <a:p>
            <a:pPr marL="0" indent="0">
              <a:lnSpc>
                <a:spcPct val="140000"/>
              </a:lnSpc>
              <a:buNone/>
            </a:pP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562575"/>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pic>
        <p:nvPicPr>
          <p:cNvPr id="6" name="Afbeelding 5"/>
          <p:cNvPicPr/>
          <p:nvPr/>
        </p:nvPicPr>
        <p:blipFill>
          <a:blip r:embed="rId3">
            <a:extLst>
              <a:ext uri="{28A0092B-C50C-407E-A947-70E740481C1C}">
                <a14:useLocalDpi xmlns:a14="http://schemas.microsoft.com/office/drawing/2010/main" val="0"/>
              </a:ext>
            </a:extLst>
          </a:blip>
          <a:srcRect/>
          <a:stretch>
            <a:fillRect/>
          </a:stretch>
        </p:blipFill>
        <p:spPr bwMode="auto">
          <a:xfrm>
            <a:off x="1715402" y="3428999"/>
            <a:ext cx="5167793" cy="3169197"/>
          </a:xfrm>
          <a:prstGeom prst="rect">
            <a:avLst/>
          </a:prstGeom>
          <a:noFill/>
        </p:spPr>
      </p:pic>
    </p:spTree>
    <p:extLst>
      <p:ext uri="{BB962C8B-B14F-4D97-AF65-F5344CB8AC3E}">
        <p14:creationId xmlns:p14="http://schemas.microsoft.com/office/powerpoint/2010/main" val="11445136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a:bodyPr>
          <a:lstStyle/>
          <a:p>
            <a:pPr marL="0" indent="0">
              <a:buNone/>
            </a:pPr>
            <a:endParaRPr lang="en-US" sz="1700" b="1" dirty="0" smtClean="0">
              <a:solidFill>
                <a:srgbClr val="FF0000"/>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(7)</a:t>
            </a:r>
          </a:p>
          <a:p>
            <a:pPr marL="0" indent="0">
              <a:buNone/>
            </a:pPr>
            <a:r>
              <a:rPr lang="en-GB" sz="1400" b="1" dirty="0">
                <a:solidFill>
                  <a:srgbClr val="404040"/>
                </a:solidFill>
              </a:rPr>
              <a:t>Domains in which the organization is active: </a:t>
            </a:r>
            <a:r>
              <a:rPr lang="en-GB" sz="1400" dirty="0">
                <a:solidFill>
                  <a:srgbClr val="404040"/>
                </a:solidFill>
              </a:rPr>
              <a:t>In their requests for accreditation, NGOs are requested to tick one or several boxes in order to indicate the primary domains in which they are most active. </a:t>
            </a:r>
            <a:r>
              <a:rPr lang="en-GB" sz="1400" dirty="0" smtClean="0">
                <a:solidFill>
                  <a:srgbClr val="404040"/>
                </a:solidFill>
              </a:rPr>
              <a:t/>
            </a:r>
            <a:br>
              <a:rPr lang="en-GB" sz="1400" dirty="0" smtClean="0">
                <a:solidFill>
                  <a:srgbClr val="404040"/>
                </a:solidFill>
              </a:rPr>
            </a:br>
            <a:r>
              <a:rPr lang="en-GB" sz="1400" dirty="0" smtClean="0">
                <a:solidFill>
                  <a:srgbClr val="404040"/>
                </a:solidFill>
              </a:rPr>
              <a:t>&gt; The </a:t>
            </a:r>
            <a:r>
              <a:rPr lang="en-GB" sz="1400" b="1" dirty="0">
                <a:solidFill>
                  <a:srgbClr val="404040"/>
                </a:solidFill>
              </a:rPr>
              <a:t>vast majority indicated several domains </a:t>
            </a:r>
            <a:r>
              <a:rPr lang="en-GB" sz="1400" dirty="0">
                <a:solidFill>
                  <a:srgbClr val="404040"/>
                </a:solidFill>
              </a:rPr>
              <a:t>(e.g. 84% reported working on oral traditions and expression; 82% on social practices, rituals and festive events; etc.), </a:t>
            </a:r>
            <a:r>
              <a:rPr lang="en-GB" sz="1400" b="1" dirty="0">
                <a:solidFill>
                  <a:srgbClr val="404040"/>
                </a:solidFill>
              </a:rPr>
              <a:t>with more than half ticking all five domains indicated</a:t>
            </a:r>
            <a:r>
              <a:rPr lang="en-GB" sz="1400" dirty="0">
                <a:solidFill>
                  <a:srgbClr val="404040"/>
                </a:solidFill>
              </a:rPr>
              <a:t>. Fifty-five organizations indicated working on ‘other’ domains, which included poverty reduction among indigenous peoples, strengthening conflict resolution systems or intangible heritage and sustainable development</a:t>
            </a:r>
            <a:r>
              <a:rPr lang="en-GB" sz="1400" b="1" dirty="0">
                <a:solidFill>
                  <a:srgbClr val="404040"/>
                </a:solidFill>
              </a:rPr>
              <a:t>. Only ten NGOs reported working in a single domain. </a:t>
            </a:r>
            <a:endParaRPr lang="nl-NL" sz="1400" b="1" dirty="0">
              <a:solidFill>
                <a:srgbClr val="404040"/>
              </a:solidFill>
            </a:endParaRPr>
          </a:p>
          <a:p>
            <a:pPr marL="0" lvl="0" indent="0">
              <a:buNone/>
            </a:pPr>
            <a:endParaRPr lang="en-GB" sz="1600" dirty="0"/>
          </a:p>
          <a:p>
            <a:pPr marL="0" lvl="0" indent="0">
              <a:buNone/>
            </a:pPr>
            <a:endParaRPr lang="nl-NL" sz="1600" dirty="0"/>
          </a:p>
          <a:p>
            <a:pPr marL="0" indent="0">
              <a:lnSpc>
                <a:spcPct val="140000"/>
              </a:lnSpc>
              <a:buNone/>
            </a:pP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36610"/>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pic>
        <p:nvPicPr>
          <p:cNvPr id="7" name="Afbeelding 6"/>
          <p:cNvPicPr/>
          <p:nvPr/>
        </p:nvPicPr>
        <p:blipFill>
          <a:blip r:embed="rId3">
            <a:extLst>
              <a:ext uri="{28A0092B-C50C-407E-A947-70E740481C1C}">
                <a14:useLocalDpi xmlns:a14="http://schemas.microsoft.com/office/drawing/2010/main" val="0"/>
              </a:ext>
            </a:extLst>
          </a:blip>
          <a:srcRect/>
          <a:stretch>
            <a:fillRect/>
          </a:stretch>
        </p:blipFill>
        <p:spPr bwMode="auto">
          <a:xfrm>
            <a:off x="3760689" y="3348584"/>
            <a:ext cx="4997757" cy="3377453"/>
          </a:xfrm>
          <a:prstGeom prst="rect">
            <a:avLst/>
          </a:prstGeom>
          <a:noFill/>
        </p:spPr>
      </p:pic>
    </p:spTree>
    <p:extLst>
      <p:ext uri="{BB962C8B-B14F-4D97-AF65-F5344CB8AC3E}">
        <p14:creationId xmlns:p14="http://schemas.microsoft.com/office/powerpoint/2010/main" val="42418282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a:bodyPr>
          <a:lstStyle/>
          <a:p>
            <a:pPr marL="0" indent="0">
              <a:buNone/>
            </a:pPr>
            <a:endParaRPr lang="en-US" sz="1700" b="1" dirty="0" smtClean="0">
              <a:solidFill>
                <a:srgbClr val="FF0000"/>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(8)</a:t>
            </a:r>
          </a:p>
          <a:p>
            <a:pPr marL="0" lvl="0" indent="0">
              <a:buNone/>
            </a:pPr>
            <a:r>
              <a:rPr lang="en-GB" sz="1400" b="1" dirty="0">
                <a:solidFill>
                  <a:srgbClr val="404040"/>
                </a:solidFill>
              </a:rPr>
              <a:t>Primary safeguarding activities in which the organization is involved:</a:t>
            </a:r>
            <a:r>
              <a:rPr lang="en-GB" sz="1400" dirty="0">
                <a:solidFill>
                  <a:srgbClr val="404040"/>
                </a:solidFill>
              </a:rPr>
              <a:t> NGOs requesting accreditation are asked to tick one or more boxes to indicate the organization’s primary safeguarding activities</a:t>
            </a:r>
            <a:r>
              <a:rPr lang="en-GB" sz="1400" b="1" dirty="0">
                <a:solidFill>
                  <a:srgbClr val="404040"/>
                </a:solidFill>
              </a:rPr>
              <a:t>. Here again, most accredited NGOs ticked all five boxes, indicating that their primary activities span the safeguarding measures listed. </a:t>
            </a:r>
            <a:r>
              <a:rPr lang="en-GB" sz="1400" dirty="0">
                <a:solidFill>
                  <a:srgbClr val="404040"/>
                </a:solidFill>
              </a:rPr>
              <a:t>Other safeguarding measures, indicated by 45 NGOs, included activities such as digitization of audio-visual archives, promotion of culture for employment and growth, using culture for innovating goods and services, training of trainers, etc.</a:t>
            </a:r>
            <a:endParaRPr lang="nl-NL" sz="1400" dirty="0">
              <a:solidFill>
                <a:srgbClr val="404040"/>
              </a:solidFill>
            </a:endParaRPr>
          </a:p>
          <a:p>
            <a:pPr marL="0" indent="0">
              <a:buNone/>
            </a:pPr>
            <a:endParaRPr lang="nl-NL" sz="1400" b="1" dirty="0">
              <a:solidFill>
                <a:srgbClr val="404040"/>
              </a:solidFill>
            </a:endParaRPr>
          </a:p>
          <a:p>
            <a:pPr marL="0" lvl="0" indent="0">
              <a:buNone/>
            </a:pPr>
            <a:endParaRPr lang="en-GB" sz="1600" dirty="0"/>
          </a:p>
          <a:p>
            <a:pPr marL="0" lvl="0" indent="0">
              <a:buNone/>
            </a:pPr>
            <a:endParaRPr lang="nl-NL" sz="1600" dirty="0"/>
          </a:p>
          <a:p>
            <a:pPr marL="0" indent="0">
              <a:lnSpc>
                <a:spcPct val="140000"/>
              </a:lnSpc>
              <a:buNone/>
            </a:pP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36610"/>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pic>
        <p:nvPicPr>
          <p:cNvPr id="6" name="Afbeelding 5"/>
          <p:cNvPicPr/>
          <p:nvPr/>
        </p:nvPicPr>
        <p:blipFill>
          <a:blip r:embed="rId3">
            <a:extLst>
              <a:ext uri="{28A0092B-C50C-407E-A947-70E740481C1C}">
                <a14:useLocalDpi xmlns:a14="http://schemas.microsoft.com/office/drawing/2010/main" val="0"/>
              </a:ext>
            </a:extLst>
          </a:blip>
          <a:srcRect/>
          <a:stretch>
            <a:fillRect/>
          </a:stretch>
        </p:blipFill>
        <p:spPr bwMode="auto">
          <a:xfrm>
            <a:off x="2738047" y="3117649"/>
            <a:ext cx="4562918" cy="3502174"/>
          </a:xfrm>
          <a:prstGeom prst="rect">
            <a:avLst/>
          </a:prstGeom>
          <a:noFill/>
        </p:spPr>
      </p:pic>
    </p:spTree>
    <p:extLst>
      <p:ext uri="{BB962C8B-B14F-4D97-AF65-F5344CB8AC3E}">
        <p14:creationId xmlns:p14="http://schemas.microsoft.com/office/powerpoint/2010/main" val="5487924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fontScale="77500" lnSpcReduction="20000"/>
          </a:bodyPr>
          <a:lstStyle/>
          <a:p>
            <a:pPr marL="0" indent="0">
              <a:buNone/>
            </a:pPr>
            <a:endParaRPr lang="en-US" sz="1700" b="1" dirty="0" smtClean="0">
              <a:solidFill>
                <a:srgbClr val="FF0000"/>
              </a:solidFill>
            </a:endParaRPr>
          </a:p>
          <a:p>
            <a:pPr marL="0" indent="0">
              <a:lnSpc>
                <a:spcPct val="140000"/>
              </a:lnSpc>
              <a:buNone/>
            </a:pPr>
            <a:endParaRPr lang="en-GB" sz="1800" b="1" dirty="0" smtClean="0">
              <a:solidFill>
                <a:schemeClr val="tx1">
                  <a:lumMod val="50000"/>
                  <a:lumOff val="50000"/>
                </a:schemeClr>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(9)</a:t>
            </a:r>
          </a:p>
          <a:p>
            <a:pPr marL="0" lvl="0" indent="0">
              <a:buNone/>
            </a:pPr>
            <a:endParaRPr lang="nl-NL" sz="1600" dirty="0"/>
          </a:p>
          <a:p>
            <a:pPr marL="0" lvl="0" indent="0">
              <a:lnSpc>
                <a:spcPct val="140000"/>
              </a:lnSpc>
              <a:buNone/>
            </a:pPr>
            <a:r>
              <a:rPr lang="en-GB" sz="1800" b="1" dirty="0"/>
              <a:t>Participation at the national level, as reported by States Parties: </a:t>
            </a:r>
            <a:endParaRPr lang="en-GB" sz="1800" b="1" dirty="0" smtClean="0"/>
          </a:p>
          <a:p>
            <a:pPr marL="0" lvl="0" indent="0">
              <a:lnSpc>
                <a:spcPct val="140000"/>
              </a:lnSpc>
              <a:buNone/>
            </a:pPr>
            <a:r>
              <a:rPr lang="en-GB" sz="1800" dirty="0" smtClean="0"/>
              <a:t>In </a:t>
            </a:r>
            <a:r>
              <a:rPr lang="en-GB" sz="1800" dirty="0"/>
              <a:t>addition to the data available in the accreditation requests, the Secretariat attempted to </a:t>
            </a:r>
            <a:r>
              <a:rPr lang="en-GB" sz="1800" b="1" dirty="0"/>
              <a:t>trace the work of NGOs through the periodic reports submitted by States Parties</a:t>
            </a:r>
            <a:r>
              <a:rPr lang="en-GB" sz="1800" dirty="0"/>
              <a:t>. </a:t>
            </a:r>
            <a:endParaRPr lang="en-GB" sz="1800" dirty="0" smtClean="0"/>
          </a:p>
          <a:p>
            <a:pPr marL="0" lvl="0" indent="0">
              <a:lnSpc>
                <a:spcPct val="140000"/>
              </a:lnSpc>
              <a:buNone/>
            </a:pPr>
            <a:endParaRPr lang="en-GB" sz="1800" dirty="0"/>
          </a:p>
          <a:p>
            <a:pPr marL="0" lvl="0" indent="0">
              <a:lnSpc>
                <a:spcPct val="140000"/>
              </a:lnSpc>
              <a:buNone/>
            </a:pPr>
            <a:r>
              <a:rPr lang="en-GB" sz="1800" b="1" dirty="0" smtClean="0"/>
              <a:t>Of </a:t>
            </a:r>
            <a:r>
              <a:rPr lang="en-GB" sz="1800" b="1" dirty="0"/>
              <a:t>the 47 reports analysed </a:t>
            </a:r>
            <a:r>
              <a:rPr lang="en-GB" sz="1800" dirty="0"/>
              <a:t>(not all of which have been finalized for examination by the Committee), </a:t>
            </a:r>
            <a:endParaRPr lang="en-GB" sz="1800" dirty="0" smtClean="0"/>
          </a:p>
          <a:p>
            <a:pPr marL="0" lvl="0" indent="0">
              <a:lnSpc>
                <a:spcPct val="140000"/>
              </a:lnSpc>
              <a:buNone/>
            </a:pPr>
            <a:r>
              <a:rPr lang="en-GB" sz="1800" b="1" dirty="0" smtClean="0"/>
              <a:t>34 </a:t>
            </a:r>
            <a:r>
              <a:rPr lang="en-GB" sz="1800" b="1" dirty="0"/>
              <a:t>reports mentioned participation of non-governmental organizations </a:t>
            </a:r>
            <a:r>
              <a:rPr lang="en-GB" sz="1800" dirty="0"/>
              <a:t>in the implementation of the Convention at the </a:t>
            </a:r>
            <a:r>
              <a:rPr lang="en-GB" sz="1800" b="1" dirty="0"/>
              <a:t>national level. </a:t>
            </a:r>
            <a:endParaRPr lang="en-GB" sz="1800" b="1" dirty="0" smtClean="0"/>
          </a:p>
          <a:p>
            <a:pPr marL="0" lvl="0" indent="0">
              <a:lnSpc>
                <a:spcPct val="140000"/>
              </a:lnSpc>
              <a:buNone/>
            </a:pPr>
            <a:r>
              <a:rPr lang="en-GB" sz="1800" dirty="0" smtClean="0"/>
              <a:t>Fourteen </a:t>
            </a:r>
            <a:r>
              <a:rPr lang="en-GB" sz="1800" dirty="0"/>
              <a:t>reports referred specifically to the contribution of accredited NGOs, but several only listed the name of the organization without describing its contribution. </a:t>
            </a:r>
            <a:endParaRPr lang="en-GB" sz="1800" dirty="0" smtClean="0"/>
          </a:p>
          <a:p>
            <a:pPr marL="0" lvl="0" indent="0">
              <a:lnSpc>
                <a:spcPct val="140000"/>
              </a:lnSpc>
              <a:buNone/>
            </a:pPr>
            <a:r>
              <a:rPr lang="en-GB" sz="1800" b="1" dirty="0" smtClean="0"/>
              <a:t>Almost </a:t>
            </a:r>
            <a:r>
              <a:rPr lang="en-GB" sz="1800" b="1" dirty="0"/>
              <a:t>a quarter of the State Parties in which accredited NGOs are based made no mention </a:t>
            </a:r>
            <a:r>
              <a:rPr lang="en-GB" sz="1800" dirty="0"/>
              <a:t>of them when submitting periodic reports. </a:t>
            </a:r>
            <a:endParaRPr lang="en-GB" sz="1800" dirty="0" smtClean="0"/>
          </a:p>
          <a:p>
            <a:pPr marL="0" lvl="0" indent="0">
              <a:lnSpc>
                <a:spcPct val="140000"/>
              </a:lnSpc>
              <a:buNone/>
            </a:pPr>
            <a:endParaRPr lang="en-GB" sz="1800" dirty="0" smtClean="0"/>
          </a:p>
          <a:p>
            <a:pPr marL="0" lvl="0" indent="0">
              <a:lnSpc>
                <a:spcPct val="140000"/>
              </a:lnSpc>
              <a:buNone/>
            </a:pPr>
            <a:r>
              <a:rPr lang="en-GB" sz="1800" dirty="0" smtClean="0"/>
              <a:t>The </a:t>
            </a:r>
            <a:r>
              <a:rPr lang="en-GB" sz="1800" dirty="0"/>
              <a:t>nature of their contribution includes cooperation with the ministries in charge of implementation of the Convention (e.g. Belgium); establishment of working groups and networking (e.g. France, Republic of Korea); inventorying (e.g. Burkina Faso, Cyprus, Mexico); research (e.g. Kyrgyzstan, Viet Nam) as well as promotion, transmission and revitalization. </a:t>
            </a:r>
            <a:endParaRPr lang="nl-NL" sz="1800" dirty="0"/>
          </a:p>
          <a:p>
            <a:pPr marL="0" indent="0">
              <a:lnSpc>
                <a:spcPct val="140000"/>
              </a:lnSpc>
              <a:buNone/>
            </a:pP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buNone/>
            </a:pPr>
            <a:endParaRPr lang="en-GB"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36610"/>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424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1. NGOs as framed by the 2003 Convention: the technical framework</a:t>
            </a:r>
            <a:r>
              <a:rPr lang="nl-NL" dirty="0" smtClean="0">
                <a:solidFill>
                  <a:schemeClr val="accent5"/>
                </a:solidFill>
              </a:rPr>
              <a:t/>
            </a:r>
            <a:br>
              <a:rPr lang="nl-NL" dirty="0" smtClean="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620086"/>
            <a:ext cx="8432268" cy="4941581"/>
          </a:xfrm>
          <a:noFill/>
          <a:ln>
            <a:noFill/>
          </a:ln>
        </p:spPr>
        <p:txBody>
          <a:bodyPr>
            <a:normAutofit/>
          </a:bodyPr>
          <a:lstStyle/>
          <a:p>
            <a:pPr marL="0" indent="0">
              <a:buNone/>
            </a:pPr>
            <a:endParaRPr lang="en-US" sz="1700" b="1" dirty="0" smtClean="0">
              <a:solidFill>
                <a:srgbClr val="FF0000"/>
              </a:solidFill>
            </a:endParaRPr>
          </a:p>
          <a:p>
            <a:pPr marL="0" indent="0">
              <a:buNone/>
            </a:pPr>
            <a:endParaRPr lang="en-US" sz="1700" b="1" dirty="0" smtClean="0">
              <a:solidFill>
                <a:srgbClr val="FF0000"/>
              </a:solidFill>
            </a:endParaRPr>
          </a:p>
          <a:p>
            <a:pPr marL="0" indent="0">
              <a:lnSpc>
                <a:spcPct val="140000"/>
              </a:lnSpc>
              <a:buNone/>
            </a:pPr>
            <a:r>
              <a:rPr lang="en-US" sz="2200" b="1" dirty="0" smtClean="0">
                <a:solidFill>
                  <a:srgbClr val="FF0000"/>
                </a:solidFill>
              </a:rPr>
              <a:t>1.2 WHAT </a:t>
            </a:r>
            <a:r>
              <a:rPr lang="en-US" sz="2200" b="1" dirty="0">
                <a:solidFill>
                  <a:srgbClr val="FF0000"/>
                </a:solidFill>
              </a:rPr>
              <a:t>DOES THE TEXT OF THE OPERATIONAL DIRECTIVES </a:t>
            </a:r>
            <a:endParaRPr lang="en-US" sz="2200" b="1" dirty="0" smtClean="0">
              <a:solidFill>
                <a:srgbClr val="FF0000"/>
              </a:solidFill>
            </a:endParaRPr>
          </a:p>
          <a:p>
            <a:pPr marL="0" indent="0">
              <a:lnSpc>
                <a:spcPct val="140000"/>
              </a:lnSpc>
              <a:buNone/>
            </a:pPr>
            <a:r>
              <a:rPr lang="en-US" sz="2200" b="1" dirty="0" smtClean="0">
                <a:solidFill>
                  <a:srgbClr val="FF0000"/>
                </a:solidFill>
              </a:rPr>
              <a:t>of </a:t>
            </a:r>
            <a:r>
              <a:rPr lang="en-US" sz="2200" b="1" dirty="0">
                <a:solidFill>
                  <a:srgbClr val="FF0000"/>
                </a:solidFill>
              </a:rPr>
              <a:t>the 2003 CONVENTION TELL US ABOUT NGOs</a:t>
            </a:r>
            <a:r>
              <a:rPr lang="en-US" sz="2200" b="1" dirty="0" smtClean="0">
                <a:solidFill>
                  <a:srgbClr val="FF0000"/>
                </a:solidFill>
              </a:rPr>
              <a:t>?</a:t>
            </a:r>
          </a:p>
          <a:p>
            <a:pPr marL="0" indent="0">
              <a:lnSpc>
                <a:spcPct val="140000"/>
              </a:lnSpc>
              <a:buNone/>
            </a:pPr>
            <a:endParaRPr lang="en-US" sz="2500" b="1" dirty="0">
              <a:solidFill>
                <a:srgbClr val="FF0000"/>
              </a:solidFill>
            </a:endParaRPr>
          </a:p>
          <a:p>
            <a:pPr marL="0" indent="0">
              <a:lnSpc>
                <a:spcPct val="140000"/>
              </a:lnSpc>
              <a:buNone/>
            </a:pPr>
            <a:r>
              <a:rPr lang="en-US" sz="2300" b="1" dirty="0" smtClean="0">
                <a:solidFill>
                  <a:schemeClr val="bg1">
                    <a:lumMod val="50000"/>
                  </a:schemeClr>
                </a:solidFill>
              </a:rPr>
              <a:t>The </a:t>
            </a:r>
            <a:r>
              <a:rPr lang="en-US" sz="2300" b="1" dirty="0">
                <a:solidFill>
                  <a:schemeClr val="bg1">
                    <a:lumMod val="50000"/>
                  </a:schemeClr>
                </a:solidFill>
              </a:rPr>
              <a:t>Operational Directives emphasize the role of NGOs by specifying that </a:t>
            </a:r>
            <a:r>
              <a:rPr lang="en-US" sz="2300" b="1" dirty="0">
                <a:solidFill>
                  <a:schemeClr val="accent5"/>
                </a:solidFill>
              </a:rPr>
              <a:t>NGOs </a:t>
            </a:r>
            <a:r>
              <a:rPr lang="en-US" sz="2300" b="1" dirty="0" smtClean="0">
                <a:solidFill>
                  <a:schemeClr val="accent5"/>
                </a:solidFill>
              </a:rPr>
              <a:t>shall</a:t>
            </a:r>
            <a:r>
              <a:rPr lang="nl-NL" sz="2300" dirty="0" smtClean="0">
                <a:solidFill>
                  <a:schemeClr val="accent5"/>
                </a:solidFill>
              </a:rPr>
              <a:t> </a:t>
            </a:r>
            <a:r>
              <a:rPr lang="en-US" sz="2300" b="1" dirty="0" smtClean="0">
                <a:solidFill>
                  <a:schemeClr val="accent5"/>
                </a:solidFill>
              </a:rPr>
              <a:t>participate </a:t>
            </a:r>
            <a:r>
              <a:rPr lang="en-US" sz="2300" b="1" dirty="0">
                <a:solidFill>
                  <a:schemeClr val="accent5"/>
                </a:solidFill>
              </a:rPr>
              <a:t>at the </a:t>
            </a:r>
            <a:r>
              <a:rPr lang="en-US" sz="2300" b="1" u="sng" dirty="0">
                <a:solidFill>
                  <a:srgbClr val="FF0000"/>
                </a:solidFill>
              </a:rPr>
              <a:t>national</a:t>
            </a:r>
            <a:r>
              <a:rPr lang="en-US" sz="2300" b="1" dirty="0">
                <a:solidFill>
                  <a:schemeClr val="accent5"/>
                </a:solidFill>
              </a:rPr>
              <a:t> level </a:t>
            </a:r>
            <a:r>
              <a:rPr lang="en-US" sz="2300" b="1" dirty="0">
                <a:solidFill>
                  <a:schemeClr val="bg1">
                    <a:lumMod val="50000"/>
                  </a:schemeClr>
                </a:solidFill>
              </a:rPr>
              <a:t>“…in </a:t>
            </a:r>
            <a:r>
              <a:rPr lang="en-US" sz="2300" b="1" dirty="0">
                <a:solidFill>
                  <a:srgbClr val="4BACC6"/>
                </a:solidFill>
              </a:rPr>
              <a:t>identifying and defining </a:t>
            </a:r>
            <a:r>
              <a:rPr lang="en-US" sz="2300" b="1" dirty="0">
                <a:solidFill>
                  <a:schemeClr val="bg1">
                    <a:lumMod val="50000"/>
                  </a:schemeClr>
                </a:solidFill>
              </a:rPr>
              <a:t>intangible cultural heritage and </a:t>
            </a:r>
            <a:r>
              <a:rPr lang="en-US" sz="2300" b="1" dirty="0" smtClean="0">
                <a:solidFill>
                  <a:schemeClr val="bg1">
                    <a:lumMod val="50000"/>
                  </a:schemeClr>
                </a:solidFill>
              </a:rPr>
              <a:t>in</a:t>
            </a:r>
            <a:r>
              <a:rPr lang="nl-NL" sz="2300" dirty="0" smtClean="0">
                <a:solidFill>
                  <a:schemeClr val="bg1">
                    <a:lumMod val="50000"/>
                  </a:schemeClr>
                </a:solidFill>
              </a:rPr>
              <a:t> </a:t>
            </a:r>
            <a:r>
              <a:rPr lang="en-US" sz="2300" b="1" dirty="0" smtClean="0">
                <a:solidFill>
                  <a:schemeClr val="accent5"/>
                </a:solidFill>
              </a:rPr>
              <a:t>other appropriate safeguarding </a:t>
            </a:r>
            <a:r>
              <a:rPr lang="en-US" sz="2300" b="1" dirty="0" smtClean="0">
                <a:solidFill>
                  <a:srgbClr val="4BACC6"/>
                </a:solidFill>
              </a:rPr>
              <a:t>measures…</a:t>
            </a:r>
            <a:r>
              <a:rPr lang="en-US" sz="2300" b="1" dirty="0">
                <a:solidFill>
                  <a:schemeClr val="bg1">
                    <a:lumMod val="50000"/>
                  </a:schemeClr>
                </a:solidFill>
              </a:rPr>
              <a:t>”. (Article 90</a:t>
            </a:r>
            <a:r>
              <a:rPr lang="en-US" sz="2300" b="1" dirty="0" smtClean="0">
                <a:solidFill>
                  <a:schemeClr val="bg1">
                    <a:lumMod val="50000"/>
                  </a:schemeClr>
                </a:solidFill>
              </a:rPr>
              <a:t>)</a:t>
            </a:r>
          </a:p>
          <a:p>
            <a:pPr marL="0" indent="0">
              <a:lnSpc>
                <a:spcPct val="140000"/>
              </a:lnSpc>
              <a:buNone/>
            </a:pPr>
            <a:endParaRPr lang="en-US" sz="4000" b="1" dirty="0">
              <a:solidFill>
                <a:schemeClr val="bg1">
                  <a:lumMod val="50000"/>
                </a:schemeClr>
              </a:solidFill>
            </a:endParaRPr>
          </a:p>
          <a:p>
            <a:pPr marL="0" indent="0">
              <a:lnSpc>
                <a:spcPct val="140000"/>
              </a:lnSpc>
              <a:buNone/>
            </a:pPr>
            <a:endParaRPr lang="en-US" sz="4000" b="1" dirty="0" smtClean="0">
              <a:solidFill>
                <a:schemeClr val="bg1">
                  <a:lumMod val="50000"/>
                </a:schemeClr>
              </a:solidFill>
            </a:endParaRPr>
          </a:p>
          <a:p>
            <a:pPr marL="0" indent="0">
              <a:lnSpc>
                <a:spcPct val="140000"/>
              </a:lnSpc>
              <a:buNone/>
            </a:pPr>
            <a:endParaRPr lang="nl-NL" sz="4000" dirty="0">
              <a:solidFill>
                <a:schemeClr val="bg1">
                  <a:lumMod val="50000"/>
                </a:schemeClr>
              </a:solidFill>
            </a:endParaRPr>
          </a:p>
          <a:p>
            <a:pPr marL="0" indent="0">
              <a:buNone/>
            </a:pPr>
            <a:endParaRPr lang="en-US" sz="3800" b="1" dirty="0" smtClean="0">
              <a:solidFill>
                <a:srgbClr val="FF0000"/>
              </a:solidFill>
            </a:endParaRPr>
          </a:p>
          <a:p>
            <a:endParaRPr lang="nl-NL" sz="2000" b="1" dirty="0"/>
          </a:p>
          <a:p>
            <a:pPr marL="0" indent="0">
              <a:buNone/>
            </a:pPr>
            <a:endParaRPr lang="en-US" sz="3400" u="sng" dirty="0" smtClean="0"/>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68835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280402" y="1204118"/>
            <a:ext cx="8609065" cy="5064168"/>
          </a:xfrm>
          <a:noFill/>
          <a:ln>
            <a:noFill/>
          </a:ln>
        </p:spPr>
        <p:txBody>
          <a:bodyPr>
            <a:normAutofit lnSpcReduction="10000"/>
          </a:bodyPr>
          <a:lstStyle/>
          <a:p>
            <a:pPr marL="0" indent="0">
              <a:lnSpc>
                <a:spcPct val="140000"/>
              </a:lnSpc>
              <a:buNone/>
            </a:pPr>
            <a:endParaRPr lang="en-GB" sz="1800" b="1" dirty="0" smtClean="0">
              <a:solidFill>
                <a:schemeClr val="tx1">
                  <a:lumMod val="50000"/>
                  <a:lumOff val="50000"/>
                </a:schemeClr>
              </a:solidFill>
            </a:endParaRPr>
          </a:p>
          <a:p>
            <a:pPr marL="0" indent="0">
              <a:lnSpc>
                <a:spcPct val="140000"/>
              </a:lnSpc>
              <a:buNone/>
            </a:pPr>
            <a:r>
              <a:rPr lang="en-GB" sz="1800" b="1" dirty="0" smtClean="0">
                <a:solidFill>
                  <a:schemeClr val="tx1">
                    <a:lumMod val="50000"/>
                    <a:lumOff val="50000"/>
                  </a:schemeClr>
                </a:solidFill>
              </a:rPr>
              <a:t>Profile </a:t>
            </a:r>
            <a:r>
              <a:rPr lang="en-GB" sz="1800" b="1" dirty="0">
                <a:solidFill>
                  <a:schemeClr val="tx1">
                    <a:lumMod val="50000"/>
                    <a:lumOff val="50000"/>
                  </a:schemeClr>
                </a:solidFill>
              </a:rPr>
              <a:t>of the NGOs accredited and the nature of their </a:t>
            </a:r>
            <a:r>
              <a:rPr lang="en-GB" sz="1800" b="1" dirty="0" smtClean="0">
                <a:solidFill>
                  <a:schemeClr val="tx1">
                    <a:lumMod val="50000"/>
                    <a:lumOff val="50000"/>
                  </a:schemeClr>
                </a:solidFill>
              </a:rPr>
              <a:t>work</a:t>
            </a:r>
            <a:r>
              <a:rPr lang="en-GB" sz="1800" b="1" dirty="0">
                <a:solidFill>
                  <a:schemeClr val="tx1">
                    <a:lumMod val="50000"/>
                    <a:lumOff val="50000"/>
                  </a:schemeClr>
                </a:solidFill>
              </a:rPr>
              <a:t> </a:t>
            </a:r>
            <a:r>
              <a:rPr lang="en-GB" sz="1800" b="1" dirty="0" smtClean="0">
                <a:solidFill>
                  <a:schemeClr val="tx1">
                    <a:lumMod val="50000"/>
                    <a:lumOff val="50000"/>
                  </a:schemeClr>
                </a:solidFill>
              </a:rPr>
              <a:t>(10)</a:t>
            </a:r>
            <a:endParaRPr lang="nl-NL" sz="1600" dirty="0"/>
          </a:p>
          <a:p>
            <a:pPr marL="0" lvl="0" indent="0">
              <a:lnSpc>
                <a:spcPct val="120000"/>
              </a:lnSpc>
              <a:buNone/>
            </a:pPr>
            <a:r>
              <a:rPr lang="en-GB" sz="1200" b="1" dirty="0" smtClean="0">
                <a:solidFill>
                  <a:srgbClr val="404040"/>
                </a:solidFill>
              </a:rPr>
              <a:t>Attendance </a:t>
            </a:r>
            <a:r>
              <a:rPr lang="en-GB" sz="1200" b="1" dirty="0">
                <a:solidFill>
                  <a:srgbClr val="404040"/>
                </a:solidFill>
              </a:rPr>
              <a:t>at meetings of the Committee and Assembly: </a:t>
            </a:r>
            <a:endParaRPr lang="en-GB" sz="1200" b="1" dirty="0" smtClean="0">
              <a:solidFill>
                <a:srgbClr val="404040"/>
              </a:solidFill>
            </a:endParaRPr>
          </a:p>
          <a:p>
            <a:pPr marL="0" lvl="0" indent="0">
              <a:lnSpc>
                <a:spcPct val="120000"/>
              </a:lnSpc>
              <a:buNone/>
            </a:pPr>
            <a:r>
              <a:rPr lang="en-GB" sz="1400" dirty="0" smtClean="0">
                <a:solidFill>
                  <a:srgbClr val="404040"/>
                </a:solidFill>
              </a:rPr>
              <a:t>Attendance </a:t>
            </a:r>
            <a:r>
              <a:rPr lang="en-GB" sz="1400" dirty="0">
                <a:solidFill>
                  <a:srgbClr val="404040"/>
                </a:solidFill>
              </a:rPr>
              <a:t>of accredited NGOs in the Committee and General Assembly meetings is recorded in the lists of participants. Shown below is attendance beginning from the third session of the Assembly, which accredited the first 97 NGOs. The participation of ten African NGOs in the fifth session of the Committee was supported by the Republic of Hungary and that of 14 NGOs from developing countries in the seventh session of the Committee was financed by the Intangible Cultural Heritage Fund. Altogether, a total of 97 accredited NGOs attended one or more meetings; of these, 27 attended a single meeting and 32 attended </a:t>
            </a:r>
            <a:r>
              <a:rPr lang="en-GB" sz="1400" dirty="0" smtClean="0">
                <a:solidFill>
                  <a:srgbClr val="404040"/>
                </a:solidFill>
              </a:rPr>
              <a:t>twice</a:t>
            </a:r>
            <a:r>
              <a:rPr lang="en-GB" sz="1200" dirty="0" smtClean="0">
                <a:solidFill>
                  <a:srgbClr val="404040"/>
                </a:solidFill>
              </a:rPr>
              <a:t>.</a:t>
            </a:r>
            <a:endParaRPr lang="nl-NL" sz="1200" dirty="0">
              <a:solidFill>
                <a:srgbClr val="404040"/>
              </a:solidFill>
            </a:endParaRPr>
          </a:p>
          <a:p>
            <a:pPr marL="0" indent="0">
              <a:lnSpc>
                <a:spcPct val="140000"/>
              </a:lnSpc>
              <a:buNone/>
            </a:pPr>
            <a:endParaRPr lang="nl-NL" sz="1800" dirty="0">
              <a:solidFill>
                <a:schemeClr val="tx1">
                  <a:lumMod val="50000"/>
                  <a:lumOff val="50000"/>
                </a:schemeClr>
              </a:solidFill>
            </a:endParaRPr>
          </a:p>
          <a:p>
            <a:pPr marL="0" indent="0">
              <a:buNone/>
            </a:pPr>
            <a:endParaRPr lang="en-US" sz="1800" b="1" dirty="0" smtClean="0">
              <a:solidFill>
                <a:schemeClr val="accent5">
                  <a:lumMod val="75000"/>
                </a:schemeClr>
              </a:solidFill>
            </a:endParaRPr>
          </a:p>
          <a:p>
            <a:pPr marL="0" indent="0" algn="r">
              <a:buNone/>
            </a:pPr>
            <a:r>
              <a:rPr lang="en-GB" dirty="0" smtClean="0"/>
              <a:t>											</a:t>
            </a:r>
            <a:r>
              <a:rPr lang="en-GB" sz="1800" dirty="0" smtClean="0">
                <a:solidFill>
                  <a:srgbClr val="404040"/>
                </a:solidFill>
              </a:rPr>
              <a:t>There is thus a core </a:t>
            </a:r>
          </a:p>
          <a:p>
            <a:pPr marL="0" indent="0" algn="r">
              <a:buNone/>
            </a:pPr>
            <a:r>
              <a:rPr lang="en-GB" sz="1800" dirty="0" smtClean="0">
                <a:solidFill>
                  <a:srgbClr val="404040"/>
                </a:solidFill>
              </a:rPr>
              <a:t>of some 30-40 NGOs </a:t>
            </a:r>
          </a:p>
          <a:p>
            <a:pPr marL="0" indent="0" algn="r">
              <a:buNone/>
            </a:pPr>
            <a:r>
              <a:rPr lang="en-GB" sz="1800" dirty="0" smtClean="0">
                <a:solidFill>
                  <a:srgbClr val="404040"/>
                </a:solidFill>
              </a:rPr>
              <a:t>that participate regularly </a:t>
            </a:r>
          </a:p>
          <a:p>
            <a:pPr marL="0" indent="0" algn="r">
              <a:buNone/>
            </a:pPr>
            <a:r>
              <a:rPr lang="en-GB" sz="1800" dirty="0" smtClean="0">
                <a:solidFill>
                  <a:srgbClr val="404040"/>
                </a:solidFill>
              </a:rPr>
              <a:t>in the governance meetings </a:t>
            </a:r>
          </a:p>
          <a:p>
            <a:pPr marL="0" indent="0" algn="r">
              <a:buNone/>
            </a:pPr>
            <a:r>
              <a:rPr lang="en-GB" sz="1800" dirty="0" smtClean="0">
                <a:solidFill>
                  <a:srgbClr val="404040"/>
                </a:solidFill>
              </a:rPr>
              <a:t>of the Convention.</a:t>
            </a:r>
            <a:endParaRPr lang="en-GB" sz="1800" dirty="0" smtClean="0"/>
          </a:p>
          <a:p>
            <a:pPr marL="0" indent="0">
              <a:buNone/>
            </a:pPr>
            <a:endParaRPr lang="en-GB" dirty="0" smtClean="0"/>
          </a:p>
          <a:p>
            <a:pPr marL="0" indent="0">
              <a:buNone/>
            </a:pP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36610"/>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pic>
        <p:nvPicPr>
          <p:cNvPr id="7" name="Afbeelding 6"/>
          <p:cNvPicPr/>
          <p:nvPr/>
        </p:nvPicPr>
        <p:blipFill>
          <a:blip r:embed="rId3">
            <a:extLst>
              <a:ext uri="{28A0092B-C50C-407E-A947-70E740481C1C}">
                <a14:useLocalDpi xmlns:a14="http://schemas.microsoft.com/office/drawing/2010/main" val="0"/>
              </a:ext>
            </a:extLst>
          </a:blip>
          <a:srcRect/>
          <a:stretch>
            <a:fillRect/>
          </a:stretch>
        </p:blipFill>
        <p:spPr bwMode="auto">
          <a:xfrm>
            <a:off x="1529327" y="3777467"/>
            <a:ext cx="4375615" cy="2919703"/>
          </a:xfrm>
          <a:prstGeom prst="rect">
            <a:avLst/>
          </a:prstGeom>
          <a:noFill/>
          <a:ln>
            <a:noFill/>
          </a:ln>
        </p:spPr>
      </p:pic>
    </p:spTree>
    <p:extLst>
      <p:ext uri="{BB962C8B-B14F-4D97-AF65-F5344CB8AC3E}">
        <p14:creationId xmlns:p14="http://schemas.microsoft.com/office/powerpoint/2010/main" val="24331435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smtClean="0">
                <a:solidFill>
                  <a:schemeClr val="accent5"/>
                </a:solidFill>
              </a:rPr>
              <a:t>4. </a:t>
            </a:r>
            <a:r>
              <a:rPr lang="en-US" sz="2400" b="1" dirty="0">
                <a:solidFill>
                  <a:schemeClr val="accent5"/>
                </a:solidFill>
              </a:rPr>
              <a:t>Which is the state of the art on the side of NGOs</a:t>
            </a:r>
            <a:r>
              <a:rPr lang="en-US" sz="2400" b="1" dirty="0" smtClean="0">
                <a:solidFill>
                  <a:schemeClr val="accent5"/>
                </a:solidFill>
              </a:rPr>
              <a:t>?</a:t>
            </a:r>
            <a:r>
              <a:rPr lang="en-US" sz="2400" dirty="0">
                <a:solidFill>
                  <a:schemeClr val="accent5"/>
                </a:solidFill>
              </a:rPr>
              <a:t> </a:t>
            </a:r>
            <a:r>
              <a:rPr lang="en-US" sz="2400" dirty="0" smtClean="0">
                <a:solidFill>
                  <a:schemeClr val="accent5"/>
                </a:solidFill>
              </a:rPr>
              <a:t/>
            </a:r>
            <a:br>
              <a:rPr lang="en-US" sz="2400" dirty="0" smtClean="0">
                <a:solidFill>
                  <a:schemeClr val="accent5"/>
                </a:solidFill>
              </a:rPr>
            </a:br>
            <a:r>
              <a:rPr lang="en-US" sz="2400" dirty="0">
                <a:solidFill>
                  <a:schemeClr val="accent5"/>
                </a:solidFill>
              </a:rPr>
              <a:t>	</a:t>
            </a:r>
            <a:r>
              <a:rPr lang="en-US" sz="2400" dirty="0" smtClean="0">
                <a:solidFill>
                  <a:schemeClr val="accent5"/>
                </a:solidFill>
              </a:rPr>
              <a:t>									Report  </a:t>
            </a:r>
            <a:r>
              <a:rPr lang="en-US" sz="2400" b="1" dirty="0" smtClean="0">
                <a:solidFill>
                  <a:schemeClr val="accent5"/>
                </a:solidFill>
              </a:rPr>
              <a:t>ITH</a:t>
            </a:r>
            <a:r>
              <a:rPr lang="en-US" sz="2400" b="1" dirty="0">
                <a:solidFill>
                  <a:schemeClr val="accent5"/>
                </a:solidFill>
              </a:rPr>
              <a:t>/13/8.COM/14.</a:t>
            </a:r>
            <a:r>
              <a:rPr lang="en-US" sz="2400" b="1" dirty="0" smtClean="0">
                <a:solidFill>
                  <a:schemeClr val="accent5"/>
                </a:solidFill>
              </a:rPr>
              <a:t>b</a:t>
            </a:r>
            <a:r>
              <a:rPr lang="nl-NL" sz="2400" dirty="0" smtClean="0">
                <a:solidFill>
                  <a:schemeClr val="accent5"/>
                </a:solidFill>
                <a:effectLst/>
              </a:rPr>
              <a:t> </a:t>
            </a:r>
            <a:r>
              <a:rPr lang="en-US" sz="2400" b="1" dirty="0" smtClean="0">
                <a:solidFill>
                  <a:schemeClr val="accent5"/>
                </a:solidFill>
              </a:rPr>
              <a:t> </a:t>
            </a:r>
            <a:endParaRPr lang="nl-NL" sz="2400" dirty="0">
              <a:solidFill>
                <a:schemeClr val="accent5"/>
              </a:solidFill>
            </a:endParaRPr>
          </a:p>
        </p:txBody>
      </p:sp>
      <p:sp>
        <p:nvSpPr>
          <p:cNvPr id="3" name="Tijdelijke aanduiding voor inhoud 2"/>
          <p:cNvSpPr>
            <a:spLocks noGrp="1"/>
          </p:cNvSpPr>
          <p:nvPr>
            <p:ph idx="1"/>
          </p:nvPr>
        </p:nvSpPr>
        <p:spPr>
          <a:xfrm>
            <a:off x="280402" y="1204118"/>
            <a:ext cx="8609065" cy="5064168"/>
          </a:xfrm>
          <a:noFill/>
          <a:ln>
            <a:noFill/>
          </a:ln>
        </p:spPr>
        <p:txBody>
          <a:bodyPr>
            <a:normAutofit fontScale="25000" lnSpcReduction="20000"/>
          </a:bodyPr>
          <a:lstStyle/>
          <a:p>
            <a:pPr marL="0" indent="0">
              <a:lnSpc>
                <a:spcPct val="140000"/>
              </a:lnSpc>
              <a:buNone/>
            </a:pPr>
            <a:endParaRPr lang="en-GB" sz="1800" b="1" dirty="0" smtClean="0">
              <a:solidFill>
                <a:schemeClr val="tx1">
                  <a:lumMod val="50000"/>
                  <a:lumOff val="50000"/>
                </a:schemeClr>
              </a:solidFill>
            </a:endParaRPr>
          </a:p>
          <a:p>
            <a:pPr marL="0" indent="0">
              <a:lnSpc>
                <a:spcPct val="140000"/>
              </a:lnSpc>
              <a:buNone/>
            </a:pPr>
            <a:endParaRPr lang="en-GB" sz="2100" b="1" dirty="0" smtClean="0">
              <a:solidFill>
                <a:schemeClr val="tx1">
                  <a:lumMod val="50000"/>
                  <a:lumOff val="50000"/>
                </a:schemeClr>
              </a:solidFill>
            </a:endParaRPr>
          </a:p>
          <a:p>
            <a:pPr marL="0" indent="0">
              <a:lnSpc>
                <a:spcPct val="140000"/>
              </a:lnSpc>
              <a:buNone/>
            </a:pPr>
            <a:endParaRPr lang="en-GB" sz="2900" b="1" dirty="0">
              <a:solidFill>
                <a:schemeClr val="tx1">
                  <a:lumMod val="50000"/>
                  <a:lumOff val="50000"/>
                </a:schemeClr>
              </a:solidFill>
            </a:endParaRPr>
          </a:p>
          <a:p>
            <a:pPr marL="0" indent="0">
              <a:lnSpc>
                <a:spcPct val="140000"/>
              </a:lnSpc>
              <a:buNone/>
            </a:pPr>
            <a:endParaRPr lang="en-GB" sz="6200" b="1" dirty="0" smtClean="0">
              <a:solidFill>
                <a:schemeClr val="tx1">
                  <a:lumMod val="50000"/>
                  <a:lumOff val="50000"/>
                </a:schemeClr>
              </a:solidFill>
            </a:endParaRPr>
          </a:p>
          <a:p>
            <a:pPr marL="0" indent="0">
              <a:lnSpc>
                <a:spcPct val="140000"/>
              </a:lnSpc>
              <a:buNone/>
            </a:pPr>
            <a:endParaRPr lang="en-GB" sz="6200" b="1" dirty="0">
              <a:solidFill>
                <a:schemeClr val="tx1">
                  <a:lumMod val="50000"/>
                  <a:lumOff val="50000"/>
                </a:schemeClr>
              </a:solidFill>
            </a:endParaRPr>
          </a:p>
          <a:p>
            <a:pPr marL="0" indent="0">
              <a:lnSpc>
                <a:spcPct val="140000"/>
              </a:lnSpc>
              <a:buNone/>
            </a:pPr>
            <a:r>
              <a:rPr lang="en-GB" sz="6200" b="1" dirty="0" smtClean="0">
                <a:solidFill>
                  <a:schemeClr val="tx1">
                    <a:lumMod val="50000"/>
                    <a:lumOff val="50000"/>
                  </a:schemeClr>
                </a:solidFill>
              </a:rPr>
              <a:t>Profile </a:t>
            </a:r>
            <a:r>
              <a:rPr lang="en-GB" sz="6200" b="1" dirty="0">
                <a:solidFill>
                  <a:schemeClr val="tx1">
                    <a:lumMod val="50000"/>
                    <a:lumOff val="50000"/>
                  </a:schemeClr>
                </a:solidFill>
              </a:rPr>
              <a:t>of the NGOs accredited and the nature of their </a:t>
            </a:r>
            <a:r>
              <a:rPr lang="en-GB" sz="6200" b="1" dirty="0" smtClean="0">
                <a:solidFill>
                  <a:schemeClr val="tx1">
                    <a:lumMod val="50000"/>
                    <a:lumOff val="50000"/>
                  </a:schemeClr>
                </a:solidFill>
              </a:rPr>
              <a:t>work</a:t>
            </a:r>
            <a:r>
              <a:rPr lang="en-GB" sz="6200" b="1" dirty="0">
                <a:solidFill>
                  <a:schemeClr val="tx1">
                    <a:lumMod val="50000"/>
                    <a:lumOff val="50000"/>
                  </a:schemeClr>
                </a:solidFill>
              </a:rPr>
              <a:t> </a:t>
            </a:r>
            <a:r>
              <a:rPr lang="en-GB" sz="6200" b="1" dirty="0" smtClean="0">
                <a:solidFill>
                  <a:schemeClr val="tx1">
                    <a:lumMod val="50000"/>
                    <a:lumOff val="50000"/>
                  </a:schemeClr>
                </a:solidFill>
              </a:rPr>
              <a:t>(11)</a:t>
            </a:r>
            <a:endParaRPr lang="nl-NL" sz="6200" dirty="0"/>
          </a:p>
          <a:p>
            <a:pPr marL="0" lvl="0" indent="0">
              <a:buNone/>
            </a:pPr>
            <a:endParaRPr lang="en-GB" sz="6200" b="1" dirty="0" smtClean="0"/>
          </a:p>
          <a:p>
            <a:pPr marL="0" lvl="0" indent="0">
              <a:lnSpc>
                <a:spcPct val="140000"/>
              </a:lnSpc>
              <a:buNone/>
            </a:pPr>
            <a:r>
              <a:rPr lang="en-GB" sz="6200" b="1" dirty="0" smtClean="0">
                <a:solidFill>
                  <a:srgbClr val="404040"/>
                </a:solidFill>
              </a:rPr>
              <a:t>Participation </a:t>
            </a:r>
            <a:r>
              <a:rPr lang="en-GB" sz="6200" b="1" dirty="0">
                <a:solidFill>
                  <a:srgbClr val="404040"/>
                </a:solidFill>
              </a:rPr>
              <a:t>of NGO representatives in the work of the Consultative Body:</a:t>
            </a:r>
            <a:r>
              <a:rPr lang="en-GB" sz="6200" dirty="0">
                <a:solidFill>
                  <a:srgbClr val="404040"/>
                </a:solidFill>
              </a:rPr>
              <a:t> </a:t>
            </a:r>
            <a:endParaRPr lang="en-GB" sz="6200" dirty="0" smtClean="0">
              <a:solidFill>
                <a:srgbClr val="404040"/>
              </a:solidFill>
            </a:endParaRPr>
          </a:p>
          <a:p>
            <a:pPr marL="0" lvl="0" indent="0">
              <a:lnSpc>
                <a:spcPct val="140000"/>
              </a:lnSpc>
              <a:buNone/>
            </a:pPr>
            <a:r>
              <a:rPr lang="en-GB" sz="6200" dirty="0" smtClean="0">
                <a:solidFill>
                  <a:srgbClr val="404040"/>
                </a:solidFill>
              </a:rPr>
              <a:t>According </a:t>
            </a:r>
            <a:r>
              <a:rPr lang="en-GB" sz="6200" dirty="0">
                <a:solidFill>
                  <a:srgbClr val="404040"/>
                </a:solidFill>
              </a:rPr>
              <a:t>to paragraph 26 of the Operational Directives, accredited NGOs participate in the Consultative Body charged with evaluating nominations to the Urgent Safeguarding List, proposals for the Register of Best Safeguarding Practices and requests for International Assistance greater than US$25,000 and with providing recommendations to the Committee concerning such files. </a:t>
            </a:r>
            <a:endParaRPr lang="en-GB" sz="6200" dirty="0" smtClean="0">
              <a:solidFill>
                <a:srgbClr val="404040"/>
              </a:solidFill>
            </a:endParaRPr>
          </a:p>
          <a:p>
            <a:pPr marL="0" lvl="0" indent="0">
              <a:lnSpc>
                <a:spcPct val="140000"/>
              </a:lnSpc>
              <a:buNone/>
            </a:pPr>
            <a:endParaRPr lang="en-GB" sz="6200" dirty="0">
              <a:solidFill>
                <a:srgbClr val="404040"/>
              </a:solidFill>
            </a:endParaRPr>
          </a:p>
          <a:p>
            <a:pPr marL="0" lvl="0" indent="0">
              <a:lnSpc>
                <a:spcPct val="140000"/>
              </a:lnSpc>
              <a:buNone/>
            </a:pPr>
            <a:r>
              <a:rPr lang="en-GB" sz="6200" b="1" dirty="0" smtClean="0">
                <a:solidFill>
                  <a:srgbClr val="404040"/>
                </a:solidFill>
              </a:rPr>
              <a:t>Following </a:t>
            </a:r>
            <a:r>
              <a:rPr lang="en-GB" sz="6200" b="1" dirty="0">
                <a:solidFill>
                  <a:srgbClr val="404040"/>
                </a:solidFill>
              </a:rPr>
              <a:t>the principle of equitable geographic distribution </a:t>
            </a:r>
            <a:endParaRPr lang="en-GB" sz="6200" b="1" dirty="0" smtClean="0">
              <a:solidFill>
                <a:srgbClr val="404040"/>
              </a:solidFill>
            </a:endParaRPr>
          </a:p>
          <a:p>
            <a:pPr marL="0" lvl="0" indent="0">
              <a:lnSpc>
                <a:spcPct val="140000"/>
              </a:lnSpc>
              <a:buNone/>
            </a:pPr>
            <a:r>
              <a:rPr lang="en-GB" sz="6200" b="1" dirty="0" smtClean="0">
                <a:solidFill>
                  <a:srgbClr val="404040"/>
                </a:solidFill>
              </a:rPr>
              <a:t>and </a:t>
            </a:r>
            <a:r>
              <a:rPr lang="en-GB" sz="6200" b="1" dirty="0">
                <a:solidFill>
                  <a:srgbClr val="404040"/>
                </a:solidFill>
              </a:rPr>
              <a:t>the duration of the mandate of members of the Consultative Body</a:t>
            </a:r>
            <a:r>
              <a:rPr lang="en-GB" sz="6200" b="1" dirty="0" smtClean="0">
                <a:solidFill>
                  <a:srgbClr val="404040"/>
                </a:solidFill>
              </a:rPr>
              <a:t>,</a:t>
            </a:r>
          </a:p>
          <a:p>
            <a:pPr marL="0" lvl="0" indent="0">
              <a:lnSpc>
                <a:spcPct val="140000"/>
              </a:lnSpc>
              <a:buNone/>
            </a:pPr>
            <a:r>
              <a:rPr lang="en-GB" sz="6200" b="1" dirty="0" smtClean="0">
                <a:solidFill>
                  <a:srgbClr val="404040"/>
                </a:solidFill>
              </a:rPr>
              <a:t> </a:t>
            </a:r>
            <a:r>
              <a:rPr lang="en-GB" sz="6200" b="1" dirty="0">
                <a:solidFill>
                  <a:srgbClr val="404040"/>
                </a:solidFill>
              </a:rPr>
              <a:t>only 6% of all accredited NGOs (10 NGOs in total) have served on the Consultative Body to date.</a:t>
            </a:r>
            <a:endParaRPr lang="nl-NL" sz="6200" b="1" dirty="0">
              <a:solidFill>
                <a:srgbClr val="404040"/>
              </a:solidFill>
            </a:endParaRPr>
          </a:p>
          <a:p>
            <a:pPr marL="0" indent="0">
              <a:lnSpc>
                <a:spcPct val="140000"/>
              </a:lnSpc>
              <a:buNone/>
            </a:pPr>
            <a:endParaRPr lang="nl-NL" sz="6200" b="1" dirty="0">
              <a:solidFill>
                <a:srgbClr val="404040"/>
              </a:solidFill>
            </a:endParaRPr>
          </a:p>
          <a:p>
            <a:pPr marL="0" indent="0">
              <a:buNone/>
            </a:pPr>
            <a:endParaRPr lang="en-US" sz="6200" b="1" dirty="0" smtClean="0">
              <a:solidFill>
                <a:srgbClr val="404040"/>
              </a:solidFill>
            </a:endParaRPr>
          </a:p>
          <a:p>
            <a:pPr marL="0" indent="0" algn="r">
              <a:buNone/>
            </a:pPr>
            <a:r>
              <a:rPr lang="en-GB" sz="6200" dirty="0" smtClean="0"/>
              <a:t>					</a:t>
            </a:r>
            <a:r>
              <a:rPr lang="en-GB" dirty="0" smtClean="0"/>
              <a:t>		</a:t>
            </a: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36610"/>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580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a:solidFill>
                  <a:schemeClr val="accent5"/>
                </a:solidFill>
              </a:rPr>
              <a:t>5</a:t>
            </a:r>
            <a:r>
              <a:rPr lang="en-US" sz="2400" b="1" dirty="0" smtClean="0">
                <a:solidFill>
                  <a:schemeClr val="accent5"/>
                </a:solidFill>
              </a:rPr>
              <a:t>. </a:t>
            </a:r>
            <a:r>
              <a:rPr lang="en-US" sz="2400" b="1" dirty="0">
                <a:solidFill>
                  <a:schemeClr val="accent5"/>
                </a:solidFill>
              </a:rPr>
              <a:t>Which potential developments can we imagine and foresee concerning NGOs in relation to the 2003 Convention? </a:t>
            </a:r>
            <a:r>
              <a:rPr lang="nl-NL" sz="2400" dirty="0"/>
              <a:t/>
            </a:r>
            <a:br>
              <a:rPr lang="nl-NL" sz="2400" dirty="0"/>
            </a:br>
            <a:endParaRPr lang="nl-NL" sz="2400" dirty="0">
              <a:solidFill>
                <a:schemeClr val="accent5"/>
              </a:solidFill>
            </a:endParaRPr>
          </a:p>
        </p:txBody>
      </p:sp>
      <p:sp>
        <p:nvSpPr>
          <p:cNvPr id="3" name="Tijdelijke aanduiding voor inhoud 2"/>
          <p:cNvSpPr>
            <a:spLocks noGrp="1"/>
          </p:cNvSpPr>
          <p:nvPr>
            <p:ph idx="1"/>
          </p:nvPr>
        </p:nvSpPr>
        <p:spPr>
          <a:xfrm>
            <a:off x="280402" y="1204118"/>
            <a:ext cx="8863598" cy="5653882"/>
          </a:xfrm>
          <a:noFill/>
          <a:ln>
            <a:noFill/>
          </a:ln>
        </p:spPr>
        <p:txBody>
          <a:bodyPr>
            <a:normAutofit fontScale="25000" lnSpcReduction="20000"/>
          </a:bodyPr>
          <a:lstStyle/>
          <a:p>
            <a:pPr marL="0" indent="0">
              <a:lnSpc>
                <a:spcPct val="140000"/>
              </a:lnSpc>
              <a:buNone/>
            </a:pPr>
            <a:endParaRPr lang="en-GB" sz="1800" b="1" dirty="0" smtClean="0">
              <a:solidFill>
                <a:schemeClr val="tx1">
                  <a:lumMod val="50000"/>
                  <a:lumOff val="50000"/>
                </a:schemeClr>
              </a:solidFill>
            </a:endParaRPr>
          </a:p>
          <a:p>
            <a:pPr marL="0" indent="0">
              <a:lnSpc>
                <a:spcPct val="140000"/>
              </a:lnSpc>
              <a:buNone/>
            </a:pPr>
            <a:endParaRPr lang="en-GB" sz="2100" b="1" dirty="0" smtClean="0">
              <a:solidFill>
                <a:schemeClr val="tx1">
                  <a:lumMod val="50000"/>
                  <a:lumOff val="50000"/>
                </a:schemeClr>
              </a:solidFill>
            </a:endParaRPr>
          </a:p>
          <a:p>
            <a:pPr marL="0" indent="0">
              <a:lnSpc>
                <a:spcPct val="130000"/>
              </a:lnSpc>
              <a:buNone/>
            </a:pPr>
            <a:endParaRPr lang="en-GB" sz="5600" b="1" dirty="0">
              <a:solidFill>
                <a:schemeClr val="tx1">
                  <a:lumMod val="50000"/>
                  <a:lumOff val="50000"/>
                </a:schemeClr>
              </a:solidFill>
            </a:endParaRPr>
          </a:p>
          <a:p>
            <a:pPr marL="0" indent="0">
              <a:lnSpc>
                <a:spcPct val="130000"/>
              </a:lnSpc>
              <a:buNone/>
            </a:pPr>
            <a:r>
              <a:rPr lang="en-US" sz="5600" dirty="0" smtClean="0">
                <a:solidFill>
                  <a:schemeClr val="tx1">
                    <a:lumMod val="65000"/>
                    <a:lumOff val="35000"/>
                  </a:schemeClr>
                </a:solidFill>
              </a:rPr>
              <a:t>(Some) </a:t>
            </a:r>
            <a:r>
              <a:rPr lang="en-US" sz="5600" b="1" dirty="0">
                <a:solidFill>
                  <a:srgbClr val="215968"/>
                </a:solidFill>
              </a:rPr>
              <a:t>implications of the diversity of NGOs</a:t>
            </a:r>
            <a:r>
              <a:rPr lang="en-US" sz="5600" b="1" dirty="0">
                <a:solidFill>
                  <a:schemeClr val="tx1">
                    <a:lumMod val="65000"/>
                    <a:lumOff val="35000"/>
                  </a:schemeClr>
                </a:solidFill>
              </a:rPr>
              <a:t> are well-known for the NGOs themselves. </a:t>
            </a:r>
            <a:endParaRPr lang="en-US" sz="5600" b="1" dirty="0" smtClean="0">
              <a:solidFill>
                <a:schemeClr val="tx1">
                  <a:lumMod val="65000"/>
                  <a:lumOff val="35000"/>
                </a:schemeClr>
              </a:solidFill>
            </a:endParaRPr>
          </a:p>
          <a:p>
            <a:pPr marL="0" indent="0">
              <a:lnSpc>
                <a:spcPct val="130000"/>
              </a:lnSpc>
              <a:buNone/>
            </a:pPr>
            <a:endParaRPr lang="en-US" sz="5600" dirty="0" smtClean="0">
              <a:solidFill>
                <a:schemeClr val="tx1">
                  <a:lumMod val="65000"/>
                  <a:lumOff val="35000"/>
                </a:schemeClr>
              </a:solidFill>
            </a:endParaRPr>
          </a:p>
          <a:p>
            <a:pPr marL="0" indent="0">
              <a:lnSpc>
                <a:spcPct val="130000"/>
              </a:lnSpc>
              <a:buNone/>
            </a:pPr>
            <a:r>
              <a:rPr lang="en-US" sz="5600" dirty="0" smtClean="0">
                <a:solidFill>
                  <a:schemeClr val="tx1">
                    <a:lumMod val="65000"/>
                    <a:lumOff val="35000"/>
                  </a:schemeClr>
                </a:solidFill>
              </a:rPr>
              <a:t>Of </a:t>
            </a:r>
            <a:r>
              <a:rPr lang="en-US" sz="5600" dirty="0">
                <a:solidFill>
                  <a:schemeClr val="tx1">
                    <a:lumMod val="65000"/>
                    <a:lumOff val="35000"/>
                  </a:schemeClr>
                </a:solidFill>
              </a:rPr>
              <a:t>course we should </a:t>
            </a:r>
            <a:r>
              <a:rPr lang="en-US" sz="5600" i="1" dirty="0">
                <a:solidFill>
                  <a:schemeClr val="tx1">
                    <a:lumMod val="65000"/>
                    <a:lumOff val="35000"/>
                  </a:schemeClr>
                </a:solidFill>
              </a:rPr>
              <a:t>first stress the </a:t>
            </a:r>
            <a:r>
              <a:rPr lang="en-US" sz="5600" b="1" i="1" dirty="0">
                <a:solidFill>
                  <a:srgbClr val="215968"/>
                </a:solidFill>
              </a:rPr>
              <a:t>enriching</a:t>
            </a:r>
            <a:r>
              <a:rPr lang="en-US" sz="5600" i="1" dirty="0">
                <a:solidFill>
                  <a:schemeClr val="tx1">
                    <a:lumMod val="65000"/>
                    <a:lumOff val="35000"/>
                  </a:schemeClr>
                </a:solidFill>
              </a:rPr>
              <a:t> meetings and extremely valuable exchange of experiences of NGO colleagues sharing the objectives of safeguarding ICH throughout the world. </a:t>
            </a:r>
            <a:endParaRPr lang="nl-NL" sz="5600" i="1" dirty="0">
              <a:solidFill>
                <a:schemeClr val="tx1">
                  <a:lumMod val="65000"/>
                  <a:lumOff val="35000"/>
                </a:schemeClr>
              </a:solidFill>
            </a:endParaRPr>
          </a:p>
          <a:p>
            <a:pPr marL="0" indent="0">
              <a:lnSpc>
                <a:spcPct val="130000"/>
              </a:lnSpc>
              <a:buNone/>
            </a:pPr>
            <a:endParaRPr lang="en-US" sz="5600" dirty="0" smtClean="0">
              <a:solidFill>
                <a:schemeClr val="tx1">
                  <a:lumMod val="65000"/>
                  <a:lumOff val="35000"/>
                </a:schemeClr>
              </a:solidFill>
            </a:endParaRPr>
          </a:p>
          <a:p>
            <a:pPr marL="0" indent="0">
              <a:lnSpc>
                <a:spcPct val="130000"/>
              </a:lnSpc>
              <a:buNone/>
            </a:pPr>
            <a:r>
              <a:rPr lang="en-US" sz="5600" b="1" dirty="0" smtClean="0">
                <a:solidFill>
                  <a:schemeClr val="accent5">
                    <a:lumMod val="50000"/>
                  </a:schemeClr>
                </a:solidFill>
              </a:rPr>
              <a:t>But </a:t>
            </a:r>
            <a:r>
              <a:rPr lang="en-US" sz="5600" b="1" dirty="0">
                <a:solidFill>
                  <a:schemeClr val="accent5">
                    <a:lumMod val="50000"/>
                  </a:schemeClr>
                </a:solidFill>
              </a:rPr>
              <a:t>working with the NGOs takes and needs a lot of TRANSLATION/</a:t>
            </a:r>
            <a:r>
              <a:rPr lang="en-US" sz="5600" b="1" dirty="0" err="1" smtClean="0">
                <a:solidFill>
                  <a:schemeClr val="accent5">
                    <a:lumMod val="50000"/>
                  </a:schemeClr>
                </a:solidFill>
              </a:rPr>
              <a:t>FACILiTATION</a:t>
            </a:r>
            <a:r>
              <a:rPr lang="en-US" sz="5600" b="1" dirty="0">
                <a:solidFill>
                  <a:schemeClr val="accent5">
                    <a:lumMod val="50000"/>
                  </a:schemeClr>
                </a:solidFill>
              </a:rPr>
              <a:t>/MEDIATON tools in itself, </a:t>
            </a:r>
            <a:endParaRPr lang="nl-NL" sz="5600" b="1" dirty="0">
              <a:solidFill>
                <a:schemeClr val="accent5">
                  <a:lumMod val="50000"/>
                </a:schemeClr>
              </a:solidFill>
            </a:endParaRPr>
          </a:p>
          <a:p>
            <a:pPr marL="0" indent="0">
              <a:lnSpc>
                <a:spcPct val="130000"/>
              </a:lnSpc>
              <a:buNone/>
            </a:pPr>
            <a:r>
              <a:rPr lang="en-US" sz="5600" b="1" dirty="0">
                <a:solidFill>
                  <a:schemeClr val="accent5">
                    <a:lumMod val="50000"/>
                  </a:schemeClr>
                </a:solidFill>
              </a:rPr>
              <a:t> on a series of aspects:</a:t>
            </a:r>
            <a:br>
              <a:rPr lang="en-US" sz="5600" b="1" dirty="0">
                <a:solidFill>
                  <a:schemeClr val="accent5">
                    <a:lumMod val="50000"/>
                  </a:schemeClr>
                </a:solidFill>
              </a:rPr>
            </a:br>
            <a:r>
              <a:rPr lang="en-US" sz="5600" dirty="0">
                <a:solidFill>
                  <a:schemeClr val="tx1">
                    <a:lumMod val="65000"/>
                    <a:lumOff val="35000"/>
                  </a:schemeClr>
                </a:solidFill>
              </a:rPr>
              <a:t>-cultural diversity </a:t>
            </a:r>
            <a:br>
              <a:rPr lang="en-US" sz="5600" dirty="0">
                <a:solidFill>
                  <a:schemeClr val="tx1">
                    <a:lumMod val="65000"/>
                    <a:lumOff val="35000"/>
                  </a:schemeClr>
                </a:solidFill>
              </a:rPr>
            </a:br>
            <a:r>
              <a:rPr lang="en-US" sz="5600" dirty="0">
                <a:solidFill>
                  <a:schemeClr val="tx1">
                    <a:lumMod val="65000"/>
                    <a:lumOff val="35000"/>
                  </a:schemeClr>
                </a:solidFill>
              </a:rPr>
              <a:t>- scale diversity</a:t>
            </a:r>
            <a:br>
              <a:rPr lang="en-US" sz="5600" dirty="0">
                <a:solidFill>
                  <a:schemeClr val="tx1">
                    <a:lumMod val="65000"/>
                    <a:lumOff val="35000"/>
                  </a:schemeClr>
                </a:solidFill>
              </a:rPr>
            </a:br>
            <a:r>
              <a:rPr lang="en-US" sz="5600" dirty="0">
                <a:solidFill>
                  <a:schemeClr val="tx1">
                    <a:lumMod val="65000"/>
                    <a:lumOff val="35000"/>
                  </a:schemeClr>
                </a:solidFill>
              </a:rPr>
              <a:t>- scope diversity</a:t>
            </a:r>
            <a:br>
              <a:rPr lang="en-US" sz="5600" dirty="0">
                <a:solidFill>
                  <a:schemeClr val="tx1">
                    <a:lumMod val="65000"/>
                    <a:lumOff val="35000"/>
                  </a:schemeClr>
                </a:solidFill>
              </a:rPr>
            </a:br>
            <a:r>
              <a:rPr lang="en-US" sz="5600" dirty="0">
                <a:solidFill>
                  <a:schemeClr val="tx1">
                    <a:lumMod val="65000"/>
                    <a:lumOff val="35000"/>
                  </a:schemeClr>
                </a:solidFill>
              </a:rPr>
              <a:t>- language for learning form one another’s methodology (good practices, community participation, capacity building, education, </a:t>
            </a:r>
            <a:r>
              <a:rPr lang="en-US" sz="5600" dirty="0" err="1">
                <a:solidFill>
                  <a:schemeClr val="tx1">
                    <a:lumMod val="65000"/>
                    <a:lumOff val="35000"/>
                  </a:schemeClr>
                </a:solidFill>
              </a:rPr>
              <a:t>etc</a:t>
            </a:r>
            <a:r>
              <a:rPr lang="en-US" sz="5600" dirty="0">
                <a:solidFill>
                  <a:schemeClr val="tx1">
                    <a:lumMod val="65000"/>
                    <a:lumOff val="35000"/>
                  </a:schemeClr>
                </a:solidFill>
              </a:rPr>
              <a:t>)</a:t>
            </a:r>
            <a:br>
              <a:rPr lang="en-US" sz="5600" dirty="0">
                <a:solidFill>
                  <a:schemeClr val="tx1">
                    <a:lumMod val="65000"/>
                    <a:lumOff val="35000"/>
                  </a:schemeClr>
                </a:solidFill>
              </a:rPr>
            </a:br>
            <a:r>
              <a:rPr lang="en-US" sz="5600" dirty="0">
                <a:solidFill>
                  <a:schemeClr val="tx1">
                    <a:lumMod val="65000"/>
                    <a:lumOff val="35000"/>
                  </a:schemeClr>
                </a:solidFill>
              </a:rPr>
              <a:t>- frequency of participating</a:t>
            </a:r>
            <a:br>
              <a:rPr lang="en-US" sz="5600" dirty="0">
                <a:solidFill>
                  <a:schemeClr val="tx1">
                    <a:lumMod val="65000"/>
                    <a:lumOff val="35000"/>
                  </a:schemeClr>
                </a:solidFill>
              </a:rPr>
            </a:br>
            <a:endParaRPr lang="nl-NL" sz="5600" dirty="0">
              <a:solidFill>
                <a:schemeClr val="tx1">
                  <a:lumMod val="65000"/>
                  <a:lumOff val="35000"/>
                </a:schemeClr>
              </a:solidFill>
            </a:endParaRPr>
          </a:p>
          <a:p>
            <a:pPr marL="0" indent="0">
              <a:lnSpc>
                <a:spcPct val="130000"/>
              </a:lnSpc>
              <a:buNone/>
            </a:pPr>
            <a:r>
              <a:rPr lang="en-US" sz="5600" dirty="0">
                <a:solidFill>
                  <a:schemeClr val="tx1">
                    <a:lumMod val="65000"/>
                    <a:lumOff val="35000"/>
                  </a:schemeClr>
                </a:solidFill>
              </a:rPr>
              <a:t>The effect is well known: every NGO Forum meeting brings partly well-known colleagues, partly new faces. Almost no NGO has the funds for participating to all IGC or GA meetings, </a:t>
            </a:r>
            <a:r>
              <a:rPr lang="en-US" sz="5600" b="1" dirty="0">
                <a:solidFill>
                  <a:schemeClr val="tx1">
                    <a:lumMod val="65000"/>
                    <a:lumOff val="35000"/>
                  </a:schemeClr>
                </a:solidFill>
              </a:rPr>
              <a:t>and </a:t>
            </a:r>
            <a:r>
              <a:rPr lang="en-US" sz="5600" b="1" dirty="0">
                <a:solidFill>
                  <a:srgbClr val="215968"/>
                </a:solidFill>
              </a:rPr>
              <a:t>every new meeting brings new accredited NGOS. Given this dynamic context, makes development of the cooperative NGO work a challenge</a:t>
            </a:r>
            <a:r>
              <a:rPr lang="en-US" sz="5600" dirty="0">
                <a:solidFill>
                  <a:schemeClr val="tx1">
                    <a:lumMod val="65000"/>
                    <a:lumOff val="35000"/>
                  </a:schemeClr>
                </a:solidFill>
              </a:rPr>
              <a:t>. The meetings happen to be </a:t>
            </a:r>
            <a:r>
              <a:rPr lang="en-US" sz="5600" b="1" dirty="0">
                <a:solidFill>
                  <a:srgbClr val="215968"/>
                </a:solidFill>
              </a:rPr>
              <a:t>combining the necessary ‘first introductions of new people and organizations’ while proceeding the work of strengthening the international forum of NGOS cooperating within the UNESCO 2003 framework. </a:t>
            </a:r>
            <a:endParaRPr lang="en-US" sz="5600" b="1" dirty="0" smtClean="0">
              <a:solidFill>
                <a:srgbClr val="215968"/>
              </a:solidFill>
            </a:endParaRPr>
          </a:p>
          <a:p>
            <a:pPr marL="0" indent="0" algn="r">
              <a:lnSpc>
                <a:spcPct val="140000"/>
              </a:lnSpc>
              <a:buNone/>
            </a:pPr>
            <a:r>
              <a:rPr lang="en-GB" sz="5600" dirty="0" smtClean="0">
                <a:solidFill>
                  <a:schemeClr val="tx1">
                    <a:lumMod val="65000"/>
                    <a:lumOff val="35000"/>
                  </a:schemeClr>
                </a:solidFill>
              </a:rPr>
              <a:t>		</a:t>
            </a:r>
            <a:r>
              <a:rPr lang="en-GB" sz="5600" dirty="0" smtClean="0"/>
              <a:t>		</a:t>
            </a:r>
            <a:r>
              <a:rPr lang="en-GB" sz="6200" dirty="0" smtClean="0"/>
              <a:t>	</a:t>
            </a:r>
            <a:r>
              <a:rPr lang="en-GB" dirty="0" smtClean="0"/>
              <a:t>		</a:t>
            </a: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36610"/>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8424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a:solidFill>
                  <a:schemeClr val="accent5"/>
                </a:solidFill>
              </a:rPr>
              <a:t>5</a:t>
            </a:r>
            <a:r>
              <a:rPr lang="en-US" sz="2400" b="1" dirty="0" smtClean="0">
                <a:solidFill>
                  <a:schemeClr val="accent5"/>
                </a:solidFill>
              </a:rPr>
              <a:t>. </a:t>
            </a:r>
            <a:r>
              <a:rPr lang="en-US" sz="2400" b="1" dirty="0">
                <a:solidFill>
                  <a:schemeClr val="accent5"/>
                </a:solidFill>
              </a:rPr>
              <a:t>Which potential developments can we imagine and foresee concerning NGOs in relation to the 2003 Convention? </a:t>
            </a:r>
            <a:r>
              <a:rPr lang="nl-NL" sz="2400" dirty="0"/>
              <a:t/>
            </a:r>
            <a:br>
              <a:rPr lang="nl-NL" sz="2400" dirty="0"/>
            </a:br>
            <a:endParaRPr lang="nl-NL" sz="2400" dirty="0">
              <a:solidFill>
                <a:schemeClr val="accent5"/>
              </a:solidFill>
            </a:endParaRPr>
          </a:p>
        </p:txBody>
      </p:sp>
      <p:sp>
        <p:nvSpPr>
          <p:cNvPr id="3" name="Tijdelijke aanduiding voor inhoud 2"/>
          <p:cNvSpPr>
            <a:spLocks noGrp="1"/>
          </p:cNvSpPr>
          <p:nvPr>
            <p:ph idx="1"/>
          </p:nvPr>
        </p:nvSpPr>
        <p:spPr>
          <a:xfrm>
            <a:off x="280402" y="1204118"/>
            <a:ext cx="8863598" cy="5653882"/>
          </a:xfrm>
          <a:noFill/>
          <a:ln>
            <a:noFill/>
          </a:ln>
        </p:spPr>
        <p:txBody>
          <a:bodyPr>
            <a:normAutofit fontScale="55000" lnSpcReduction="20000"/>
          </a:bodyPr>
          <a:lstStyle/>
          <a:p>
            <a:pPr marL="0" indent="0">
              <a:lnSpc>
                <a:spcPct val="140000"/>
              </a:lnSpc>
              <a:buNone/>
            </a:pPr>
            <a:endParaRPr lang="en-GB" sz="1800" b="1" dirty="0" smtClean="0">
              <a:solidFill>
                <a:schemeClr val="tx1">
                  <a:lumMod val="50000"/>
                  <a:lumOff val="50000"/>
                </a:schemeClr>
              </a:solidFill>
            </a:endParaRPr>
          </a:p>
          <a:p>
            <a:pPr marL="0" indent="0">
              <a:lnSpc>
                <a:spcPct val="140000"/>
              </a:lnSpc>
              <a:buNone/>
            </a:pPr>
            <a:endParaRPr lang="en-GB" sz="2100" b="1" dirty="0" smtClean="0">
              <a:solidFill>
                <a:schemeClr val="tx1">
                  <a:lumMod val="50000"/>
                  <a:lumOff val="50000"/>
                </a:schemeClr>
              </a:solidFill>
            </a:endParaRPr>
          </a:p>
          <a:p>
            <a:pPr marL="0" indent="0">
              <a:lnSpc>
                <a:spcPct val="120000"/>
              </a:lnSpc>
              <a:buNone/>
            </a:pPr>
            <a:endParaRPr lang="en-GB" sz="2300" b="1" dirty="0">
              <a:solidFill>
                <a:schemeClr val="tx1">
                  <a:lumMod val="75000"/>
                  <a:lumOff val="25000"/>
                </a:schemeClr>
              </a:solidFill>
            </a:endParaRPr>
          </a:p>
          <a:p>
            <a:pPr marL="0" indent="0">
              <a:lnSpc>
                <a:spcPct val="120000"/>
              </a:lnSpc>
              <a:buNone/>
            </a:pPr>
            <a:r>
              <a:rPr lang="en-US" sz="2600" dirty="0">
                <a:solidFill>
                  <a:schemeClr val="tx1">
                    <a:lumMod val="75000"/>
                    <a:lumOff val="25000"/>
                  </a:schemeClr>
                </a:solidFill>
              </a:rPr>
              <a:t>The unforeseen enthusiasm and large extent of NGOs registering for accreditation brings nevertheless accordingly </a:t>
            </a:r>
            <a:r>
              <a:rPr lang="en-US" sz="2600" b="1" dirty="0">
                <a:solidFill>
                  <a:schemeClr val="accent5">
                    <a:lumMod val="50000"/>
                  </a:schemeClr>
                </a:solidFill>
              </a:rPr>
              <a:t>administrative and procedural paperwork for the ICH </a:t>
            </a:r>
            <a:r>
              <a:rPr lang="en-US" sz="2600" b="1" dirty="0" smtClean="0">
                <a:solidFill>
                  <a:schemeClr val="accent5">
                    <a:lumMod val="50000"/>
                  </a:schemeClr>
                </a:solidFill>
              </a:rPr>
              <a:t>Secretariat, in a period where means and sources are becoming more scarce.</a:t>
            </a:r>
            <a:endParaRPr lang="nl-NL" sz="2600" b="1" dirty="0">
              <a:solidFill>
                <a:schemeClr val="accent5">
                  <a:lumMod val="50000"/>
                </a:schemeClr>
              </a:solidFill>
            </a:endParaRPr>
          </a:p>
          <a:p>
            <a:pPr marL="0" indent="0">
              <a:lnSpc>
                <a:spcPct val="120000"/>
              </a:lnSpc>
              <a:buNone/>
            </a:pPr>
            <a:endParaRPr lang="en-US" sz="2600" dirty="0" smtClean="0">
              <a:solidFill>
                <a:schemeClr val="tx1">
                  <a:lumMod val="75000"/>
                  <a:lumOff val="25000"/>
                </a:schemeClr>
              </a:solidFill>
            </a:endParaRPr>
          </a:p>
          <a:p>
            <a:pPr marL="0" indent="0">
              <a:lnSpc>
                <a:spcPct val="120000"/>
              </a:lnSpc>
              <a:buNone/>
            </a:pPr>
            <a:r>
              <a:rPr lang="en-US" sz="2600" dirty="0" smtClean="0">
                <a:solidFill>
                  <a:schemeClr val="tx1">
                    <a:lumMod val="75000"/>
                    <a:lumOff val="25000"/>
                  </a:schemeClr>
                </a:solidFill>
              </a:rPr>
              <a:t>In </a:t>
            </a:r>
            <a:r>
              <a:rPr lang="en-US" sz="2600" dirty="0">
                <a:solidFill>
                  <a:schemeClr val="tx1">
                    <a:lumMod val="75000"/>
                    <a:lumOff val="25000"/>
                  </a:schemeClr>
                </a:solidFill>
              </a:rPr>
              <a:t>this context the question was raised on 7.COM to possibly review the criteria for accreditation and evaluation of the NGOs. </a:t>
            </a:r>
            <a:endParaRPr lang="nl-NL" sz="2600" dirty="0">
              <a:solidFill>
                <a:schemeClr val="tx1">
                  <a:lumMod val="75000"/>
                  <a:lumOff val="25000"/>
                </a:schemeClr>
              </a:solidFill>
            </a:endParaRPr>
          </a:p>
          <a:p>
            <a:pPr marL="0" indent="0">
              <a:lnSpc>
                <a:spcPct val="120000"/>
              </a:lnSpc>
              <a:buNone/>
            </a:pPr>
            <a:r>
              <a:rPr lang="en-GB" sz="2600" dirty="0">
                <a:solidFill>
                  <a:schemeClr val="tx1">
                    <a:lumMod val="75000"/>
                    <a:lumOff val="25000"/>
                  </a:schemeClr>
                </a:solidFill>
              </a:rPr>
              <a:t> </a:t>
            </a:r>
            <a:endParaRPr lang="nl-NL" sz="2600" dirty="0">
              <a:solidFill>
                <a:schemeClr val="tx1">
                  <a:lumMod val="75000"/>
                  <a:lumOff val="25000"/>
                </a:schemeClr>
              </a:solidFill>
            </a:endParaRPr>
          </a:p>
          <a:p>
            <a:pPr marL="0" indent="0">
              <a:lnSpc>
                <a:spcPct val="120000"/>
              </a:lnSpc>
              <a:buNone/>
            </a:pPr>
            <a:r>
              <a:rPr lang="en-GB" sz="2600" dirty="0">
                <a:solidFill>
                  <a:schemeClr val="tx1">
                    <a:lumMod val="75000"/>
                    <a:lumOff val="25000"/>
                  </a:schemeClr>
                </a:solidFill>
              </a:rPr>
              <a:t>In Decision 7.COM 16.be the Intergovernmental Committee expresses its </a:t>
            </a:r>
            <a:r>
              <a:rPr lang="en-GB" sz="2600" b="1" dirty="0">
                <a:solidFill>
                  <a:schemeClr val="tx1">
                    <a:lumMod val="75000"/>
                    <a:lumOff val="25000"/>
                  </a:schemeClr>
                </a:solidFill>
              </a:rPr>
              <a:t>regrets for the limited opportunities until now to act in advisory capacity to the committee</a:t>
            </a:r>
            <a:r>
              <a:rPr lang="en-GB" sz="2600" dirty="0">
                <a:solidFill>
                  <a:schemeClr val="tx1">
                    <a:lumMod val="75000"/>
                    <a:lumOff val="25000"/>
                  </a:schemeClr>
                </a:solidFill>
              </a:rPr>
              <a:t> and requested the Secretariat to report at 8.COM on </a:t>
            </a:r>
            <a:r>
              <a:rPr lang="en-GB" sz="2600" b="1" dirty="0">
                <a:solidFill>
                  <a:schemeClr val="tx1">
                    <a:lumMod val="75000"/>
                    <a:lumOff val="25000"/>
                  </a:schemeClr>
                </a:solidFill>
              </a:rPr>
              <a:t>the profile of the NGOS accredited and the nature of their work</a:t>
            </a:r>
            <a:r>
              <a:rPr lang="en-GB" sz="2600" dirty="0">
                <a:solidFill>
                  <a:schemeClr val="tx1">
                    <a:lumMod val="75000"/>
                    <a:lumOff val="25000"/>
                  </a:schemeClr>
                </a:solidFill>
              </a:rPr>
              <a:t>, and to propose an evaluation form for </a:t>
            </a:r>
            <a:r>
              <a:rPr lang="en-GB" sz="2600" b="1" dirty="0">
                <a:solidFill>
                  <a:schemeClr val="tx1">
                    <a:lumMod val="75000"/>
                    <a:lumOff val="25000"/>
                  </a:schemeClr>
                </a:solidFill>
              </a:rPr>
              <a:t>assessing their potential contribution to the implementation of the Convention</a:t>
            </a:r>
            <a:r>
              <a:rPr lang="en-GB" sz="2600" dirty="0">
                <a:solidFill>
                  <a:schemeClr val="tx1">
                    <a:lumMod val="75000"/>
                    <a:lumOff val="25000"/>
                  </a:schemeClr>
                </a:solidFill>
              </a:rPr>
              <a:t>. </a:t>
            </a:r>
            <a:br>
              <a:rPr lang="en-GB" sz="2600" dirty="0">
                <a:solidFill>
                  <a:schemeClr val="tx1">
                    <a:lumMod val="75000"/>
                    <a:lumOff val="25000"/>
                  </a:schemeClr>
                </a:solidFill>
              </a:rPr>
            </a:br>
            <a:endParaRPr lang="nl-NL" sz="2600" dirty="0">
              <a:solidFill>
                <a:schemeClr val="tx1">
                  <a:lumMod val="75000"/>
                  <a:lumOff val="25000"/>
                </a:schemeClr>
              </a:solidFill>
            </a:endParaRPr>
          </a:p>
          <a:p>
            <a:pPr marL="0" indent="0">
              <a:lnSpc>
                <a:spcPct val="120000"/>
              </a:lnSpc>
              <a:buNone/>
            </a:pPr>
            <a:r>
              <a:rPr lang="en-GB" sz="2600" dirty="0">
                <a:solidFill>
                  <a:schemeClr val="tx1">
                    <a:lumMod val="75000"/>
                    <a:lumOff val="25000"/>
                  </a:schemeClr>
                </a:solidFill>
              </a:rPr>
              <a:t>This makes that, </a:t>
            </a:r>
            <a:r>
              <a:rPr lang="en-GB" sz="2600" dirty="0">
                <a:solidFill>
                  <a:srgbClr val="215968"/>
                </a:solidFill>
              </a:rPr>
              <a:t>during the Intergovernmental Committee Meeting 8.COM in Baku Azerbaijan (December 2013), one of the (many) items at stake will be the reflection on the criteria and modalities for accreditation of non-governmental organizations. </a:t>
            </a:r>
            <a:endParaRPr lang="nl-NL" sz="2600" dirty="0">
              <a:solidFill>
                <a:srgbClr val="215968"/>
              </a:solidFill>
            </a:endParaRPr>
          </a:p>
          <a:p>
            <a:pPr marL="0" indent="0">
              <a:lnSpc>
                <a:spcPct val="120000"/>
              </a:lnSpc>
              <a:buNone/>
            </a:pPr>
            <a:r>
              <a:rPr lang="en-US" sz="2600" b="1" dirty="0">
                <a:solidFill>
                  <a:schemeClr val="tx1">
                    <a:lumMod val="75000"/>
                    <a:lumOff val="25000"/>
                  </a:schemeClr>
                </a:solidFill>
              </a:rPr>
              <a:t> </a:t>
            </a:r>
            <a:endParaRPr lang="nl-NL" sz="2600" dirty="0">
              <a:solidFill>
                <a:schemeClr val="tx1">
                  <a:lumMod val="75000"/>
                  <a:lumOff val="25000"/>
                </a:schemeClr>
              </a:solidFill>
            </a:endParaRPr>
          </a:p>
          <a:p>
            <a:pPr marL="0" indent="0" algn="r">
              <a:lnSpc>
                <a:spcPct val="140000"/>
              </a:lnSpc>
              <a:buNone/>
            </a:pPr>
            <a:r>
              <a:rPr lang="en-GB" sz="5600" dirty="0" smtClean="0">
                <a:solidFill>
                  <a:schemeClr val="tx1">
                    <a:lumMod val="65000"/>
                    <a:lumOff val="35000"/>
                  </a:schemeClr>
                </a:solidFill>
              </a:rPr>
              <a:t>		</a:t>
            </a:r>
            <a:r>
              <a:rPr lang="en-GB" sz="5600" dirty="0" smtClean="0"/>
              <a:t>		</a:t>
            </a:r>
            <a:r>
              <a:rPr lang="en-GB" sz="6200" dirty="0" smtClean="0"/>
              <a:t>	</a:t>
            </a:r>
            <a:r>
              <a:rPr lang="en-GB" dirty="0" smtClean="0"/>
              <a:t>		</a:t>
            </a:r>
            <a:endParaRPr lang="en-GB" dirty="0" smtClean="0">
              <a:solidFill>
                <a:srgbClr val="404040"/>
              </a:solidFill>
            </a:endParaRPr>
          </a:p>
          <a:p>
            <a:pPr marL="0" indent="0">
              <a:buNone/>
            </a:pPr>
            <a:endParaRPr lang="en-GB" dirty="0">
              <a:solidFill>
                <a:srgbClr val="404040"/>
              </a:solidFill>
            </a:endParaRPr>
          </a:p>
          <a:p>
            <a:pPr marL="0" indent="0">
              <a:buNone/>
            </a:pPr>
            <a:endParaRPr lang="en-GB" dirty="0" smtClean="0">
              <a:solidFill>
                <a:srgbClr val="404040"/>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36610"/>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4627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a:solidFill>
                  <a:schemeClr val="accent5"/>
                </a:solidFill>
              </a:rPr>
              <a:t>5</a:t>
            </a:r>
            <a:r>
              <a:rPr lang="en-US" sz="2400" b="1" dirty="0" smtClean="0">
                <a:solidFill>
                  <a:schemeClr val="accent5"/>
                </a:solidFill>
              </a:rPr>
              <a:t>. </a:t>
            </a:r>
            <a:r>
              <a:rPr lang="en-US" sz="2400" b="1" dirty="0">
                <a:solidFill>
                  <a:schemeClr val="accent5"/>
                </a:solidFill>
              </a:rPr>
              <a:t>Which potential developments can we imagine and foresee concerning NGOs in relation to the 2003 Convention? </a:t>
            </a:r>
            <a:r>
              <a:rPr lang="nl-NL" sz="2400" dirty="0"/>
              <a:t/>
            </a:r>
            <a:br>
              <a:rPr lang="nl-NL" sz="2400" dirty="0"/>
            </a:br>
            <a:endParaRPr lang="nl-NL" sz="2400" dirty="0">
              <a:solidFill>
                <a:schemeClr val="accent5"/>
              </a:solidFill>
            </a:endParaRPr>
          </a:p>
        </p:txBody>
      </p:sp>
      <p:sp>
        <p:nvSpPr>
          <p:cNvPr id="3" name="Tijdelijke aanduiding voor inhoud 2"/>
          <p:cNvSpPr>
            <a:spLocks noGrp="1"/>
          </p:cNvSpPr>
          <p:nvPr>
            <p:ph idx="1"/>
          </p:nvPr>
        </p:nvSpPr>
        <p:spPr>
          <a:xfrm>
            <a:off x="280402" y="395892"/>
            <a:ext cx="8863598" cy="6462108"/>
          </a:xfrm>
          <a:noFill/>
          <a:ln>
            <a:noFill/>
          </a:ln>
        </p:spPr>
        <p:txBody>
          <a:bodyPr>
            <a:normAutofit fontScale="32500" lnSpcReduction="20000"/>
          </a:bodyPr>
          <a:lstStyle/>
          <a:p>
            <a:pPr marL="0" indent="0">
              <a:lnSpc>
                <a:spcPct val="140000"/>
              </a:lnSpc>
              <a:buNone/>
            </a:pPr>
            <a:endParaRPr lang="en-GB" sz="1800" b="1" dirty="0" smtClean="0">
              <a:solidFill>
                <a:schemeClr val="tx1">
                  <a:lumMod val="50000"/>
                  <a:lumOff val="50000"/>
                </a:schemeClr>
              </a:solidFill>
            </a:endParaRPr>
          </a:p>
          <a:p>
            <a:pPr marL="0" indent="0">
              <a:lnSpc>
                <a:spcPct val="140000"/>
              </a:lnSpc>
              <a:buNone/>
            </a:pPr>
            <a:endParaRPr lang="en-GB" sz="2100" b="1" dirty="0" smtClean="0">
              <a:solidFill>
                <a:schemeClr val="tx1">
                  <a:lumMod val="50000"/>
                  <a:lumOff val="50000"/>
                </a:schemeClr>
              </a:solidFill>
            </a:endParaRPr>
          </a:p>
          <a:p>
            <a:pPr marL="0" indent="0">
              <a:lnSpc>
                <a:spcPct val="120000"/>
              </a:lnSpc>
              <a:buNone/>
            </a:pPr>
            <a:endParaRPr lang="en-GB" sz="2300" b="1" dirty="0">
              <a:solidFill>
                <a:schemeClr val="tx1">
                  <a:lumMod val="75000"/>
                  <a:lumOff val="25000"/>
                </a:schemeClr>
              </a:solidFill>
            </a:endParaRPr>
          </a:p>
          <a:p>
            <a:pPr marL="0" indent="0">
              <a:lnSpc>
                <a:spcPct val="130000"/>
              </a:lnSpc>
              <a:buNone/>
            </a:pPr>
            <a:endParaRPr lang="en-US" sz="4000" b="1" dirty="0" smtClean="0">
              <a:solidFill>
                <a:srgbClr val="215968"/>
              </a:solidFill>
            </a:endParaRPr>
          </a:p>
          <a:p>
            <a:pPr marL="0" indent="0">
              <a:lnSpc>
                <a:spcPct val="130000"/>
              </a:lnSpc>
              <a:buNone/>
            </a:pPr>
            <a:endParaRPr lang="en-US" sz="4000" b="1" dirty="0">
              <a:solidFill>
                <a:srgbClr val="215968"/>
              </a:solidFill>
            </a:endParaRPr>
          </a:p>
          <a:p>
            <a:pPr marL="0" indent="0">
              <a:lnSpc>
                <a:spcPct val="130000"/>
              </a:lnSpc>
              <a:buNone/>
            </a:pPr>
            <a:endParaRPr lang="en-US" sz="4000" b="1" dirty="0" smtClean="0">
              <a:solidFill>
                <a:srgbClr val="215968"/>
              </a:solidFill>
            </a:endParaRPr>
          </a:p>
          <a:p>
            <a:pPr marL="0" indent="0">
              <a:lnSpc>
                <a:spcPct val="130000"/>
              </a:lnSpc>
              <a:buNone/>
            </a:pPr>
            <a:endParaRPr lang="en-US" sz="4000" b="1" dirty="0">
              <a:solidFill>
                <a:srgbClr val="215968"/>
              </a:solidFill>
            </a:endParaRPr>
          </a:p>
          <a:p>
            <a:pPr marL="0" indent="0">
              <a:lnSpc>
                <a:spcPct val="130000"/>
              </a:lnSpc>
              <a:buNone/>
            </a:pPr>
            <a:r>
              <a:rPr lang="en-US" sz="4900" b="1" dirty="0" smtClean="0">
                <a:solidFill>
                  <a:srgbClr val="215968"/>
                </a:solidFill>
              </a:rPr>
              <a:t>What </a:t>
            </a:r>
            <a:r>
              <a:rPr lang="en-US" sz="4900" b="1" dirty="0">
                <a:solidFill>
                  <a:srgbClr val="215968"/>
                </a:solidFill>
              </a:rPr>
              <a:t>do we learn further from the </a:t>
            </a:r>
            <a:r>
              <a:rPr lang="nl-NL" sz="4900" b="1" dirty="0">
                <a:solidFill>
                  <a:srgbClr val="215968"/>
                </a:solidFill>
              </a:rPr>
              <a:t>report </a:t>
            </a:r>
            <a:r>
              <a:rPr lang="nl-NL" sz="4900" b="1" dirty="0" err="1">
                <a:solidFill>
                  <a:srgbClr val="215968"/>
                </a:solidFill>
              </a:rPr>
              <a:t>by</a:t>
            </a:r>
            <a:r>
              <a:rPr lang="nl-NL" sz="4900" b="1" dirty="0">
                <a:solidFill>
                  <a:srgbClr val="215968"/>
                </a:solidFill>
              </a:rPr>
              <a:t> the </a:t>
            </a:r>
            <a:r>
              <a:rPr lang="nl-NL" sz="4900" b="1" dirty="0" err="1">
                <a:solidFill>
                  <a:srgbClr val="215968"/>
                </a:solidFill>
              </a:rPr>
              <a:t>Secretariat</a:t>
            </a:r>
            <a:r>
              <a:rPr lang="nl-NL" sz="4900" b="1" dirty="0">
                <a:solidFill>
                  <a:srgbClr val="215968"/>
                </a:solidFill>
              </a:rPr>
              <a:t> in </a:t>
            </a:r>
            <a:r>
              <a:rPr lang="en-US" sz="4900" b="1" dirty="0">
                <a:solidFill>
                  <a:srgbClr val="215968"/>
                </a:solidFill>
              </a:rPr>
              <a:t>ITH/13/8.COM/14.</a:t>
            </a:r>
            <a:r>
              <a:rPr lang="en-US" sz="4900" b="1" dirty="0" smtClean="0">
                <a:solidFill>
                  <a:srgbClr val="215968"/>
                </a:solidFill>
              </a:rPr>
              <a:t>b  concerning the coming BCOM IGC meeting </a:t>
            </a:r>
            <a:r>
              <a:rPr lang="en-US" sz="4900" b="1" dirty="0">
                <a:solidFill>
                  <a:srgbClr val="215968"/>
                </a:solidFill>
              </a:rPr>
              <a:t>? </a:t>
            </a:r>
            <a:endParaRPr lang="nl-NL" sz="4900" dirty="0">
              <a:solidFill>
                <a:srgbClr val="215968"/>
              </a:solidFill>
            </a:endParaRPr>
          </a:p>
          <a:p>
            <a:pPr marL="0" indent="0">
              <a:lnSpc>
                <a:spcPct val="130000"/>
              </a:lnSpc>
              <a:buNone/>
            </a:pPr>
            <a:r>
              <a:rPr lang="en-US" sz="2100" b="1" dirty="0">
                <a:solidFill>
                  <a:srgbClr val="215968"/>
                </a:solidFill>
              </a:rPr>
              <a:t> </a:t>
            </a:r>
            <a:r>
              <a:rPr lang="nl-NL" sz="4300" b="1" dirty="0" smtClean="0">
                <a:solidFill>
                  <a:schemeClr val="tx1">
                    <a:lumMod val="65000"/>
                    <a:lumOff val="35000"/>
                  </a:schemeClr>
                </a:solidFill>
              </a:rPr>
              <a:t>&gt; </a:t>
            </a:r>
            <a:r>
              <a:rPr lang="nl-NL" sz="4300" b="1" dirty="0" err="1" smtClean="0">
                <a:solidFill>
                  <a:schemeClr val="tx1">
                    <a:lumMod val="65000"/>
                    <a:lumOff val="35000"/>
                  </a:schemeClr>
                </a:solidFill>
              </a:rPr>
              <a:t>Implications</a:t>
            </a:r>
            <a:r>
              <a:rPr lang="nl-NL" sz="4300" b="1" dirty="0" smtClean="0">
                <a:solidFill>
                  <a:schemeClr val="tx1">
                    <a:lumMod val="65000"/>
                    <a:lumOff val="35000"/>
                  </a:schemeClr>
                </a:solidFill>
              </a:rPr>
              <a:t> </a:t>
            </a:r>
            <a:r>
              <a:rPr lang="nl-NL" sz="4300" b="1" dirty="0" err="1">
                <a:solidFill>
                  <a:schemeClr val="tx1">
                    <a:lumMod val="65000"/>
                    <a:lumOff val="35000"/>
                  </a:schemeClr>
                </a:solidFill>
              </a:rPr>
              <a:t>and</a:t>
            </a:r>
            <a:r>
              <a:rPr lang="nl-NL" sz="4300" b="1" dirty="0">
                <a:solidFill>
                  <a:schemeClr val="tx1">
                    <a:lumMod val="65000"/>
                    <a:lumOff val="35000"/>
                  </a:schemeClr>
                </a:solidFill>
              </a:rPr>
              <a:t> </a:t>
            </a:r>
            <a:r>
              <a:rPr lang="nl-NL" sz="4300" b="1" dirty="0" err="1">
                <a:solidFill>
                  <a:schemeClr val="tx1">
                    <a:lumMod val="65000"/>
                    <a:lumOff val="35000"/>
                  </a:schemeClr>
                </a:solidFill>
              </a:rPr>
              <a:t>limitations</a:t>
            </a:r>
            <a:r>
              <a:rPr lang="nl-NL" sz="4300" b="1" dirty="0">
                <a:solidFill>
                  <a:schemeClr val="tx1">
                    <a:lumMod val="65000"/>
                    <a:lumOff val="35000"/>
                  </a:schemeClr>
                </a:solidFill>
              </a:rPr>
              <a:t> of the present profile of </a:t>
            </a:r>
            <a:r>
              <a:rPr lang="nl-NL" sz="4300" b="1" dirty="0" err="1">
                <a:solidFill>
                  <a:schemeClr val="tx1">
                    <a:lumMod val="65000"/>
                    <a:lumOff val="35000"/>
                  </a:schemeClr>
                </a:solidFill>
              </a:rPr>
              <a:t>NGOs</a:t>
            </a:r>
            <a:endParaRPr lang="nl-NL" sz="4300" dirty="0">
              <a:solidFill>
                <a:schemeClr val="tx1">
                  <a:lumMod val="65000"/>
                  <a:lumOff val="35000"/>
                </a:schemeClr>
              </a:solidFill>
            </a:endParaRPr>
          </a:p>
          <a:p>
            <a:pPr marL="0" indent="0">
              <a:lnSpc>
                <a:spcPct val="130000"/>
              </a:lnSpc>
              <a:buNone/>
            </a:pPr>
            <a:r>
              <a:rPr lang="en-US" sz="4300" dirty="0">
                <a:solidFill>
                  <a:schemeClr val="tx1">
                    <a:lumMod val="65000"/>
                    <a:lumOff val="35000"/>
                  </a:schemeClr>
                </a:solidFill>
              </a:rPr>
              <a:t> </a:t>
            </a:r>
            <a:endParaRPr lang="nl-NL" sz="4300" dirty="0">
              <a:solidFill>
                <a:schemeClr val="tx1">
                  <a:lumMod val="65000"/>
                  <a:lumOff val="35000"/>
                </a:schemeClr>
              </a:solidFill>
            </a:endParaRPr>
          </a:p>
          <a:p>
            <a:pPr marL="0" indent="0">
              <a:lnSpc>
                <a:spcPct val="130000"/>
              </a:lnSpc>
              <a:buNone/>
            </a:pPr>
            <a:r>
              <a:rPr lang="en-GB" sz="4300" dirty="0">
                <a:solidFill>
                  <a:schemeClr val="tx1">
                    <a:lumMod val="65000"/>
                    <a:lumOff val="35000"/>
                  </a:schemeClr>
                </a:solidFill>
              </a:rPr>
              <a:t>With regard to the nature of the work of NGOs, the Committee has previously taken note of the ‘important contributions that numerous non-governmental organizations make world-wide to the implementation of the Convention at the local, national and international levels’ (Decision 7.COM 16.b). </a:t>
            </a:r>
            <a:r>
              <a:rPr lang="en-GB" sz="4300" b="1" dirty="0">
                <a:solidFill>
                  <a:schemeClr val="accent5">
                    <a:lumMod val="50000"/>
                  </a:schemeClr>
                </a:solidFill>
              </a:rPr>
              <a:t>The limited information available to the Secretariat, however, does not provide sufficient evidence to assess such contributions quantitatively or qualitatively.</a:t>
            </a:r>
            <a:endParaRPr lang="nl-NL" sz="4300" b="1" dirty="0">
              <a:solidFill>
                <a:schemeClr val="accent5">
                  <a:lumMod val="50000"/>
                </a:schemeClr>
              </a:solidFill>
            </a:endParaRPr>
          </a:p>
          <a:p>
            <a:pPr marL="0" indent="0">
              <a:lnSpc>
                <a:spcPct val="130000"/>
              </a:lnSpc>
              <a:buNone/>
            </a:pPr>
            <a:r>
              <a:rPr lang="en-GB" sz="4300" b="1" dirty="0">
                <a:solidFill>
                  <a:schemeClr val="accent5">
                    <a:lumMod val="50000"/>
                  </a:schemeClr>
                </a:solidFill>
              </a:rPr>
              <a:t> </a:t>
            </a:r>
            <a:endParaRPr lang="nl-NL" sz="4300" b="1" dirty="0">
              <a:solidFill>
                <a:schemeClr val="accent5">
                  <a:lumMod val="50000"/>
                </a:schemeClr>
              </a:solidFill>
            </a:endParaRPr>
          </a:p>
          <a:p>
            <a:pPr marL="0" indent="0">
              <a:lnSpc>
                <a:spcPct val="130000"/>
              </a:lnSpc>
              <a:buNone/>
            </a:pPr>
            <a:r>
              <a:rPr lang="en-GB" sz="4300" b="1" dirty="0">
                <a:solidFill>
                  <a:srgbClr val="215968"/>
                </a:solidFill>
              </a:rPr>
              <a:t>The profile also does not help to demonstrate what the NGOs’ potential contributions </a:t>
            </a:r>
            <a:r>
              <a:rPr lang="en-GB" sz="4300" dirty="0">
                <a:solidFill>
                  <a:schemeClr val="tx1">
                    <a:lumMod val="65000"/>
                    <a:lumOff val="35000"/>
                  </a:schemeClr>
                </a:solidFill>
              </a:rPr>
              <a:t>to implementation could be</a:t>
            </a:r>
            <a:r>
              <a:rPr lang="en-GB" sz="4300" dirty="0">
                <a:solidFill>
                  <a:srgbClr val="215968"/>
                </a:solidFill>
              </a:rPr>
              <a:t>. </a:t>
            </a:r>
            <a:r>
              <a:rPr lang="en-GB" sz="4300" dirty="0" smtClean="0">
                <a:solidFill>
                  <a:srgbClr val="215968"/>
                </a:solidFill>
              </a:rPr>
              <a:t>With </a:t>
            </a:r>
            <a:r>
              <a:rPr lang="en-GB" sz="4300" dirty="0">
                <a:solidFill>
                  <a:srgbClr val="215968"/>
                </a:solidFill>
              </a:rPr>
              <a:t>regard to their potential contributions</a:t>
            </a:r>
            <a:r>
              <a:rPr lang="en-GB" sz="4300" dirty="0">
                <a:solidFill>
                  <a:schemeClr val="tx1">
                    <a:lumMod val="65000"/>
                    <a:lumOff val="35000"/>
                  </a:schemeClr>
                </a:solidFill>
              </a:rPr>
              <a:t> </a:t>
            </a:r>
            <a:r>
              <a:rPr lang="en-GB" sz="4300" dirty="0">
                <a:solidFill>
                  <a:srgbClr val="215968"/>
                </a:solidFill>
              </a:rPr>
              <a:t>to implementation at the local and national levels, for example, the size of the organization, the nature of its membership and the scale of its annual budget would seem to be relevant considerations</a:t>
            </a:r>
            <a:r>
              <a:rPr lang="en-GB" sz="4300" dirty="0">
                <a:solidFill>
                  <a:schemeClr val="tx1">
                    <a:lumMod val="65000"/>
                    <a:lumOff val="35000"/>
                  </a:schemeClr>
                </a:solidFill>
              </a:rPr>
              <a:t>, but the quality and sufficiency of information reported in the accreditation requests and in the periodic reports did not allow analysis. </a:t>
            </a:r>
            <a:r>
              <a:rPr lang="en-GB" sz="4300" dirty="0">
                <a:solidFill>
                  <a:srgbClr val="215968"/>
                </a:solidFill>
              </a:rPr>
              <a:t>With regard to their potential contribution to the work of the Committee through providing advisory services, the data were similarly lacking</a:t>
            </a:r>
            <a:r>
              <a:rPr lang="en-GB" sz="4300" dirty="0">
                <a:solidFill>
                  <a:schemeClr val="tx1">
                    <a:lumMod val="65000"/>
                    <a:lumOff val="35000"/>
                  </a:schemeClr>
                </a:solidFill>
              </a:rPr>
              <a:t>. </a:t>
            </a:r>
            <a:br>
              <a:rPr lang="en-GB" sz="4300" dirty="0">
                <a:solidFill>
                  <a:schemeClr val="tx1">
                    <a:lumMod val="65000"/>
                    <a:lumOff val="35000"/>
                  </a:schemeClr>
                </a:solidFill>
              </a:rPr>
            </a:br>
            <a:r>
              <a:rPr lang="en-GB" sz="4300" dirty="0">
                <a:solidFill>
                  <a:schemeClr val="tx1">
                    <a:lumMod val="65000"/>
                    <a:lumOff val="35000"/>
                  </a:schemeClr>
                </a:solidFill>
              </a:rPr>
              <a:t/>
            </a:r>
            <a:br>
              <a:rPr lang="en-GB" sz="4300" dirty="0">
                <a:solidFill>
                  <a:schemeClr val="tx1">
                    <a:lumMod val="65000"/>
                    <a:lumOff val="35000"/>
                  </a:schemeClr>
                </a:solidFill>
              </a:rPr>
            </a:br>
            <a:r>
              <a:rPr lang="en-GB" sz="4300" dirty="0">
                <a:solidFill>
                  <a:schemeClr val="tx1">
                    <a:lumMod val="65000"/>
                    <a:lumOff val="35000"/>
                  </a:schemeClr>
                </a:solidFill>
              </a:rPr>
              <a:t>Therefore the Secretariat proposes the following</a:t>
            </a:r>
            <a:r>
              <a:rPr lang="en-GB" sz="4300" dirty="0" smtClean="0">
                <a:solidFill>
                  <a:schemeClr val="tx1">
                    <a:lumMod val="65000"/>
                    <a:lumOff val="35000"/>
                  </a:schemeClr>
                </a:solidFill>
              </a:rPr>
              <a:t>:</a:t>
            </a:r>
            <a:endParaRPr lang="nl-NL" sz="4300" dirty="0">
              <a:solidFill>
                <a:schemeClr val="tx1">
                  <a:lumMod val="65000"/>
                  <a:lumOff val="35000"/>
                </a:schemeClr>
              </a:solidFill>
            </a:endParaRPr>
          </a:p>
        </p:txBody>
      </p:sp>
      <p:cxnSp>
        <p:nvCxnSpPr>
          <p:cNvPr id="5" name="Rechte verbindingslijn 4"/>
          <p:cNvCxnSpPr/>
          <p:nvPr/>
        </p:nvCxnSpPr>
        <p:spPr>
          <a:xfrm>
            <a:off x="0" y="1436610"/>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6029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a:solidFill>
                  <a:schemeClr val="accent5"/>
                </a:solidFill>
              </a:rPr>
              <a:t>5</a:t>
            </a:r>
            <a:r>
              <a:rPr lang="en-US" sz="2400" b="1" dirty="0" smtClean="0">
                <a:solidFill>
                  <a:schemeClr val="accent5"/>
                </a:solidFill>
              </a:rPr>
              <a:t>. </a:t>
            </a:r>
            <a:r>
              <a:rPr lang="en-US" sz="2400" b="1" dirty="0">
                <a:solidFill>
                  <a:schemeClr val="accent5"/>
                </a:solidFill>
              </a:rPr>
              <a:t>Which potential developments can we imagine and foresee concerning NGOs in relation to the 2003 Convention? </a:t>
            </a:r>
            <a:r>
              <a:rPr lang="nl-NL" sz="2400" dirty="0"/>
              <a:t/>
            </a:r>
            <a:br>
              <a:rPr lang="nl-NL" sz="2400" dirty="0"/>
            </a:br>
            <a:endParaRPr lang="nl-NL" sz="2400" dirty="0">
              <a:solidFill>
                <a:schemeClr val="accent5"/>
              </a:solidFill>
            </a:endParaRPr>
          </a:p>
        </p:txBody>
      </p:sp>
      <p:sp>
        <p:nvSpPr>
          <p:cNvPr id="3" name="Tijdelijke aanduiding voor inhoud 2"/>
          <p:cNvSpPr>
            <a:spLocks noGrp="1"/>
          </p:cNvSpPr>
          <p:nvPr>
            <p:ph idx="1"/>
          </p:nvPr>
        </p:nvSpPr>
        <p:spPr>
          <a:xfrm>
            <a:off x="280402" y="395892"/>
            <a:ext cx="8863598" cy="6462108"/>
          </a:xfrm>
          <a:noFill/>
          <a:ln>
            <a:noFill/>
          </a:ln>
        </p:spPr>
        <p:txBody>
          <a:bodyPr>
            <a:normAutofit fontScale="25000" lnSpcReduction="20000"/>
          </a:bodyPr>
          <a:lstStyle/>
          <a:p>
            <a:pPr marL="0" indent="0">
              <a:lnSpc>
                <a:spcPct val="140000"/>
              </a:lnSpc>
              <a:buNone/>
            </a:pPr>
            <a:endParaRPr lang="en-GB" sz="1800" b="1" dirty="0" smtClean="0">
              <a:solidFill>
                <a:schemeClr val="tx1">
                  <a:lumMod val="50000"/>
                  <a:lumOff val="50000"/>
                </a:schemeClr>
              </a:solidFill>
            </a:endParaRPr>
          </a:p>
          <a:p>
            <a:pPr marL="0" indent="0">
              <a:lnSpc>
                <a:spcPct val="140000"/>
              </a:lnSpc>
              <a:buNone/>
            </a:pPr>
            <a:endParaRPr lang="en-GB" sz="2100" b="1" dirty="0" smtClean="0">
              <a:solidFill>
                <a:schemeClr val="tx1">
                  <a:lumMod val="50000"/>
                  <a:lumOff val="50000"/>
                </a:schemeClr>
              </a:solidFill>
            </a:endParaRPr>
          </a:p>
          <a:p>
            <a:pPr marL="0" indent="0">
              <a:lnSpc>
                <a:spcPct val="120000"/>
              </a:lnSpc>
              <a:buNone/>
            </a:pPr>
            <a:endParaRPr lang="en-GB" sz="2300" b="1" dirty="0">
              <a:solidFill>
                <a:schemeClr val="tx1">
                  <a:lumMod val="75000"/>
                  <a:lumOff val="25000"/>
                </a:schemeClr>
              </a:solidFill>
            </a:endParaRPr>
          </a:p>
          <a:p>
            <a:pPr marL="0" indent="0">
              <a:lnSpc>
                <a:spcPct val="130000"/>
              </a:lnSpc>
              <a:buNone/>
            </a:pPr>
            <a:endParaRPr lang="en-US" sz="4000" b="1" dirty="0" smtClean="0">
              <a:solidFill>
                <a:srgbClr val="215968"/>
              </a:solidFill>
            </a:endParaRPr>
          </a:p>
          <a:p>
            <a:pPr marL="0" indent="0">
              <a:lnSpc>
                <a:spcPct val="130000"/>
              </a:lnSpc>
              <a:buNone/>
            </a:pPr>
            <a:endParaRPr lang="en-US" sz="4000" b="1" dirty="0">
              <a:solidFill>
                <a:srgbClr val="215968"/>
              </a:solidFill>
            </a:endParaRPr>
          </a:p>
          <a:p>
            <a:pPr marL="0" indent="0">
              <a:lnSpc>
                <a:spcPct val="130000"/>
              </a:lnSpc>
              <a:buNone/>
            </a:pPr>
            <a:endParaRPr lang="en-US" sz="4000" b="1" dirty="0" smtClean="0">
              <a:solidFill>
                <a:srgbClr val="215968"/>
              </a:solidFill>
            </a:endParaRPr>
          </a:p>
          <a:p>
            <a:pPr marL="0" indent="0">
              <a:lnSpc>
                <a:spcPct val="130000"/>
              </a:lnSpc>
              <a:buNone/>
            </a:pPr>
            <a:endParaRPr lang="en-US" sz="4000" b="1" dirty="0">
              <a:solidFill>
                <a:srgbClr val="215968"/>
              </a:solidFill>
            </a:endParaRPr>
          </a:p>
          <a:p>
            <a:pPr marL="0" indent="0">
              <a:lnSpc>
                <a:spcPct val="130000"/>
              </a:lnSpc>
              <a:buNone/>
            </a:pPr>
            <a:r>
              <a:rPr lang="en-US" sz="5600" b="1" dirty="0" smtClean="0">
                <a:solidFill>
                  <a:srgbClr val="215968"/>
                </a:solidFill>
              </a:rPr>
              <a:t>What </a:t>
            </a:r>
            <a:r>
              <a:rPr lang="en-US" sz="5600" b="1" dirty="0">
                <a:solidFill>
                  <a:srgbClr val="215968"/>
                </a:solidFill>
              </a:rPr>
              <a:t>do we learn further from the </a:t>
            </a:r>
            <a:r>
              <a:rPr lang="nl-NL" sz="5600" b="1" dirty="0">
                <a:solidFill>
                  <a:srgbClr val="215968"/>
                </a:solidFill>
              </a:rPr>
              <a:t>report </a:t>
            </a:r>
            <a:r>
              <a:rPr lang="nl-NL" sz="5600" b="1" dirty="0" err="1">
                <a:solidFill>
                  <a:srgbClr val="215968"/>
                </a:solidFill>
              </a:rPr>
              <a:t>by</a:t>
            </a:r>
            <a:r>
              <a:rPr lang="nl-NL" sz="5600" b="1" dirty="0">
                <a:solidFill>
                  <a:srgbClr val="215968"/>
                </a:solidFill>
              </a:rPr>
              <a:t> the </a:t>
            </a:r>
            <a:r>
              <a:rPr lang="nl-NL" sz="5600" b="1" dirty="0" err="1">
                <a:solidFill>
                  <a:srgbClr val="215968"/>
                </a:solidFill>
              </a:rPr>
              <a:t>Secretariat</a:t>
            </a:r>
            <a:r>
              <a:rPr lang="nl-NL" sz="5600" b="1" dirty="0">
                <a:solidFill>
                  <a:srgbClr val="215968"/>
                </a:solidFill>
              </a:rPr>
              <a:t> in </a:t>
            </a:r>
            <a:r>
              <a:rPr lang="en-US" sz="5600" b="1" dirty="0">
                <a:solidFill>
                  <a:srgbClr val="215968"/>
                </a:solidFill>
              </a:rPr>
              <a:t>ITH/13/8.COM/14.</a:t>
            </a:r>
            <a:r>
              <a:rPr lang="en-US" sz="5600" b="1" dirty="0" smtClean="0">
                <a:solidFill>
                  <a:srgbClr val="215968"/>
                </a:solidFill>
              </a:rPr>
              <a:t>b  concerning the coming BCOM IGC meeting </a:t>
            </a:r>
            <a:r>
              <a:rPr lang="en-US" sz="5600" b="1" dirty="0">
                <a:solidFill>
                  <a:srgbClr val="215968"/>
                </a:solidFill>
              </a:rPr>
              <a:t>? </a:t>
            </a:r>
            <a:endParaRPr lang="nl-NL" sz="5600" dirty="0">
              <a:solidFill>
                <a:srgbClr val="215968"/>
              </a:solidFill>
            </a:endParaRPr>
          </a:p>
          <a:p>
            <a:pPr marL="0" indent="0">
              <a:lnSpc>
                <a:spcPct val="130000"/>
              </a:lnSpc>
              <a:buNone/>
            </a:pPr>
            <a:r>
              <a:rPr lang="en-US" sz="2100" b="1" dirty="0">
                <a:solidFill>
                  <a:srgbClr val="215968"/>
                </a:solidFill>
              </a:rPr>
              <a:t> </a:t>
            </a:r>
            <a:r>
              <a:rPr lang="en-GB" sz="4300" dirty="0" smtClean="0">
                <a:solidFill>
                  <a:schemeClr val="tx1">
                    <a:lumMod val="65000"/>
                    <a:lumOff val="35000"/>
                  </a:schemeClr>
                </a:solidFill>
              </a:rPr>
              <a:t>Therefore </a:t>
            </a:r>
            <a:r>
              <a:rPr lang="en-GB" sz="4300" dirty="0">
                <a:solidFill>
                  <a:schemeClr val="tx1">
                    <a:lumMod val="65000"/>
                    <a:lumOff val="35000"/>
                  </a:schemeClr>
                </a:solidFill>
              </a:rPr>
              <a:t>the Secretariat proposes the following</a:t>
            </a:r>
            <a:r>
              <a:rPr lang="en-GB" sz="4300" dirty="0" smtClean="0">
                <a:solidFill>
                  <a:schemeClr val="tx1">
                    <a:lumMod val="65000"/>
                    <a:lumOff val="35000"/>
                  </a:schemeClr>
                </a:solidFill>
              </a:rPr>
              <a:t>:</a:t>
            </a:r>
          </a:p>
          <a:p>
            <a:pPr marL="0" indent="0">
              <a:lnSpc>
                <a:spcPct val="130000"/>
              </a:lnSpc>
              <a:buNone/>
            </a:pPr>
            <a:endParaRPr lang="nl-NL" sz="5600" dirty="0">
              <a:solidFill>
                <a:schemeClr val="tx1">
                  <a:lumMod val="50000"/>
                  <a:lumOff val="50000"/>
                </a:schemeClr>
              </a:solidFill>
            </a:endParaRPr>
          </a:p>
          <a:p>
            <a:pPr marL="0" lvl="0" indent="0">
              <a:lnSpc>
                <a:spcPct val="130000"/>
              </a:lnSpc>
              <a:buNone/>
            </a:pPr>
            <a:r>
              <a:rPr lang="en-GB" sz="5600" dirty="0">
                <a:solidFill>
                  <a:schemeClr val="tx1">
                    <a:lumMod val="50000"/>
                    <a:lumOff val="50000"/>
                  </a:schemeClr>
                </a:solidFill>
              </a:rPr>
              <a:t>In its Decision 7.COM 16.b, the Committee requested that the Secretariat propose an evaluation form for assessing the potential contribution of accredited NGOs to the implementation of the Convention. As requested, the Secretariat drew up a draft form that is annexed to the present document. The form aims at collecting information both on the contribution of the NGO to the safeguarding of intangible cultural heritage and implementation of the Convention at the national level (Chapter III of the Convention) and to its implementation at the international level, particularly as </a:t>
            </a:r>
            <a:r>
              <a:rPr lang="en-GB" sz="5600" dirty="0" smtClean="0">
                <a:solidFill>
                  <a:schemeClr val="tx1">
                    <a:lumMod val="50000"/>
                    <a:lumOff val="50000"/>
                  </a:schemeClr>
                </a:solidFill>
              </a:rPr>
              <a:t>regards the NGO’s participation in the work of the Committee and its capacities to act in an advisory capacity. When drafting the form, the Secretariat benefitted from the feedback and suggestions of members of the NGO Forum.</a:t>
            </a:r>
          </a:p>
          <a:p>
            <a:pPr marL="0" lvl="0" indent="0">
              <a:lnSpc>
                <a:spcPct val="130000"/>
              </a:lnSpc>
              <a:buNone/>
            </a:pPr>
            <a:endParaRPr lang="en-GB" sz="5600" dirty="0" smtClean="0">
              <a:solidFill>
                <a:schemeClr val="tx1">
                  <a:lumMod val="50000"/>
                  <a:lumOff val="50000"/>
                </a:schemeClr>
              </a:solidFill>
            </a:endParaRPr>
          </a:p>
          <a:p>
            <a:pPr marL="0" indent="0">
              <a:lnSpc>
                <a:spcPct val="130000"/>
              </a:lnSpc>
              <a:buNone/>
            </a:pPr>
            <a:r>
              <a:rPr lang="en-GB" sz="5600" dirty="0" smtClean="0">
                <a:solidFill>
                  <a:schemeClr val="tx1">
                    <a:lumMod val="50000"/>
                    <a:lumOff val="50000"/>
                  </a:schemeClr>
                </a:solidFill>
              </a:rPr>
              <a:t>Given that the Committee was asked by the General Assembly to reflect on the criteria and procedures for accreditation (Resolution 4.GA 6), </a:t>
            </a:r>
            <a:r>
              <a:rPr lang="en-GB" sz="7200" b="1" dirty="0" smtClean="0">
                <a:solidFill>
                  <a:schemeClr val="accent5">
                    <a:lumMod val="50000"/>
                  </a:schemeClr>
                </a:solidFill>
              </a:rPr>
              <a:t>it may wish to propose that the criteria be revised to ensure that all accredited NGOs have the required experience and capacity to act in an advisory capacity to the Committee.</a:t>
            </a:r>
            <a:r>
              <a:rPr lang="en-GB" sz="5600" dirty="0" smtClean="0">
                <a:solidFill>
                  <a:schemeClr val="tx1">
                    <a:lumMod val="50000"/>
                    <a:lumOff val="50000"/>
                  </a:schemeClr>
                </a:solidFill>
              </a:rPr>
              <a:t> In that case, revision of the present form for requesting accreditation and finalization of the draft report form could take place only after the fifth session of the General Assembly in June 2014. </a:t>
            </a:r>
          </a:p>
          <a:p>
            <a:pPr marL="0" indent="0">
              <a:lnSpc>
                <a:spcPct val="130000"/>
              </a:lnSpc>
              <a:buNone/>
            </a:pPr>
            <a:r>
              <a:rPr lang="en-GB" sz="5600" b="1" dirty="0" smtClean="0">
                <a:solidFill>
                  <a:schemeClr val="tx1">
                    <a:lumMod val="50000"/>
                    <a:lumOff val="50000"/>
                  </a:schemeClr>
                </a:solidFill>
              </a:rPr>
              <a:t>That would imply that the 97 NGOs accredited in 2010 would be asked to submit their reports at the end of 2014, for examination by the Committee at its tenth session in 2015.</a:t>
            </a:r>
            <a:r>
              <a:rPr lang="en-GB" sz="5600" dirty="0" smtClean="0">
                <a:solidFill>
                  <a:schemeClr val="tx1">
                    <a:lumMod val="50000"/>
                    <a:lumOff val="50000"/>
                  </a:schemeClr>
                </a:solidFill>
              </a:rPr>
              <a:t> As noted in Document ITH/13/8.COM/10, this schedule would also avoid an overcharged agenda for the ninth session</a:t>
            </a:r>
            <a:br>
              <a:rPr lang="en-GB" sz="5600" dirty="0" smtClean="0">
                <a:solidFill>
                  <a:schemeClr val="tx1">
                    <a:lumMod val="50000"/>
                    <a:lumOff val="50000"/>
                  </a:schemeClr>
                </a:solidFill>
              </a:rPr>
            </a:br>
            <a:endParaRPr lang="en-GB" sz="5600" dirty="0">
              <a:solidFill>
                <a:schemeClr val="tx1">
                  <a:lumMod val="50000"/>
                  <a:lumOff val="50000"/>
                </a:schemeClr>
              </a:solidFill>
            </a:endParaRPr>
          </a:p>
        </p:txBody>
      </p:sp>
      <p:cxnSp>
        <p:nvCxnSpPr>
          <p:cNvPr id="5" name="Rechte verbindingslijn 4"/>
          <p:cNvCxnSpPr/>
          <p:nvPr/>
        </p:nvCxnSpPr>
        <p:spPr>
          <a:xfrm>
            <a:off x="0" y="1184681"/>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1354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a:solidFill>
                  <a:schemeClr val="accent5"/>
                </a:solidFill>
              </a:rPr>
              <a:t>5</a:t>
            </a:r>
            <a:r>
              <a:rPr lang="en-US" sz="2400" b="1" dirty="0" smtClean="0">
                <a:solidFill>
                  <a:schemeClr val="accent5"/>
                </a:solidFill>
              </a:rPr>
              <a:t>. </a:t>
            </a:r>
            <a:r>
              <a:rPr lang="en-US" sz="2400" b="1" dirty="0">
                <a:solidFill>
                  <a:schemeClr val="accent5"/>
                </a:solidFill>
              </a:rPr>
              <a:t>Which potential developments can we imagine and foresee concerning NGOs in relation to the 2003 Convention? </a:t>
            </a:r>
            <a:r>
              <a:rPr lang="nl-NL" sz="2400" dirty="0"/>
              <a:t/>
            </a:r>
            <a:br>
              <a:rPr lang="nl-NL" sz="2400" dirty="0"/>
            </a:br>
            <a:endParaRPr lang="nl-NL" sz="2400" dirty="0">
              <a:solidFill>
                <a:schemeClr val="accent5"/>
              </a:solidFill>
            </a:endParaRPr>
          </a:p>
        </p:txBody>
      </p:sp>
      <p:sp>
        <p:nvSpPr>
          <p:cNvPr id="3" name="Tijdelijke aanduiding voor inhoud 2"/>
          <p:cNvSpPr>
            <a:spLocks noGrp="1"/>
          </p:cNvSpPr>
          <p:nvPr>
            <p:ph idx="1"/>
          </p:nvPr>
        </p:nvSpPr>
        <p:spPr>
          <a:xfrm>
            <a:off x="280402" y="395892"/>
            <a:ext cx="8863598" cy="6462108"/>
          </a:xfrm>
          <a:noFill/>
          <a:ln>
            <a:noFill/>
          </a:ln>
        </p:spPr>
        <p:txBody>
          <a:bodyPr>
            <a:normAutofit/>
          </a:bodyPr>
          <a:lstStyle/>
          <a:p>
            <a:pPr marL="0" indent="0">
              <a:lnSpc>
                <a:spcPct val="140000"/>
              </a:lnSpc>
              <a:buNone/>
            </a:pPr>
            <a:endParaRPr lang="en-GB" sz="1800" b="1" dirty="0" smtClean="0">
              <a:solidFill>
                <a:schemeClr val="tx1">
                  <a:lumMod val="50000"/>
                  <a:lumOff val="50000"/>
                </a:schemeClr>
              </a:solidFill>
            </a:endParaRPr>
          </a:p>
          <a:p>
            <a:pPr marL="0" indent="0">
              <a:lnSpc>
                <a:spcPct val="130000"/>
              </a:lnSpc>
              <a:buNone/>
            </a:pPr>
            <a:endParaRPr lang="en-US" sz="4000" b="1" dirty="0">
              <a:solidFill>
                <a:srgbClr val="215968"/>
              </a:solidFill>
            </a:endParaRPr>
          </a:p>
          <a:p>
            <a:pPr marL="0" indent="0">
              <a:lnSpc>
                <a:spcPct val="130000"/>
              </a:lnSpc>
              <a:buNone/>
            </a:pPr>
            <a:r>
              <a:rPr lang="en-US" sz="1600" b="1" dirty="0" smtClean="0">
                <a:solidFill>
                  <a:srgbClr val="215968"/>
                </a:solidFill>
              </a:rPr>
              <a:t>What </a:t>
            </a:r>
            <a:r>
              <a:rPr lang="en-US" sz="1600" b="1" dirty="0">
                <a:solidFill>
                  <a:srgbClr val="215968"/>
                </a:solidFill>
              </a:rPr>
              <a:t>do we learn further from the </a:t>
            </a:r>
            <a:r>
              <a:rPr lang="nl-NL" sz="1600" b="1" dirty="0">
                <a:solidFill>
                  <a:srgbClr val="215968"/>
                </a:solidFill>
              </a:rPr>
              <a:t>report </a:t>
            </a:r>
            <a:r>
              <a:rPr lang="nl-NL" sz="1600" b="1" dirty="0" err="1">
                <a:solidFill>
                  <a:srgbClr val="215968"/>
                </a:solidFill>
              </a:rPr>
              <a:t>by</a:t>
            </a:r>
            <a:r>
              <a:rPr lang="nl-NL" sz="1600" b="1" dirty="0">
                <a:solidFill>
                  <a:srgbClr val="215968"/>
                </a:solidFill>
              </a:rPr>
              <a:t> the </a:t>
            </a:r>
            <a:r>
              <a:rPr lang="nl-NL" sz="1600" b="1" dirty="0" err="1">
                <a:solidFill>
                  <a:srgbClr val="215968"/>
                </a:solidFill>
              </a:rPr>
              <a:t>Secretariat</a:t>
            </a:r>
            <a:r>
              <a:rPr lang="nl-NL" sz="1600" b="1" dirty="0">
                <a:solidFill>
                  <a:srgbClr val="215968"/>
                </a:solidFill>
              </a:rPr>
              <a:t> in </a:t>
            </a:r>
            <a:r>
              <a:rPr lang="en-US" sz="1600" b="1" dirty="0">
                <a:solidFill>
                  <a:srgbClr val="215968"/>
                </a:solidFill>
              </a:rPr>
              <a:t>ITH/13/8.COM/14.</a:t>
            </a:r>
            <a:r>
              <a:rPr lang="en-US" sz="1600" b="1" dirty="0" smtClean="0">
                <a:solidFill>
                  <a:srgbClr val="215968"/>
                </a:solidFill>
              </a:rPr>
              <a:t>b  concerning the coming BCOM IGC meeting </a:t>
            </a:r>
            <a:r>
              <a:rPr lang="en-US" sz="1600" b="1" dirty="0">
                <a:solidFill>
                  <a:srgbClr val="215968"/>
                </a:solidFill>
              </a:rPr>
              <a:t>? </a:t>
            </a:r>
            <a:r>
              <a:rPr lang="en-US" sz="1600" b="1" dirty="0" smtClean="0">
                <a:solidFill>
                  <a:srgbClr val="215968"/>
                </a:solidFill>
              </a:rPr>
              <a:t/>
            </a:r>
            <a:br>
              <a:rPr lang="en-US" sz="1600" b="1" dirty="0" smtClean="0">
                <a:solidFill>
                  <a:srgbClr val="215968"/>
                </a:solidFill>
              </a:rPr>
            </a:br>
            <a:endParaRPr lang="nl-NL" sz="1600" dirty="0">
              <a:solidFill>
                <a:schemeClr val="tx1">
                  <a:lumMod val="65000"/>
                  <a:lumOff val="35000"/>
                </a:schemeClr>
              </a:solidFill>
            </a:endParaRPr>
          </a:p>
          <a:p>
            <a:pPr marL="0" indent="0">
              <a:lnSpc>
                <a:spcPct val="130000"/>
              </a:lnSpc>
              <a:buNone/>
            </a:pPr>
            <a:r>
              <a:rPr lang="en-US" sz="1400" b="1" dirty="0">
                <a:solidFill>
                  <a:schemeClr val="tx1">
                    <a:lumMod val="65000"/>
                    <a:lumOff val="35000"/>
                  </a:schemeClr>
                </a:solidFill>
              </a:rPr>
              <a:t> </a:t>
            </a:r>
            <a:r>
              <a:rPr lang="en-GB" sz="1400" b="1" dirty="0">
                <a:solidFill>
                  <a:schemeClr val="tx1">
                    <a:lumMod val="65000"/>
                    <a:lumOff val="35000"/>
                  </a:schemeClr>
                </a:solidFill>
              </a:rPr>
              <a:t>DRAFT DECISION 8.COM 14.b</a:t>
            </a:r>
            <a:endParaRPr lang="nl-NL" sz="1400" b="1" dirty="0">
              <a:solidFill>
                <a:schemeClr val="tx1">
                  <a:lumMod val="65000"/>
                  <a:lumOff val="35000"/>
                </a:schemeClr>
              </a:solidFill>
            </a:endParaRPr>
          </a:p>
          <a:p>
            <a:pPr lvl="0">
              <a:lnSpc>
                <a:spcPct val="130000"/>
              </a:lnSpc>
            </a:pPr>
            <a:r>
              <a:rPr lang="en-GB" sz="1500" u="sng" dirty="0">
                <a:solidFill>
                  <a:schemeClr val="tx1">
                    <a:lumMod val="65000"/>
                    <a:lumOff val="35000"/>
                  </a:schemeClr>
                </a:solidFill>
              </a:rPr>
              <a:t>Recommends</a:t>
            </a:r>
            <a:r>
              <a:rPr lang="en-GB" sz="1500" dirty="0">
                <a:solidFill>
                  <a:schemeClr val="tx1">
                    <a:lumMod val="65000"/>
                    <a:lumOff val="35000"/>
                  </a:schemeClr>
                </a:solidFill>
              </a:rPr>
              <a:t> to the General Assembly to </a:t>
            </a:r>
            <a:r>
              <a:rPr lang="en-GB" sz="1500" b="1" dirty="0">
                <a:solidFill>
                  <a:schemeClr val="accent5">
                    <a:lumMod val="50000"/>
                  </a:schemeClr>
                </a:solidFill>
              </a:rPr>
              <a:t>revise the Operational Directives for the implementation of the Convention in order to revise the accreditation process and criteria for NGOs to ensure that all accredited NGOs have the required experience and capacity to act in an advisory capacity to the Committee</a:t>
            </a:r>
            <a:r>
              <a:rPr lang="en-GB" sz="1500" dirty="0">
                <a:solidFill>
                  <a:schemeClr val="tx1">
                    <a:lumMod val="65000"/>
                    <a:lumOff val="35000"/>
                  </a:schemeClr>
                </a:solidFill>
              </a:rPr>
              <a:t>; and </a:t>
            </a:r>
            <a:r>
              <a:rPr lang="en-GB" sz="1500" u="sng" dirty="0">
                <a:solidFill>
                  <a:schemeClr val="tx1">
                    <a:lumMod val="65000"/>
                    <a:lumOff val="35000"/>
                  </a:schemeClr>
                </a:solidFill>
              </a:rPr>
              <a:t>requests</a:t>
            </a:r>
            <a:r>
              <a:rPr lang="en-GB" sz="1500" dirty="0">
                <a:solidFill>
                  <a:schemeClr val="tx1">
                    <a:lumMod val="65000"/>
                    <a:lumOff val="35000"/>
                  </a:schemeClr>
                </a:solidFill>
              </a:rPr>
              <a:t> the Secretariat to propose draft Operational Directives reflecting its debates during the present session, for examination by the General Assembly at its fifth session</a:t>
            </a:r>
            <a:r>
              <a:rPr lang="en-GB" sz="1500" dirty="0" smtClean="0">
                <a:solidFill>
                  <a:schemeClr val="tx1">
                    <a:lumMod val="65000"/>
                    <a:lumOff val="35000"/>
                  </a:schemeClr>
                </a:solidFill>
              </a:rPr>
              <a:t>;</a:t>
            </a:r>
            <a:br>
              <a:rPr lang="en-GB" sz="1500" dirty="0" smtClean="0">
                <a:solidFill>
                  <a:schemeClr val="tx1">
                    <a:lumMod val="65000"/>
                    <a:lumOff val="35000"/>
                  </a:schemeClr>
                </a:solidFill>
              </a:rPr>
            </a:br>
            <a:endParaRPr lang="nl-NL" sz="1500" dirty="0">
              <a:solidFill>
                <a:schemeClr val="tx1">
                  <a:lumMod val="65000"/>
                  <a:lumOff val="35000"/>
                </a:schemeClr>
              </a:solidFill>
            </a:endParaRPr>
          </a:p>
          <a:p>
            <a:pPr lvl="0">
              <a:lnSpc>
                <a:spcPct val="130000"/>
              </a:lnSpc>
            </a:pPr>
            <a:r>
              <a:rPr lang="en-GB" sz="1500" b="1" u="sng" dirty="0">
                <a:solidFill>
                  <a:srgbClr val="215968"/>
                </a:solidFill>
              </a:rPr>
              <a:t>Decides</a:t>
            </a:r>
            <a:r>
              <a:rPr lang="en-GB" sz="1500" b="1" dirty="0">
                <a:solidFill>
                  <a:srgbClr val="215968"/>
                </a:solidFill>
              </a:rPr>
              <a:t> to complement the data gathered on the implementation of the Convention through Periodic Reports submitted by States Parties with information provided by NGOs; and </a:t>
            </a:r>
            <a:r>
              <a:rPr lang="en-GB" sz="1500" b="1" u="sng" dirty="0">
                <a:solidFill>
                  <a:srgbClr val="215968"/>
                </a:solidFill>
              </a:rPr>
              <a:t>requests</a:t>
            </a:r>
            <a:r>
              <a:rPr lang="en-GB" sz="1500" b="1" dirty="0">
                <a:solidFill>
                  <a:srgbClr val="215968"/>
                </a:solidFill>
              </a:rPr>
              <a:t> the Secretariat to propose draft Operational Directives to that effect, reflecting its debates during the present session, for examination by the Committee at its ninth session </a:t>
            </a:r>
            <a:r>
              <a:rPr lang="en-GB" sz="1500" dirty="0">
                <a:solidFill>
                  <a:schemeClr val="tx1">
                    <a:lumMod val="65000"/>
                    <a:lumOff val="35000"/>
                  </a:schemeClr>
                </a:solidFill>
              </a:rPr>
              <a:t>(&gt;Dec. 2015).</a:t>
            </a:r>
            <a:endParaRPr lang="nl-NL" sz="1500" dirty="0">
              <a:solidFill>
                <a:schemeClr val="tx1">
                  <a:lumMod val="65000"/>
                  <a:lumOff val="35000"/>
                </a:schemeClr>
              </a:solidFill>
            </a:endParaRPr>
          </a:p>
        </p:txBody>
      </p:sp>
      <p:cxnSp>
        <p:nvCxnSpPr>
          <p:cNvPr id="5" name="Rechte verbindingslijn 4"/>
          <p:cNvCxnSpPr/>
          <p:nvPr/>
        </p:nvCxnSpPr>
        <p:spPr>
          <a:xfrm>
            <a:off x="0" y="1184681"/>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2370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432268" cy="1539867"/>
          </a:xfrm>
          <a:ln>
            <a:noFill/>
          </a:ln>
        </p:spPr>
        <p:txBody>
          <a:bodyPr>
            <a:normAutofit/>
          </a:bodyPr>
          <a:lstStyle/>
          <a:p>
            <a:pPr algn="l"/>
            <a:r>
              <a:rPr lang="en-US" sz="2400" b="1" dirty="0">
                <a:solidFill>
                  <a:schemeClr val="accent5"/>
                </a:solidFill>
              </a:rPr>
              <a:t>5</a:t>
            </a:r>
            <a:r>
              <a:rPr lang="en-US" sz="2400" b="1" dirty="0" smtClean="0">
                <a:solidFill>
                  <a:schemeClr val="accent5"/>
                </a:solidFill>
              </a:rPr>
              <a:t>. </a:t>
            </a:r>
            <a:r>
              <a:rPr lang="en-US" sz="2400" b="1" dirty="0">
                <a:solidFill>
                  <a:schemeClr val="accent5"/>
                </a:solidFill>
              </a:rPr>
              <a:t>Which potential developments can we imagine and foresee concerning NGOs in relation to the 2003 Convention? </a:t>
            </a:r>
            <a:r>
              <a:rPr lang="nl-NL" sz="2400" dirty="0"/>
              <a:t/>
            </a:r>
            <a:br>
              <a:rPr lang="nl-NL" sz="2400" dirty="0"/>
            </a:br>
            <a:endParaRPr lang="nl-NL" sz="2400" dirty="0">
              <a:solidFill>
                <a:schemeClr val="accent5"/>
              </a:solidFill>
            </a:endParaRPr>
          </a:p>
        </p:txBody>
      </p:sp>
      <p:sp>
        <p:nvSpPr>
          <p:cNvPr id="3" name="Tijdelijke aanduiding voor inhoud 2"/>
          <p:cNvSpPr>
            <a:spLocks noGrp="1"/>
          </p:cNvSpPr>
          <p:nvPr>
            <p:ph idx="1"/>
          </p:nvPr>
        </p:nvSpPr>
        <p:spPr>
          <a:xfrm>
            <a:off x="280402" y="395892"/>
            <a:ext cx="8863598" cy="6462108"/>
          </a:xfrm>
          <a:noFill/>
          <a:ln>
            <a:noFill/>
          </a:ln>
        </p:spPr>
        <p:txBody>
          <a:bodyPr>
            <a:normAutofit/>
          </a:bodyPr>
          <a:lstStyle/>
          <a:p>
            <a:pPr marL="0" indent="0">
              <a:lnSpc>
                <a:spcPct val="140000"/>
              </a:lnSpc>
              <a:buNone/>
            </a:pPr>
            <a:endParaRPr lang="en-GB" sz="1800" b="1" dirty="0" smtClean="0">
              <a:solidFill>
                <a:schemeClr val="tx1">
                  <a:lumMod val="50000"/>
                  <a:lumOff val="50000"/>
                </a:schemeClr>
              </a:solidFill>
            </a:endParaRPr>
          </a:p>
          <a:p>
            <a:pPr marL="0" indent="0">
              <a:lnSpc>
                <a:spcPct val="130000"/>
              </a:lnSpc>
              <a:buNone/>
            </a:pPr>
            <a:endParaRPr lang="en-US" sz="4000" b="1" dirty="0" smtClean="0">
              <a:solidFill>
                <a:srgbClr val="215968"/>
              </a:solidFill>
            </a:endParaRPr>
          </a:p>
          <a:p>
            <a:pPr marL="0" indent="0">
              <a:lnSpc>
                <a:spcPct val="130000"/>
              </a:lnSpc>
              <a:buNone/>
            </a:pPr>
            <a:r>
              <a:rPr lang="en-GB" sz="1600" dirty="0" smtClean="0">
                <a:solidFill>
                  <a:srgbClr val="595959"/>
                </a:solidFill>
              </a:rPr>
              <a:t>This </a:t>
            </a:r>
            <a:r>
              <a:rPr lang="en-GB" sz="1600" b="1" dirty="0">
                <a:solidFill>
                  <a:srgbClr val="595959"/>
                </a:solidFill>
              </a:rPr>
              <a:t>NGO FORUM SYMPOSIUM on Dec 1 in Baku is aiming to contribute in the context of 8.COM by bringing the diverse experience and ideas of associated NGOs in the reflections and debates</a:t>
            </a:r>
            <a:r>
              <a:rPr lang="en-GB" sz="1600" dirty="0">
                <a:solidFill>
                  <a:srgbClr val="595959"/>
                </a:solidFill>
              </a:rPr>
              <a:t>:</a:t>
            </a:r>
            <a:br>
              <a:rPr lang="en-GB" sz="1600" dirty="0">
                <a:solidFill>
                  <a:srgbClr val="595959"/>
                </a:solidFill>
              </a:rPr>
            </a:br>
            <a:endParaRPr lang="en-GB" sz="1600" dirty="0" smtClean="0">
              <a:solidFill>
                <a:srgbClr val="595959"/>
              </a:solidFill>
            </a:endParaRPr>
          </a:p>
          <a:p>
            <a:pPr marL="0" indent="0">
              <a:lnSpc>
                <a:spcPct val="130000"/>
              </a:lnSpc>
              <a:buNone/>
            </a:pPr>
            <a:r>
              <a:rPr lang="en-GB" sz="1600" dirty="0" smtClean="0">
                <a:solidFill>
                  <a:srgbClr val="595959"/>
                </a:solidFill>
              </a:rPr>
              <a:t>Dealing </a:t>
            </a:r>
            <a:r>
              <a:rPr lang="en-GB" sz="1600" dirty="0">
                <a:solidFill>
                  <a:srgbClr val="595959"/>
                </a:solidFill>
              </a:rPr>
              <a:t>with questions as ‘</a:t>
            </a:r>
            <a:r>
              <a:rPr lang="en-GB" sz="1600" b="1" dirty="0">
                <a:solidFill>
                  <a:srgbClr val="595959"/>
                </a:solidFill>
              </a:rPr>
              <a:t>Which contribution brings this rich and colourful palette of NGOs to the implementation of the Convention?’</a:t>
            </a:r>
            <a:r>
              <a:rPr lang="en-GB" sz="1600" dirty="0">
                <a:solidFill>
                  <a:srgbClr val="595959"/>
                </a:solidFill>
              </a:rPr>
              <a:t> And ‘</a:t>
            </a:r>
            <a:r>
              <a:rPr lang="en-GB" sz="1600" b="1" dirty="0">
                <a:solidFill>
                  <a:srgbClr val="595959"/>
                </a:solidFill>
              </a:rPr>
              <a:t>how could or should NGO accreditation and management be organized to produce at best the desirable effects for the Convention’s mission of the safeguarding of ICH?’</a:t>
            </a:r>
            <a:endParaRPr lang="nl-NL" sz="1600" dirty="0">
              <a:solidFill>
                <a:srgbClr val="595959"/>
              </a:solidFill>
            </a:endParaRPr>
          </a:p>
          <a:p>
            <a:pPr marL="0" indent="0">
              <a:lnSpc>
                <a:spcPct val="130000"/>
              </a:lnSpc>
              <a:buNone/>
            </a:pPr>
            <a:endParaRPr lang="en-US" sz="4000" b="1" dirty="0">
              <a:solidFill>
                <a:srgbClr val="215968"/>
              </a:solidFill>
            </a:endParaRPr>
          </a:p>
        </p:txBody>
      </p:sp>
      <p:cxnSp>
        <p:nvCxnSpPr>
          <p:cNvPr id="5" name="Rechte verbindingslijn 4"/>
          <p:cNvCxnSpPr/>
          <p:nvPr/>
        </p:nvCxnSpPr>
        <p:spPr>
          <a:xfrm>
            <a:off x="0" y="1184681"/>
            <a:ext cx="9144000" cy="25192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7373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1. NGOs as framed by the 2003 Convention: the technical framework</a:t>
            </a:r>
            <a:r>
              <a:rPr lang="nl-NL" dirty="0" smtClean="0">
                <a:solidFill>
                  <a:schemeClr val="accent5"/>
                </a:solidFill>
              </a:rPr>
              <a:t/>
            </a:r>
            <a:br>
              <a:rPr lang="nl-NL" dirty="0" smtClean="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620086"/>
            <a:ext cx="8432268" cy="4941581"/>
          </a:xfrm>
          <a:noFill/>
          <a:ln>
            <a:noFill/>
          </a:ln>
        </p:spPr>
        <p:txBody>
          <a:bodyPr>
            <a:normAutofit fontScale="850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r>
              <a:rPr lang="en-US" sz="1900" b="1" dirty="0" smtClean="0">
                <a:solidFill>
                  <a:srgbClr val="FF0000"/>
                </a:solidFill>
              </a:rPr>
              <a:t>1.2 DETAIL: OPERATIONAL DIRECTIVES &amp; NGOs</a:t>
            </a:r>
            <a:endParaRPr lang="nl-NL" sz="1900" b="1" dirty="0">
              <a:solidFill>
                <a:srgbClr val="FF0000"/>
              </a:solidFill>
            </a:endParaRPr>
          </a:p>
          <a:p>
            <a:pPr marL="0" indent="0">
              <a:buNone/>
            </a:pPr>
            <a:endParaRPr lang="en-US" sz="2000" b="1" u="sng" dirty="0" smtClean="0">
              <a:solidFill>
                <a:schemeClr val="bg1">
                  <a:lumMod val="50000"/>
                </a:schemeClr>
              </a:solidFill>
            </a:endParaRPr>
          </a:p>
          <a:p>
            <a:pPr marL="0" indent="0">
              <a:buNone/>
            </a:pPr>
            <a:r>
              <a:rPr lang="en-US" sz="2000" b="1" u="sng" dirty="0" smtClean="0">
                <a:solidFill>
                  <a:schemeClr val="bg1">
                    <a:lumMod val="50000"/>
                  </a:schemeClr>
                </a:solidFill>
              </a:rPr>
              <a:t>CHAPTER </a:t>
            </a:r>
            <a:r>
              <a:rPr lang="en-US" sz="2000" b="1" u="sng" dirty="0">
                <a:solidFill>
                  <a:schemeClr val="bg1">
                    <a:lumMod val="50000"/>
                  </a:schemeClr>
                </a:solidFill>
              </a:rPr>
              <a:t>II </a:t>
            </a:r>
            <a:r>
              <a:rPr lang="en-US" sz="2000" b="1" dirty="0">
                <a:solidFill>
                  <a:schemeClr val="bg1">
                    <a:lumMod val="50000"/>
                  </a:schemeClr>
                </a:solidFill>
              </a:rPr>
              <a:t>	</a:t>
            </a:r>
            <a:r>
              <a:rPr lang="en-GB" sz="2000" b="1" u="sng" dirty="0">
                <a:solidFill>
                  <a:schemeClr val="bg1">
                    <a:lumMod val="50000"/>
                  </a:schemeClr>
                </a:solidFill>
              </a:rPr>
              <a:t>The Intangible Cultural Heritage Fund</a:t>
            </a:r>
            <a:endParaRPr lang="nl-NL" sz="2000" dirty="0">
              <a:solidFill>
                <a:schemeClr val="bg1">
                  <a:lumMod val="50000"/>
                </a:schemeClr>
              </a:solidFill>
            </a:endParaRPr>
          </a:p>
          <a:p>
            <a:pPr marL="0" indent="0">
              <a:buNone/>
            </a:pPr>
            <a:r>
              <a:rPr lang="en-US" sz="2000" b="1" dirty="0" smtClean="0">
                <a:solidFill>
                  <a:srgbClr val="4BACC6"/>
                </a:solidFill>
              </a:rPr>
              <a:t>II</a:t>
            </a:r>
            <a:r>
              <a:rPr lang="en-US" sz="2000" b="1" dirty="0">
                <a:solidFill>
                  <a:srgbClr val="4BACC6"/>
                </a:solidFill>
              </a:rPr>
              <a:t>.1 </a:t>
            </a:r>
            <a:r>
              <a:rPr lang="en-GB" sz="2000" b="1" dirty="0">
                <a:solidFill>
                  <a:srgbClr val="4BACC6"/>
                </a:solidFill>
              </a:rPr>
              <a:t>Guidelines for the use of the resources of the </a:t>
            </a:r>
            <a:r>
              <a:rPr lang="en-GB" sz="2000" b="1" dirty="0" smtClean="0">
                <a:solidFill>
                  <a:srgbClr val="4BACC6"/>
                </a:solidFill>
              </a:rPr>
              <a:t>Fund</a:t>
            </a:r>
            <a:r>
              <a:rPr lang="en-GB" sz="2000" b="1" dirty="0">
                <a:solidFill>
                  <a:srgbClr val="4BACC6"/>
                </a:solidFill>
              </a:rPr>
              <a:t/>
            </a:r>
            <a:br>
              <a:rPr lang="en-GB" sz="2000" b="1" dirty="0">
                <a:solidFill>
                  <a:srgbClr val="4BACC6"/>
                </a:solidFill>
              </a:rPr>
            </a:br>
            <a:r>
              <a:rPr lang="en-GB" sz="2000" dirty="0">
                <a:solidFill>
                  <a:schemeClr val="bg1">
                    <a:lumMod val="50000"/>
                  </a:schemeClr>
                </a:solidFill>
              </a:rPr>
              <a:t>(d) </a:t>
            </a:r>
            <a:r>
              <a:rPr lang="nl-NL" sz="2000" dirty="0" err="1">
                <a:solidFill>
                  <a:schemeClr val="bg1">
                    <a:lumMod val="50000"/>
                  </a:schemeClr>
                </a:solidFill>
              </a:rPr>
              <a:t>for</a:t>
            </a:r>
            <a:r>
              <a:rPr lang="nl-NL" sz="2000" dirty="0">
                <a:solidFill>
                  <a:schemeClr val="bg1">
                    <a:lumMod val="50000"/>
                  </a:schemeClr>
                </a:solidFill>
              </a:rPr>
              <a:t> the </a:t>
            </a:r>
            <a:r>
              <a:rPr lang="nl-NL" sz="2000" dirty="0" err="1">
                <a:solidFill>
                  <a:schemeClr val="bg1">
                    <a:lumMod val="50000"/>
                  </a:schemeClr>
                </a:solidFill>
              </a:rPr>
              <a:t>costs</a:t>
            </a:r>
            <a:r>
              <a:rPr lang="nl-NL" sz="2000" dirty="0">
                <a:solidFill>
                  <a:schemeClr val="bg1">
                    <a:lumMod val="50000"/>
                  </a:schemeClr>
                </a:solidFill>
              </a:rPr>
              <a:t> of </a:t>
            </a:r>
            <a:r>
              <a:rPr lang="nl-NL" sz="2000" dirty="0" err="1">
                <a:solidFill>
                  <a:schemeClr val="bg1">
                    <a:lumMod val="50000"/>
                  </a:schemeClr>
                </a:solidFill>
              </a:rPr>
              <a:t>advisory</a:t>
            </a:r>
            <a:r>
              <a:rPr lang="nl-NL" sz="2000" dirty="0">
                <a:solidFill>
                  <a:schemeClr val="bg1">
                    <a:lumMod val="50000"/>
                  </a:schemeClr>
                </a:solidFill>
              </a:rPr>
              <a:t> services </a:t>
            </a:r>
            <a:r>
              <a:rPr lang="nl-NL" sz="2000" dirty="0" err="1">
                <a:solidFill>
                  <a:schemeClr val="bg1">
                    <a:lumMod val="50000"/>
                  </a:schemeClr>
                </a:solidFill>
              </a:rPr>
              <a:t>to</a:t>
            </a:r>
            <a:r>
              <a:rPr lang="nl-NL" sz="2000" dirty="0">
                <a:solidFill>
                  <a:schemeClr val="bg1">
                    <a:lumMod val="50000"/>
                  </a:schemeClr>
                </a:solidFill>
              </a:rPr>
              <a:t> </a:t>
            </a:r>
            <a:r>
              <a:rPr lang="nl-NL" sz="2000" dirty="0" err="1">
                <a:solidFill>
                  <a:schemeClr val="bg1">
                    <a:lumMod val="50000"/>
                  </a:schemeClr>
                </a:solidFill>
              </a:rPr>
              <a:t>be</a:t>
            </a:r>
            <a:r>
              <a:rPr lang="nl-NL" sz="2000" dirty="0">
                <a:solidFill>
                  <a:schemeClr val="bg1">
                    <a:lumMod val="50000"/>
                  </a:schemeClr>
                </a:solidFill>
              </a:rPr>
              <a:t> </a:t>
            </a:r>
            <a:r>
              <a:rPr lang="nl-NL" sz="2000" dirty="0" err="1">
                <a:solidFill>
                  <a:schemeClr val="bg1">
                    <a:lumMod val="50000"/>
                  </a:schemeClr>
                </a:solidFill>
              </a:rPr>
              <a:t>provided</a:t>
            </a:r>
            <a:r>
              <a:rPr lang="nl-NL" sz="2000" dirty="0">
                <a:solidFill>
                  <a:schemeClr val="bg1">
                    <a:lumMod val="50000"/>
                  </a:schemeClr>
                </a:solidFill>
              </a:rPr>
              <a:t>, at the </a:t>
            </a:r>
            <a:r>
              <a:rPr lang="nl-NL" sz="2000" dirty="0" err="1">
                <a:solidFill>
                  <a:schemeClr val="bg1">
                    <a:lumMod val="50000"/>
                  </a:schemeClr>
                </a:solidFill>
              </a:rPr>
              <a:t>request</a:t>
            </a:r>
            <a:r>
              <a:rPr lang="nl-NL" sz="2000" dirty="0">
                <a:solidFill>
                  <a:schemeClr val="bg1">
                    <a:lumMod val="50000"/>
                  </a:schemeClr>
                </a:solidFill>
              </a:rPr>
              <a:t> of the </a:t>
            </a:r>
            <a:r>
              <a:rPr lang="nl-NL" sz="2000" dirty="0" err="1">
                <a:solidFill>
                  <a:schemeClr val="bg1">
                    <a:lumMod val="50000"/>
                  </a:schemeClr>
                </a:solidFill>
              </a:rPr>
              <a:t>Committee</a:t>
            </a:r>
            <a:r>
              <a:rPr lang="nl-NL" sz="2000" b="1" dirty="0">
                <a:solidFill>
                  <a:schemeClr val="accent5"/>
                </a:solidFill>
              </a:rPr>
              <a:t>, </a:t>
            </a:r>
            <a:r>
              <a:rPr lang="nl-NL" sz="2000" b="1" dirty="0" err="1">
                <a:solidFill>
                  <a:schemeClr val="accent5"/>
                </a:solidFill>
              </a:rPr>
              <a:t>by</a:t>
            </a:r>
            <a:r>
              <a:rPr lang="nl-NL" sz="2000" b="1" dirty="0">
                <a:solidFill>
                  <a:schemeClr val="accent5"/>
                </a:solidFill>
              </a:rPr>
              <a:t> non-</a:t>
            </a:r>
            <a:r>
              <a:rPr lang="nl-NL" sz="2000" b="1" dirty="0" err="1">
                <a:solidFill>
                  <a:schemeClr val="accent5"/>
                </a:solidFill>
              </a:rPr>
              <a:t>governmental</a:t>
            </a:r>
            <a:r>
              <a:rPr lang="nl-NL" sz="2000" b="1" dirty="0">
                <a:solidFill>
                  <a:schemeClr val="accent5"/>
                </a:solidFill>
              </a:rPr>
              <a:t> </a:t>
            </a:r>
            <a:r>
              <a:rPr lang="nl-NL" sz="2000" dirty="0" err="1">
                <a:solidFill>
                  <a:schemeClr val="bg1">
                    <a:lumMod val="50000"/>
                  </a:schemeClr>
                </a:solidFill>
              </a:rPr>
              <a:t>and</a:t>
            </a:r>
            <a:r>
              <a:rPr lang="nl-NL" sz="2000" dirty="0">
                <a:solidFill>
                  <a:schemeClr val="bg1">
                    <a:lumMod val="50000"/>
                  </a:schemeClr>
                </a:solidFill>
              </a:rPr>
              <a:t> non-profit-making </a:t>
            </a:r>
            <a:r>
              <a:rPr lang="nl-NL" sz="2000" dirty="0" err="1">
                <a:solidFill>
                  <a:schemeClr val="bg1">
                    <a:lumMod val="50000"/>
                  </a:schemeClr>
                </a:solidFill>
              </a:rPr>
              <a:t>organizations</a:t>
            </a:r>
            <a:r>
              <a:rPr lang="nl-NL" sz="2000" dirty="0">
                <a:solidFill>
                  <a:schemeClr val="bg1">
                    <a:lumMod val="50000"/>
                  </a:schemeClr>
                </a:solidFill>
              </a:rPr>
              <a:t>, public or private </a:t>
            </a:r>
            <a:r>
              <a:rPr lang="nl-NL" sz="2000" dirty="0" err="1">
                <a:solidFill>
                  <a:schemeClr val="bg1">
                    <a:lumMod val="50000"/>
                  </a:schemeClr>
                </a:solidFill>
              </a:rPr>
              <a:t>bodies</a:t>
            </a:r>
            <a:r>
              <a:rPr lang="nl-NL" sz="2000" dirty="0">
                <a:solidFill>
                  <a:schemeClr val="bg1">
                    <a:lumMod val="50000"/>
                  </a:schemeClr>
                </a:solidFill>
              </a:rPr>
              <a:t> </a:t>
            </a:r>
            <a:r>
              <a:rPr lang="nl-NL" sz="2000" dirty="0" err="1">
                <a:solidFill>
                  <a:schemeClr val="bg1">
                    <a:lumMod val="50000"/>
                  </a:schemeClr>
                </a:solidFill>
              </a:rPr>
              <a:t>and</a:t>
            </a:r>
            <a:r>
              <a:rPr lang="nl-NL" sz="2000" dirty="0">
                <a:solidFill>
                  <a:schemeClr val="bg1">
                    <a:lumMod val="50000"/>
                  </a:schemeClr>
                </a:solidFill>
              </a:rPr>
              <a:t> private persons;</a:t>
            </a:r>
          </a:p>
          <a:p>
            <a:pPr marL="0" indent="0">
              <a:buNone/>
            </a:pPr>
            <a:endParaRPr lang="en-GB" sz="2000" b="1" u="sng" dirty="0" smtClean="0">
              <a:solidFill>
                <a:schemeClr val="bg1">
                  <a:lumMod val="50000"/>
                </a:schemeClr>
              </a:solidFill>
            </a:endParaRPr>
          </a:p>
          <a:p>
            <a:pPr marL="0" indent="0">
              <a:buNone/>
            </a:pPr>
            <a:endParaRPr lang="en-GB" sz="2000" b="1" u="sng" dirty="0" smtClean="0">
              <a:solidFill>
                <a:schemeClr val="bg1">
                  <a:lumMod val="50000"/>
                </a:schemeClr>
              </a:solidFill>
            </a:endParaRPr>
          </a:p>
          <a:p>
            <a:pPr marL="0" indent="0">
              <a:buNone/>
            </a:pPr>
            <a:r>
              <a:rPr lang="en-GB" sz="2000" b="1" u="sng" dirty="0" smtClean="0">
                <a:solidFill>
                  <a:schemeClr val="bg1">
                    <a:lumMod val="50000"/>
                  </a:schemeClr>
                </a:solidFill>
              </a:rPr>
              <a:t>Chapter III</a:t>
            </a:r>
            <a:r>
              <a:rPr lang="nl-NL" sz="2000" b="1" dirty="0" smtClean="0">
                <a:solidFill>
                  <a:schemeClr val="bg1">
                    <a:lumMod val="50000"/>
                  </a:schemeClr>
                </a:solidFill>
              </a:rPr>
              <a:t>	</a:t>
            </a:r>
            <a:r>
              <a:rPr lang="en-GB" sz="2000" b="1" u="sng" dirty="0" smtClean="0">
                <a:solidFill>
                  <a:schemeClr val="bg1">
                    <a:lumMod val="50000"/>
                  </a:schemeClr>
                </a:solidFill>
              </a:rPr>
              <a:t>Participation </a:t>
            </a:r>
            <a:r>
              <a:rPr lang="en-GB" sz="2000" b="1" u="sng" dirty="0">
                <a:solidFill>
                  <a:schemeClr val="bg1">
                    <a:lumMod val="50000"/>
                  </a:schemeClr>
                </a:solidFill>
              </a:rPr>
              <a:t>in the implementation of the Convention</a:t>
            </a:r>
            <a:endParaRPr lang="nl-NL" sz="2000" b="1" dirty="0">
              <a:solidFill>
                <a:schemeClr val="bg1">
                  <a:lumMod val="50000"/>
                </a:schemeClr>
              </a:solidFill>
            </a:endParaRPr>
          </a:p>
          <a:p>
            <a:pPr marL="0" indent="0">
              <a:buNone/>
            </a:pPr>
            <a:r>
              <a:rPr lang="en-GB" sz="2000" b="1" dirty="0">
                <a:solidFill>
                  <a:srgbClr val="4BACC6"/>
                </a:solidFill>
              </a:rPr>
              <a:t>III.</a:t>
            </a:r>
            <a:r>
              <a:rPr lang="en-GB" sz="2000" b="1" dirty="0" smtClean="0">
                <a:solidFill>
                  <a:srgbClr val="4BACC6"/>
                </a:solidFill>
              </a:rPr>
              <a:t>2</a:t>
            </a:r>
            <a:r>
              <a:rPr lang="nl-NL" sz="2000" b="1" dirty="0" smtClean="0">
                <a:solidFill>
                  <a:srgbClr val="4BACC6"/>
                </a:solidFill>
              </a:rPr>
              <a:t> </a:t>
            </a:r>
            <a:r>
              <a:rPr lang="en-GB" sz="2000" b="1" dirty="0" smtClean="0">
                <a:solidFill>
                  <a:srgbClr val="4BACC6"/>
                </a:solidFill>
              </a:rPr>
              <a:t>Non</a:t>
            </a:r>
            <a:r>
              <a:rPr lang="en-GB" sz="2000" b="1" dirty="0">
                <a:solidFill>
                  <a:srgbClr val="4BACC6"/>
                </a:solidFill>
              </a:rPr>
              <a:t>-governmental organizations and the Convention</a:t>
            </a:r>
            <a:endParaRPr lang="nl-NL" sz="2000" b="1" dirty="0">
              <a:solidFill>
                <a:srgbClr val="4BACC6"/>
              </a:solidFill>
            </a:endParaRPr>
          </a:p>
          <a:p>
            <a:pPr marL="0" indent="0">
              <a:buNone/>
            </a:pPr>
            <a:r>
              <a:rPr lang="en-GB" sz="2000" dirty="0">
                <a:solidFill>
                  <a:schemeClr val="bg1">
                    <a:lumMod val="50000"/>
                  </a:schemeClr>
                </a:solidFill>
              </a:rPr>
              <a:t>III.</a:t>
            </a:r>
            <a:r>
              <a:rPr lang="en-GB" sz="2000" dirty="0" smtClean="0">
                <a:solidFill>
                  <a:schemeClr val="bg1">
                    <a:lumMod val="50000"/>
                  </a:schemeClr>
                </a:solidFill>
              </a:rPr>
              <a:t>2.1</a:t>
            </a:r>
            <a:r>
              <a:rPr lang="nl-NL" sz="2000" dirty="0" smtClean="0">
                <a:solidFill>
                  <a:schemeClr val="bg1">
                    <a:lumMod val="50000"/>
                  </a:schemeClr>
                </a:solidFill>
              </a:rPr>
              <a:t> </a:t>
            </a:r>
            <a:r>
              <a:rPr lang="en-GB" sz="2000" dirty="0" smtClean="0">
                <a:solidFill>
                  <a:schemeClr val="bg1">
                    <a:lumMod val="50000"/>
                  </a:schemeClr>
                </a:solidFill>
              </a:rPr>
              <a:t>Participation </a:t>
            </a:r>
            <a:r>
              <a:rPr lang="en-GB" sz="2000" dirty="0">
                <a:solidFill>
                  <a:schemeClr val="bg1">
                    <a:lumMod val="50000"/>
                  </a:schemeClr>
                </a:solidFill>
              </a:rPr>
              <a:t>of </a:t>
            </a:r>
            <a:r>
              <a:rPr lang="en-GB" sz="2000" b="1" dirty="0">
                <a:solidFill>
                  <a:schemeClr val="bg1">
                    <a:lumMod val="50000"/>
                  </a:schemeClr>
                </a:solidFill>
              </a:rPr>
              <a:t>non-governmental organizations</a:t>
            </a:r>
            <a:r>
              <a:rPr lang="en-GB" sz="2000" dirty="0">
                <a:solidFill>
                  <a:schemeClr val="bg1">
                    <a:lumMod val="50000"/>
                  </a:schemeClr>
                </a:solidFill>
              </a:rPr>
              <a:t> at the </a:t>
            </a:r>
            <a:r>
              <a:rPr lang="en-GB" sz="2000" b="1" dirty="0">
                <a:solidFill>
                  <a:schemeClr val="accent5">
                    <a:lumMod val="50000"/>
                  </a:schemeClr>
                </a:solidFill>
              </a:rPr>
              <a:t>national</a:t>
            </a:r>
            <a:r>
              <a:rPr lang="en-GB" sz="2000" b="1" dirty="0">
                <a:solidFill>
                  <a:srgbClr val="4BACC6"/>
                </a:solidFill>
              </a:rPr>
              <a:t> level</a:t>
            </a:r>
            <a:r>
              <a:rPr lang="en-GB" sz="2000" dirty="0">
                <a:solidFill>
                  <a:srgbClr val="4BACC6"/>
                </a:solidFill>
              </a:rPr>
              <a:t> </a:t>
            </a:r>
            <a:endParaRPr lang="nl-NL" sz="2000" dirty="0">
              <a:solidFill>
                <a:srgbClr val="4BACC6"/>
              </a:solidFill>
            </a:endParaRPr>
          </a:p>
          <a:p>
            <a:pPr marL="0" indent="0">
              <a:buNone/>
            </a:pPr>
            <a:r>
              <a:rPr lang="nl-NL" sz="2000" dirty="0" smtClean="0">
                <a:solidFill>
                  <a:schemeClr val="bg1">
                    <a:lumMod val="50000"/>
                  </a:schemeClr>
                </a:solidFill>
              </a:rPr>
              <a:t>90.   In </a:t>
            </a:r>
            <a:r>
              <a:rPr lang="nl-NL" sz="2000" dirty="0" err="1">
                <a:solidFill>
                  <a:schemeClr val="bg1">
                    <a:lumMod val="50000"/>
                  </a:schemeClr>
                </a:solidFill>
              </a:rPr>
              <a:t>conformity</a:t>
            </a:r>
            <a:r>
              <a:rPr lang="nl-NL" sz="2000" dirty="0">
                <a:solidFill>
                  <a:schemeClr val="bg1">
                    <a:lumMod val="50000"/>
                  </a:schemeClr>
                </a:solidFill>
              </a:rPr>
              <a:t> </a:t>
            </a:r>
            <a:r>
              <a:rPr lang="nl-NL" sz="2000" dirty="0" err="1">
                <a:solidFill>
                  <a:schemeClr val="bg1">
                    <a:lumMod val="50000"/>
                  </a:schemeClr>
                </a:solidFill>
              </a:rPr>
              <a:t>with</a:t>
            </a:r>
            <a:r>
              <a:rPr lang="nl-NL" sz="2000" dirty="0">
                <a:solidFill>
                  <a:schemeClr val="bg1">
                    <a:lumMod val="50000"/>
                  </a:schemeClr>
                </a:solidFill>
              </a:rPr>
              <a:t> </a:t>
            </a:r>
            <a:r>
              <a:rPr lang="nl-NL" sz="2000" dirty="0" err="1">
                <a:solidFill>
                  <a:schemeClr val="bg1">
                    <a:lumMod val="50000"/>
                  </a:schemeClr>
                </a:solidFill>
              </a:rPr>
              <a:t>Article</a:t>
            </a:r>
            <a:r>
              <a:rPr lang="nl-NL" sz="2000" dirty="0">
                <a:solidFill>
                  <a:schemeClr val="bg1">
                    <a:lumMod val="50000"/>
                  </a:schemeClr>
                </a:solidFill>
              </a:rPr>
              <a:t> 11 (b) </a:t>
            </a:r>
            <a:r>
              <a:rPr lang="nl-NL" sz="2000" b="1" dirty="0" smtClean="0">
                <a:solidFill>
                  <a:schemeClr val="accent5"/>
                </a:solidFill>
              </a:rPr>
              <a:t>, </a:t>
            </a:r>
            <a:r>
              <a:rPr lang="nl-NL" sz="2000" b="1" dirty="0" err="1" smtClean="0">
                <a:solidFill>
                  <a:schemeClr val="accent5"/>
                </a:solidFill>
              </a:rPr>
              <a:t>States</a:t>
            </a:r>
            <a:r>
              <a:rPr lang="nl-NL" sz="2000" b="1" dirty="0" smtClean="0">
                <a:solidFill>
                  <a:schemeClr val="accent5"/>
                </a:solidFill>
              </a:rPr>
              <a:t> </a:t>
            </a:r>
            <a:r>
              <a:rPr lang="nl-NL" sz="2000" b="1" dirty="0" err="1" smtClean="0">
                <a:solidFill>
                  <a:schemeClr val="accent5"/>
                </a:solidFill>
              </a:rPr>
              <a:t>Parties</a:t>
            </a:r>
            <a:r>
              <a:rPr lang="nl-NL" sz="2000" b="1" dirty="0" smtClean="0">
                <a:solidFill>
                  <a:schemeClr val="accent5"/>
                </a:solidFill>
              </a:rPr>
              <a:t> </a:t>
            </a:r>
            <a:r>
              <a:rPr lang="nl-NL" sz="2000" b="1" dirty="0" err="1" smtClean="0">
                <a:solidFill>
                  <a:schemeClr val="accent5"/>
                </a:solidFill>
              </a:rPr>
              <a:t>shall</a:t>
            </a:r>
            <a:r>
              <a:rPr lang="nl-NL" sz="2000" b="1" dirty="0" smtClean="0">
                <a:solidFill>
                  <a:schemeClr val="accent5"/>
                </a:solidFill>
              </a:rPr>
              <a:t> </a:t>
            </a:r>
            <a:r>
              <a:rPr lang="nl-NL" sz="2000" b="1" dirty="0" err="1" smtClean="0">
                <a:solidFill>
                  <a:schemeClr val="accent5"/>
                </a:solidFill>
              </a:rPr>
              <a:t>involve</a:t>
            </a:r>
            <a:r>
              <a:rPr lang="nl-NL" sz="2000" b="1" dirty="0" smtClean="0">
                <a:solidFill>
                  <a:schemeClr val="accent5"/>
                </a:solidFill>
              </a:rPr>
              <a:t> the relevant non-</a:t>
            </a:r>
            <a:r>
              <a:rPr lang="nl-NL" sz="2000" b="1" dirty="0" err="1" smtClean="0">
                <a:solidFill>
                  <a:schemeClr val="accent5"/>
                </a:solidFill>
              </a:rPr>
              <a:t>governmental</a:t>
            </a:r>
            <a:r>
              <a:rPr lang="nl-NL" sz="2000" b="1" dirty="0" smtClean="0">
                <a:solidFill>
                  <a:schemeClr val="accent5"/>
                </a:solidFill>
              </a:rPr>
              <a:t> </a:t>
            </a:r>
            <a:r>
              <a:rPr lang="nl-NL" sz="2000" b="1" dirty="0" err="1" smtClean="0">
                <a:solidFill>
                  <a:schemeClr val="accent5"/>
                </a:solidFill>
              </a:rPr>
              <a:t>organizations</a:t>
            </a:r>
            <a:r>
              <a:rPr lang="nl-NL" sz="2000" b="1" dirty="0" smtClean="0">
                <a:solidFill>
                  <a:schemeClr val="accent5"/>
                </a:solidFill>
              </a:rPr>
              <a:t> in the </a:t>
            </a:r>
            <a:r>
              <a:rPr lang="nl-NL" sz="2000" b="1" dirty="0" err="1" smtClean="0">
                <a:solidFill>
                  <a:schemeClr val="accent5"/>
                </a:solidFill>
              </a:rPr>
              <a:t>implementation</a:t>
            </a:r>
            <a:r>
              <a:rPr lang="nl-NL" sz="2000" b="1" dirty="0" smtClean="0">
                <a:solidFill>
                  <a:schemeClr val="accent5"/>
                </a:solidFill>
              </a:rPr>
              <a:t> of the </a:t>
            </a:r>
            <a:r>
              <a:rPr lang="nl-NL" sz="2000" b="1" dirty="0" err="1" smtClean="0">
                <a:solidFill>
                  <a:schemeClr val="accent5"/>
                </a:solidFill>
              </a:rPr>
              <a:t>Convention</a:t>
            </a:r>
            <a:r>
              <a:rPr lang="nl-NL" sz="2000" b="1" dirty="0" smtClean="0">
                <a:solidFill>
                  <a:schemeClr val="accent5"/>
                </a:solidFill>
              </a:rPr>
              <a:t> </a:t>
            </a:r>
            <a:r>
              <a:rPr lang="nl-NL" sz="2000" dirty="0" smtClean="0">
                <a:solidFill>
                  <a:schemeClr val="bg1">
                    <a:lumMod val="50000"/>
                  </a:schemeClr>
                </a:solidFill>
              </a:rPr>
              <a:t>of </a:t>
            </a:r>
            <a:r>
              <a:rPr lang="nl-NL" sz="2000" dirty="0">
                <a:solidFill>
                  <a:schemeClr val="bg1">
                    <a:lumMod val="50000"/>
                  </a:schemeClr>
                </a:solidFill>
              </a:rPr>
              <a:t>the </a:t>
            </a:r>
            <a:r>
              <a:rPr lang="nl-NL" sz="2000" dirty="0" err="1" smtClean="0">
                <a:solidFill>
                  <a:schemeClr val="bg1">
                    <a:lumMod val="50000"/>
                  </a:schemeClr>
                </a:solidFill>
              </a:rPr>
              <a:t>Convention</a:t>
            </a:r>
            <a:r>
              <a:rPr lang="nl-NL" sz="2000" dirty="0" smtClean="0">
                <a:solidFill>
                  <a:schemeClr val="bg1">
                    <a:lumMod val="50000"/>
                  </a:schemeClr>
                </a:solidFill>
              </a:rPr>
              <a:t>,</a:t>
            </a:r>
            <a:r>
              <a:rPr lang="nl-NL" sz="2800" dirty="0" smtClean="0">
                <a:solidFill>
                  <a:schemeClr val="accent5">
                    <a:lumMod val="50000"/>
                  </a:schemeClr>
                </a:solidFill>
              </a:rPr>
              <a:t> </a:t>
            </a:r>
            <a:r>
              <a:rPr lang="nl-NL" sz="1900" b="1" i="1" dirty="0" err="1">
                <a:solidFill>
                  <a:schemeClr val="accent5">
                    <a:lumMod val="50000"/>
                  </a:schemeClr>
                </a:solidFill>
              </a:rPr>
              <a:t>inter</a:t>
            </a:r>
            <a:r>
              <a:rPr lang="nl-NL" sz="1900" b="1" i="1" dirty="0">
                <a:solidFill>
                  <a:schemeClr val="accent5">
                    <a:lumMod val="50000"/>
                  </a:schemeClr>
                </a:solidFill>
              </a:rPr>
              <a:t> alia </a:t>
            </a:r>
            <a:r>
              <a:rPr lang="nl-NL" sz="2000" b="1" dirty="0">
                <a:solidFill>
                  <a:schemeClr val="bg1">
                    <a:lumMod val="50000"/>
                  </a:schemeClr>
                </a:solidFill>
              </a:rPr>
              <a:t>in </a:t>
            </a:r>
            <a:r>
              <a:rPr lang="nl-NL" sz="2000" b="1" dirty="0" err="1">
                <a:solidFill>
                  <a:srgbClr val="4BACC6"/>
                </a:solidFill>
              </a:rPr>
              <a:t>identifying</a:t>
            </a:r>
            <a:r>
              <a:rPr lang="nl-NL" sz="2000" b="1" dirty="0">
                <a:solidFill>
                  <a:srgbClr val="4BACC6"/>
                </a:solidFill>
              </a:rPr>
              <a:t> </a:t>
            </a:r>
            <a:r>
              <a:rPr lang="nl-NL" sz="2000" b="1" dirty="0" err="1">
                <a:solidFill>
                  <a:srgbClr val="4BACC6"/>
                </a:solidFill>
              </a:rPr>
              <a:t>and</a:t>
            </a:r>
            <a:r>
              <a:rPr lang="nl-NL" sz="2000" b="1" dirty="0">
                <a:solidFill>
                  <a:srgbClr val="4BACC6"/>
                </a:solidFill>
              </a:rPr>
              <a:t> </a:t>
            </a:r>
            <a:r>
              <a:rPr lang="nl-NL" sz="2000" b="1" dirty="0" err="1">
                <a:solidFill>
                  <a:srgbClr val="4BACC6"/>
                </a:solidFill>
              </a:rPr>
              <a:t>defining</a:t>
            </a:r>
            <a:r>
              <a:rPr lang="nl-NL" sz="2000" b="1" dirty="0">
                <a:solidFill>
                  <a:srgbClr val="4BACC6"/>
                </a:solidFill>
              </a:rPr>
              <a:t> </a:t>
            </a:r>
            <a:r>
              <a:rPr lang="nl-NL" sz="2000" dirty="0" err="1">
                <a:solidFill>
                  <a:schemeClr val="bg1">
                    <a:lumMod val="50000"/>
                  </a:schemeClr>
                </a:solidFill>
              </a:rPr>
              <a:t>intangible</a:t>
            </a:r>
            <a:r>
              <a:rPr lang="nl-NL" sz="2000" dirty="0">
                <a:solidFill>
                  <a:schemeClr val="bg1">
                    <a:lumMod val="50000"/>
                  </a:schemeClr>
                </a:solidFill>
              </a:rPr>
              <a:t> </a:t>
            </a:r>
            <a:r>
              <a:rPr lang="nl-NL" sz="2000" dirty="0" err="1">
                <a:solidFill>
                  <a:schemeClr val="bg1">
                    <a:lumMod val="50000"/>
                  </a:schemeClr>
                </a:solidFill>
              </a:rPr>
              <a:t>cultural</a:t>
            </a:r>
            <a:r>
              <a:rPr lang="nl-NL" sz="2000" dirty="0">
                <a:solidFill>
                  <a:schemeClr val="bg1">
                    <a:lumMod val="50000"/>
                  </a:schemeClr>
                </a:solidFill>
              </a:rPr>
              <a:t> </a:t>
            </a:r>
            <a:r>
              <a:rPr lang="nl-NL" sz="2000" dirty="0" err="1">
                <a:solidFill>
                  <a:schemeClr val="bg1">
                    <a:lumMod val="50000"/>
                  </a:schemeClr>
                </a:solidFill>
              </a:rPr>
              <a:t>heritage</a:t>
            </a:r>
            <a:r>
              <a:rPr lang="nl-NL" sz="2000" dirty="0">
                <a:solidFill>
                  <a:schemeClr val="bg1">
                    <a:lumMod val="50000"/>
                  </a:schemeClr>
                </a:solidFill>
              </a:rPr>
              <a:t> </a:t>
            </a:r>
            <a:r>
              <a:rPr lang="nl-NL" sz="2000" b="1" dirty="0" err="1">
                <a:solidFill>
                  <a:srgbClr val="4BACC6"/>
                </a:solidFill>
              </a:rPr>
              <a:t>and</a:t>
            </a:r>
            <a:r>
              <a:rPr lang="nl-NL" sz="2000" b="1" dirty="0">
                <a:solidFill>
                  <a:srgbClr val="4BACC6"/>
                </a:solidFill>
              </a:rPr>
              <a:t> in </a:t>
            </a:r>
            <a:r>
              <a:rPr lang="nl-NL" sz="2000" b="1" dirty="0" err="1">
                <a:solidFill>
                  <a:srgbClr val="4BACC6"/>
                </a:solidFill>
              </a:rPr>
              <a:t>other</a:t>
            </a:r>
            <a:r>
              <a:rPr lang="nl-NL" sz="2000" b="1" dirty="0">
                <a:solidFill>
                  <a:srgbClr val="4BACC6"/>
                </a:solidFill>
              </a:rPr>
              <a:t> </a:t>
            </a:r>
            <a:r>
              <a:rPr lang="nl-NL" sz="2000" b="1" dirty="0" err="1">
                <a:solidFill>
                  <a:srgbClr val="4BACC6"/>
                </a:solidFill>
              </a:rPr>
              <a:t>appropriate</a:t>
            </a:r>
            <a:r>
              <a:rPr lang="nl-NL" sz="2000" b="1" dirty="0">
                <a:solidFill>
                  <a:srgbClr val="4BACC6"/>
                </a:solidFill>
              </a:rPr>
              <a:t> </a:t>
            </a:r>
            <a:r>
              <a:rPr lang="nl-NL" sz="2000" b="1" dirty="0" err="1">
                <a:solidFill>
                  <a:srgbClr val="4BACC6"/>
                </a:solidFill>
              </a:rPr>
              <a:t>safeguarding</a:t>
            </a:r>
            <a:r>
              <a:rPr lang="nl-NL" sz="2000" b="1" dirty="0">
                <a:solidFill>
                  <a:srgbClr val="4BACC6"/>
                </a:solidFill>
              </a:rPr>
              <a:t> </a:t>
            </a:r>
            <a:r>
              <a:rPr lang="nl-NL" sz="2000" b="1" dirty="0" err="1">
                <a:solidFill>
                  <a:srgbClr val="4BACC6"/>
                </a:solidFill>
              </a:rPr>
              <a:t>measures</a:t>
            </a:r>
            <a:r>
              <a:rPr lang="nl-NL" sz="2000" dirty="0">
                <a:solidFill>
                  <a:schemeClr val="bg1">
                    <a:lumMod val="50000"/>
                  </a:schemeClr>
                </a:solidFill>
              </a:rPr>
              <a:t>, in cooperation </a:t>
            </a:r>
            <a:r>
              <a:rPr lang="nl-NL" sz="2000" dirty="0" err="1">
                <a:solidFill>
                  <a:schemeClr val="bg1">
                    <a:lumMod val="50000"/>
                  </a:schemeClr>
                </a:solidFill>
              </a:rPr>
              <a:t>and</a:t>
            </a:r>
            <a:r>
              <a:rPr lang="nl-NL" sz="2000" dirty="0">
                <a:solidFill>
                  <a:schemeClr val="bg1">
                    <a:lumMod val="50000"/>
                  </a:schemeClr>
                </a:solidFill>
              </a:rPr>
              <a:t> </a:t>
            </a:r>
            <a:r>
              <a:rPr lang="nl-NL" sz="2000" dirty="0" err="1">
                <a:solidFill>
                  <a:schemeClr val="bg1">
                    <a:lumMod val="50000"/>
                  </a:schemeClr>
                </a:solidFill>
              </a:rPr>
              <a:t>coordination</a:t>
            </a:r>
            <a:r>
              <a:rPr lang="nl-NL" sz="2000" dirty="0">
                <a:solidFill>
                  <a:schemeClr val="bg1">
                    <a:lumMod val="50000"/>
                  </a:schemeClr>
                </a:solidFill>
              </a:rPr>
              <a:t> </a:t>
            </a:r>
            <a:r>
              <a:rPr lang="nl-NL" sz="2000" dirty="0" err="1">
                <a:solidFill>
                  <a:schemeClr val="bg1">
                    <a:lumMod val="50000"/>
                  </a:schemeClr>
                </a:solidFill>
              </a:rPr>
              <a:t>with</a:t>
            </a:r>
            <a:r>
              <a:rPr lang="nl-NL" sz="2000" dirty="0">
                <a:solidFill>
                  <a:schemeClr val="bg1">
                    <a:lumMod val="50000"/>
                  </a:schemeClr>
                </a:solidFill>
              </a:rPr>
              <a:t> </a:t>
            </a:r>
            <a:r>
              <a:rPr lang="nl-NL" sz="2000" dirty="0" err="1">
                <a:solidFill>
                  <a:schemeClr val="bg1">
                    <a:lumMod val="50000"/>
                  </a:schemeClr>
                </a:solidFill>
              </a:rPr>
              <a:t>other</a:t>
            </a:r>
            <a:r>
              <a:rPr lang="nl-NL" sz="2000" dirty="0">
                <a:solidFill>
                  <a:schemeClr val="bg1">
                    <a:lumMod val="50000"/>
                  </a:schemeClr>
                </a:solidFill>
              </a:rPr>
              <a:t> actors </a:t>
            </a:r>
            <a:r>
              <a:rPr lang="nl-NL" sz="2000" dirty="0" err="1">
                <a:solidFill>
                  <a:schemeClr val="bg1">
                    <a:lumMod val="50000"/>
                  </a:schemeClr>
                </a:solidFill>
              </a:rPr>
              <a:t>involved</a:t>
            </a:r>
            <a:r>
              <a:rPr lang="nl-NL" sz="2000" dirty="0">
                <a:solidFill>
                  <a:schemeClr val="bg1">
                    <a:lumMod val="50000"/>
                  </a:schemeClr>
                </a:solidFill>
              </a:rPr>
              <a:t> in the </a:t>
            </a:r>
            <a:r>
              <a:rPr lang="nl-NL" sz="2000" dirty="0" err="1">
                <a:solidFill>
                  <a:schemeClr val="bg1">
                    <a:lumMod val="50000"/>
                  </a:schemeClr>
                </a:solidFill>
              </a:rPr>
              <a:t>implementation</a:t>
            </a:r>
            <a:r>
              <a:rPr lang="nl-NL" sz="2000" dirty="0">
                <a:solidFill>
                  <a:schemeClr val="bg1">
                    <a:lumMod val="50000"/>
                  </a:schemeClr>
                </a:solidFill>
              </a:rPr>
              <a:t> of the </a:t>
            </a:r>
            <a:r>
              <a:rPr lang="nl-NL" sz="2000" dirty="0" err="1">
                <a:solidFill>
                  <a:schemeClr val="bg1">
                    <a:lumMod val="50000"/>
                  </a:schemeClr>
                </a:solidFill>
              </a:rPr>
              <a:t>Convention</a:t>
            </a:r>
            <a:r>
              <a:rPr lang="nl-NL" sz="2000" dirty="0">
                <a:solidFill>
                  <a:schemeClr val="bg1">
                    <a:lumMod val="50000"/>
                  </a:schemeClr>
                </a:solidFill>
              </a:rPr>
              <a:t>.</a:t>
            </a:r>
          </a:p>
          <a:p>
            <a:pPr marL="0" indent="0">
              <a:buNone/>
            </a:pPr>
            <a:endParaRPr lang="nl-NL" sz="2000" b="1" dirty="0">
              <a:solidFill>
                <a:schemeClr val="bg1">
                  <a:lumMod val="50000"/>
                </a:schemeClr>
              </a:solidFill>
            </a:endParaRPr>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337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1. NGOs as framed by the 2003 Convention: the technical framework</a:t>
            </a:r>
            <a:r>
              <a:rPr lang="nl-NL" dirty="0" smtClean="0">
                <a:solidFill>
                  <a:schemeClr val="accent5"/>
                </a:solidFill>
              </a:rPr>
              <a:t/>
            </a:r>
            <a:br>
              <a:rPr lang="nl-NL" dirty="0" smtClean="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055711"/>
            <a:ext cx="8432268" cy="5802289"/>
          </a:xfrm>
          <a:noFill/>
          <a:ln>
            <a:noFill/>
          </a:ln>
        </p:spPr>
        <p:txBody>
          <a:bodyPr>
            <a:normAutofit fontScale="47500" lnSpcReduction="20000"/>
          </a:bodyPr>
          <a:lstStyle/>
          <a:p>
            <a:pPr marL="0" indent="0">
              <a:buNone/>
            </a:pPr>
            <a:endParaRPr lang="en-US" sz="1700" b="1" dirty="0" smtClean="0">
              <a:solidFill>
                <a:srgbClr val="FF0000"/>
              </a:solidFill>
            </a:endParaRPr>
          </a:p>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r>
              <a:rPr lang="en-US" sz="3400" b="1" dirty="0" smtClean="0">
                <a:solidFill>
                  <a:srgbClr val="FF0000"/>
                </a:solidFill>
              </a:rPr>
              <a:t>1.2 DETAIL: OPERATIONAL DIRECTIVES &amp; NGOs (2)</a:t>
            </a:r>
          </a:p>
          <a:p>
            <a:pPr marL="0" indent="0">
              <a:lnSpc>
                <a:spcPct val="140000"/>
              </a:lnSpc>
              <a:buNone/>
            </a:pPr>
            <a:endParaRPr lang="en-US" dirty="0" smtClean="0"/>
          </a:p>
          <a:p>
            <a:pPr marL="0" indent="0">
              <a:buNone/>
            </a:pPr>
            <a:r>
              <a:rPr lang="en-US" b="1" dirty="0" smtClean="0">
                <a:solidFill>
                  <a:schemeClr val="accent5"/>
                </a:solidFill>
              </a:rPr>
              <a:t>III.2.2</a:t>
            </a:r>
            <a:r>
              <a:rPr lang="en-US" sz="4000" b="1" dirty="0" smtClean="0">
                <a:solidFill>
                  <a:schemeClr val="accent5"/>
                </a:solidFill>
              </a:rPr>
              <a:t>		</a:t>
            </a:r>
            <a:r>
              <a:rPr lang="en-US" b="1" dirty="0" smtClean="0">
                <a:solidFill>
                  <a:schemeClr val="accent5"/>
                </a:solidFill>
              </a:rPr>
              <a:t>Participation of accredited non-governmental organizations</a:t>
            </a:r>
            <a:endParaRPr lang="en-US" sz="4000" b="1" dirty="0" smtClean="0">
              <a:solidFill>
                <a:schemeClr val="accent5"/>
              </a:solidFill>
            </a:endParaRPr>
          </a:p>
          <a:p>
            <a:pPr marL="0" indent="0">
              <a:buNone/>
            </a:pPr>
            <a:r>
              <a:rPr lang="en-US" b="1" i="1" dirty="0" smtClean="0">
                <a:solidFill>
                  <a:schemeClr val="accent5"/>
                </a:solidFill>
              </a:rPr>
              <a:t> </a:t>
            </a:r>
            <a:endParaRPr lang="en-US" sz="4000" b="1" i="1" dirty="0" smtClean="0">
              <a:solidFill>
                <a:schemeClr val="accent5"/>
              </a:solidFill>
            </a:endParaRPr>
          </a:p>
          <a:p>
            <a:pPr marL="0" indent="0">
              <a:buNone/>
            </a:pPr>
            <a:r>
              <a:rPr lang="en-US" sz="3800" b="1" i="1" dirty="0" smtClean="0">
                <a:solidFill>
                  <a:schemeClr val="accent5"/>
                </a:solidFill>
              </a:rPr>
              <a:t>Criteria for the accreditat</a:t>
            </a:r>
            <a:r>
              <a:rPr lang="en-US" sz="3800" b="1" i="1" dirty="0" smtClean="0">
                <a:solidFill>
                  <a:srgbClr val="4BACC6"/>
                </a:solidFill>
              </a:rPr>
              <a:t>ion</a:t>
            </a:r>
            <a:r>
              <a:rPr lang="en-US" sz="3800" i="1" dirty="0" smtClean="0">
                <a:solidFill>
                  <a:schemeClr val="bg1">
                    <a:lumMod val="50000"/>
                  </a:schemeClr>
                </a:solidFill>
              </a:rPr>
              <a:t> </a:t>
            </a:r>
            <a:r>
              <a:rPr lang="en-US" b="1" i="1" dirty="0" smtClean="0">
                <a:solidFill>
                  <a:schemeClr val="bg1">
                    <a:lumMod val="50000"/>
                  </a:schemeClr>
                </a:solidFill>
              </a:rPr>
              <a:t>of non-governmental organizations</a:t>
            </a:r>
          </a:p>
          <a:p>
            <a:pPr marL="0" indent="0">
              <a:buNone/>
            </a:pPr>
            <a:r>
              <a:rPr lang="en-US" b="1" i="1" dirty="0" smtClean="0">
                <a:solidFill>
                  <a:srgbClr val="215968"/>
                </a:solidFill>
              </a:rPr>
              <a:t> </a:t>
            </a:r>
            <a:r>
              <a:rPr lang="en-US" b="1" i="1" u="sng" dirty="0" smtClean="0">
                <a:solidFill>
                  <a:srgbClr val="215968"/>
                </a:solidFill>
              </a:rPr>
              <a:t>= international</a:t>
            </a:r>
          </a:p>
          <a:p>
            <a:pPr marL="0" indent="0">
              <a:buNone/>
            </a:pPr>
            <a:endParaRPr lang="en-US" sz="4000" i="1" dirty="0" smtClean="0">
              <a:solidFill>
                <a:srgbClr val="215968"/>
              </a:solidFill>
            </a:endParaRPr>
          </a:p>
          <a:p>
            <a:pPr marL="0" indent="0">
              <a:buNone/>
            </a:pPr>
            <a:r>
              <a:rPr lang="en-US" dirty="0" smtClean="0">
                <a:solidFill>
                  <a:schemeClr val="bg1">
                    <a:lumMod val="50000"/>
                  </a:schemeClr>
                </a:solidFill>
              </a:rPr>
              <a:t>91</a:t>
            </a:r>
            <a:r>
              <a:rPr lang="en-US" dirty="0" smtClean="0">
                <a:solidFill>
                  <a:schemeClr val="accent5"/>
                </a:solidFill>
              </a:rPr>
              <a:t>.</a:t>
            </a:r>
            <a:r>
              <a:rPr lang="en-US" sz="4400" dirty="0" smtClean="0">
                <a:solidFill>
                  <a:schemeClr val="accent5"/>
                </a:solidFill>
              </a:rPr>
              <a:t>	</a:t>
            </a:r>
            <a:r>
              <a:rPr lang="en-US" b="1" dirty="0" smtClean="0">
                <a:solidFill>
                  <a:schemeClr val="accent5"/>
                </a:solidFill>
              </a:rPr>
              <a:t>Non-governmental organizations shall</a:t>
            </a:r>
            <a:r>
              <a:rPr lang="en-US" dirty="0" smtClean="0">
                <a:solidFill>
                  <a:schemeClr val="accent5"/>
                </a:solidFill>
              </a:rPr>
              <a:t>:</a:t>
            </a:r>
            <a:endParaRPr lang="en-US" sz="4400" dirty="0" smtClean="0">
              <a:solidFill>
                <a:schemeClr val="accent5"/>
              </a:solidFill>
            </a:endParaRPr>
          </a:p>
          <a:p>
            <a:r>
              <a:rPr lang="en-US" dirty="0" smtClean="0">
                <a:solidFill>
                  <a:schemeClr val="bg1">
                    <a:lumMod val="50000"/>
                  </a:schemeClr>
                </a:solidFill>
              </a:rPr>
              <a:t>have proven competence, expertise and experience in safeguarding (as defined in Article 2.3 of the Convention) intangible cultural heritage belonging, inter alia, to one or more specific domains;</a:t>
            </a:r>
            <a:endParaRPr lang="en-US" sz="4400" dirty="0" smtClean="0">
              <a:solidFill>
                <a:schemeClr val="bg1">
                  <a:lumMod val="50000"/>
                </a:schemeClr>
              </a:solidFill>
            </a:endParaRPr>
          </a:p>
          <a:p>
            <a:r>
              <a:rPr lang="en-US" sz="3400" b="1" dirty="0" smtClean="0">
                <a:solidFill>
                  <a:schemeClr val="accent5">
                    <a:lumMod val="50000"/>
                  </a:schemeClr>
                </a:solidFill>
              </a:rPr>
              <a:t>have a local, national, regional or international nature, as appropriate</a:t>
            </a:r>
            <a:r>
              <a:rPr lang="en-US" b="1" dirty="0" smtClean="0">
                <a:solidFill>
                  <a:schemeClr val="bg1">
                    <a:lumMod val="50000"/>
                  </a:schemeClr>
                </a:solidFill>
              </a:rPr>
              <a:t>;</a:t>
            </a:r>
            <a:endParaRPr lang="en-US" sz="4400" b="1" dirty="0" smtClean="0">
              <a:solidFill>
                <a:schemeClr val="bg1">
                  <a:lumMod val="50000"/>
                </a:schemeClr>
              </a:solidFill>
            </a:endParaRPr>
          </a:p>
          <a:p>
            <a:r>
              <a:rPr lang="en-US" dirty="0" smtClean="0">
                <a:solidFill>
                  <a:schemeClr val="bg1">
                    <a:lumMod val="50000"/>
                  </a:schemeClr>
                </a:solidFill>
              </a:rPr>
              <a:t>have objectives that are in conformity with the spirit of the Convention and, preferably, statutes or bylaws that conform with those objectives;</a:t>
            </a:r>
            <a:endParaRPr lang="en-US" sz="4400" dirty="0" smtClean="0">
              <a:solidFill>
                <a:schemeClr val="bg1">
                  <a:lumMod val="50000"/>
                </a:schemeClr>
              </a:solidFill>
            </a:endParaRPr>
          </a:p>
          <a:p>
            <a:r>
              <a:rPr lang="en-US" dirty="0" smtClean="0">
                <a:solidFill>
                  <a:schemeClr val="bg1">
                    <a:lumMod val="50000"/>
                  </a:schemeClr>
                </a:solidFill>
              </a:rPr>
              <a:t>cooperate in a spirit of mutual respect with communities, groups, and, where appropriate, individuals that create, practice and transmit intangible cultural heritage;</a:t>
            </a:r>
            <a:endParaRPr lang="en-US" sz="4400" dirty="0" smtClean="0">
              <a:solidFill>
                <a:schemeClr val="bg1">
                  <a:lumMod val="50000"/>
                </a:schemeClr>
              </a:solidFill>
            </a:endParaRPr>
          </a:p>
          <a:p>
            <a:r>
              <a:rPr lang="en-US" dirty="0" smtClean="0">
                <a:solidFill>
                  <a:schemeClr val="bg1">
                    <a:lumMod val="50000"/>
                  </a:schemeClr>
                </a:solidFill>
              </a:rPr>
              <a:t>possess operational capacities, including:</a:t>
            </a:r>
            <a:endParaRPr lang="en-US" sz="4400" dirty="0" smtClean="0">
              <a:solidFill>
                <a:schemeClr val="bg1">
                  <a:lumMod val="50000"/>
                </a:schemeClr>
              </a:solidFill>
            </a:endParaRPr>
          </a:p>
          <a:p>
            <a:pPr lvl="1"/>
            <a:r>
              <a:rPr lang="en-US" dirty="0" smtClean="0">
                <a:solidFill>
                  <a:schemeClr val="bg1">
                    <a:lumMod val="50000"/>
                  </a:schemeClr>
                </a:solidFill>
              </a:rPr>
              <a:t>a regular active membership, which forms a community linked by the desire to pursue the objectives for which it was established;</a:t>
            </a:r>
            <a:endParaRPr lang="en-US" sz="4000" dirty="0" smtClean="0">
              <a:solidFill>
                <a:schemeClr val="bg1">
                  <a:lumMod val="50000"/>
                </a:schemeClr>
              </a:solidFill>
            </a:endParaRPr>
          </a:p>
          <a:p>
            <a:pPr lvl="1"/>
            <a:r>
              <a:rPr lang="en-US" dirty="0" smtClean="0">
                <a:solidFill>
                  <a:schemeClr val="bg1">
                    <a:lumMod val="50000"/>
                  </a:schemeClr>
                </a:solidFill>
              </a:rPr>
              <a:t>an established domicile and a recognized legal personality as compatible with domestic law;</a:t>
            </a:r>
            <a:endParaRPr lang="en-US" sz="4000" dirty="0" smtClean="0">
              <a:solidFill>
                <a:schemeClr val="bg1">
                  <a:lumMod val="50000"/>
                </a:schemeClr>
              </a:solidFill>
            </a:endParaRPr>
          </a:p>
          <a:p>
            <a:pPr lvl="1"/>
            <a:r>
              <a:rPr lang="en-US" dirty="0" smtClean="0">
                <a:solidFill>
                  <a:schemeClr val="bg1">
                    <a:lumMod val="50000"/>
                  </a:schemeClr>
                </a:solidFill>
              </a:rPr>
              <a:t>having existed and having carried out appropriate activities for at least four years when being considered for accreditation.</a:t>
            </a:r>
            <a:endParaRPr lang="en-US" sz="4000" dirty="0" smtClean="0">
              <a:solidFill>
                <a:schemeClr val="bg1">
                  <a:lumMod val="50000"/>
                </a:schemeClr>
              </a:solidFill>
            </a:endParaRPr>
          </a:p>
          <a:p>
            <a:endParaRPr lang="nl-NL" sz="2000" b="1" dirty="0">
              <a:solidFill>
                <a:schemeClr val="bg1">
                  <a:lumMod val="50000"/>
                </a:schemeClr>
              </a:solidFill>
            </a:endParaRPr>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918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1. NGOs as framed by the 2003 Convention: the technical framework</a:t>
            </a:r>
            <a:r>
              <a:rPr lang="nl-NL" dirty="0" smtClean="0">
                <a:solidFill>
                  <a:schemeClr val="accent5"/>
                </a:solidFill>
              </a:rPr>
              <a:t/>
            </a:r>
            <a:br>
              <a:rPr lang="nl-NL" dirty="0" smtClean="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204118"/>
            <a:ext cx="8686800" cy="5653882"/>
          </a:xfrm>
          <a:noFill/>
          <a:ln>
            <a:noFill/>
          </a:ln>
        </p:spPr>
        <p:txBody>
          <a:bodyPr>
            <a:normAutofit fontScale="250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endParaRPr lang="en-US" sz="1900" b="1" dirty="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endParaRPr lang="en-US" sz="1900" b="1" dirty="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r>
              <a:rPr lang="en-US" sz="6400" b="1" dirty="0" smtClean="0">
                <a:solidFill>
                  <a:srgbClr val="FF0000"/>
                </a:solidFill>
              </a:rPr>
              <a:t>1.2 DETAIL: OPERATIONAL DIRECTIVES &amp; NGOs (3)</a:t>
            </a:r>
            <a:endParaRPr lang="nl-NL" sz="6400" b="1" dirty="0">
              <a:solidFill>
                <a:srgbClr val="FF0000"/>
              </a:solidFill>
            </a:endParaRPr>
          </a:p>
          <a:p>
            <a:pPr marL="0" indent="0">
              <a:buNone/>
            </a:pPr>
            <a:r>
              <a:rPr lang="nl-NL" b="1" dirty="0"/>
              <a:t> </a:t>
            </a:r>
            <a:r>
              <a:rPr lang="nl-NL" b="1" dirty="0">
                <a:solidFill>
                  <a:schemeClr val="bg1">
                    <a:lumMod val="50000"/>
                  </a:schemeClr>
                </a:solidFill>
              </a:rPr>
              <a:t> </a:t>
            </a:r>
            <a:endParaRPr lang="nl-NL" b="1" dirty="0" smtClean="0">
              <a:solidFill>
                <a:schemeClr val="bg1">
                  <a:lumMod val="50000"/>
                </a:schemeClr>
              </a:solidFill>
            </a:endParaRPr>
          </a:p>
          <a:p>
            <a:pPr marL="0" indent="0">
              <a:lnSpc>
                <a:spcPct val="140000"/>
              </a:lnSpc>
              <a:buNone/>
            </a:pPr>
            <a:r>
              <a:rPr lang="en-GB" sz="6400" b="1" i="1" dirty="0" smtClean="0">
                <a:solidFill>
                  <a:schemeClr val="accent5"/>
                </a:solidFill>
              </a:rPr>
              <a:t>Modalities and review of accreditation</a:t>
            </a:r>
          </a:p>
          <a:p>
            <a:pPr marL="0" indent="0">
              <a:lnSpc>
                <a:spcPct val="140000"/>
              </a:lnSpc>
              <a:buNone/>
            </a:pPr>
            <a:endParaRPr lang="en-GB" dirty="0" smtClean="0">
              <a:solidFill>
                <a:schemeClr val="bg1">
                  <a:lumMod val="50000"/>
                </a:schemeClr>
              </a:solidFill>
            </a:endParaRPr>
          </a:p>
          <a:p>
            <a:pPr marL="0" indent="0">
              <a:lnSpc>
                <a:spcPct val="140000"/>
              </a:lnSpc>
              <a:buNone/>
            </a:pPr>
            <a:r>
              <a:rPr lang="en-GB" sz="4900" dirty="0" smtClean="0">
                <a:solidFill>
                  <a:schemeClr val="bg1">
                    <a:lumMod val="50000"/>
                  </a:schemeClr>
                </a:solidFill>
              </a:rPr>
              <a:t>92. The Committee asks the Secretariat to receive requests from non-governmental organizations and submit recommendations to it with regard to accrediting them and with regard to maintaining or terminating relations with them.</a:t>
            </a:r>
          </a:p>
          <a:p>
            <a:pPr marL="0" indent="0">
              <a:lnSpc>
                <a:spcPct val="140000"/>
              </a:lnSpc>
              <a:buNone/>
            </a:pPr>
            <a:r>
              <a:rPr lang="en-GB" sz="4900" dirty="0" smtClean="0">
                <a:solidFill>
                  <a:schemeClr val="bg1">
                    <a:lumMod val="50000"/>
                  </a:schemeClr>
                </a:solidFill>
              </a:rPr>
              <a:t> </a:t>
            </a:r>
          </a:p>
          <a:p>
            <a:pPr marL="0" indent="0">
              <a:lnSpc>
                <a:spcPct val="140000"/>
              </a:lnSpc>
              <a:buNone/>
            </a:pPr>
            <a:r>
              <a:rPr lang="en-GB" sz="4900" dirty="0" smtClean="0">
                <a:solidFill>
                  <a:schemeClr val="bg1">
                    <a:lumMod val="50000"/>
                  </a:schemeClr>
                </a:solidFill>
              </a:rPr>
              <a:t>93. The Committee submits its recommendations to the General Assembly for decision, in conformity with Article 9 of the Convention. In receiving and examining such requests, the Committee shall pay due attention to the principle of equitable geographical representation based on information provided to it by the Secretariat. Accredited non-governmental organizations should abide by applicable domestic and international legal and ethical standards.</a:t>
            </a:r>
          </a:p>
          <a:p>
            <a:pPr marL="0" indent="0">
              <a:lnSpc>
                <a:spcPct val="140000"/>
              </a:lnSpc>
              <a:buNone/>
            </a:pPr>
            <a:r>
              <a:rPr lang="en-GB" sz="4900" dirty="0" smtClean="0">
                <a:solidFill>
                  <a:schemeClr val="bg1">
                    <a:lumMod val="50000"/>
                  </a:schemeClr>
                </a:solidFill>
              </a:rPr>
              <a:t> </a:t>
            </a:r>
          </a:p>
          <a:p>
            <a:pPr marL="0" indent="0">
              <a:lnSpc>
                <a:spcPct val="140000"/>
              </a:lnSpc>
              <a:buNone/>
            </a:pPr>
            <a:r>
              <a:rPr lang="en-GB" sz="4900" dirty="0" smtClean="0">
                <a:solidFill>
                  <a:schemeClr val="bg1">
                    <a:lumMod val="50000"/>
                  </a:schemeClr>
                </a:solidFill>
              </a:rPr>
              <a:t>94. </a:t>
            </a:r>
            <a:r>
              <a:rPr lang="en-GB" sz="4900" b="1" dirty="0" smtClean="0">
                <a:solidFill>
                  <a:schemeClr val="accent5">
                    <a:lumMod val="75000"/>
                  </a:schemeClr>
                </a:solidFill>
              </a:rPr>
              <a:t>The Committee reviews the contribution and the commitment of the advisory organization, and its relations with it, every four years following accreditation</a:t>
            </a:r>
            <a:r>
              <a:rPr lang="en-GB" sz="4900" b="1" dirty="0" smtClean="0">
                <a:solidFill>
                  <a:schemeClr val="accent5">
                    <a:lumMod val="50000"/>
                  </a:schemeClr>
                </a:solidFill>
              </a:rPr>
              <a:t>, taking into account the perspective of the non-governmental organization concerned.</a:t>
            </a:r>
            <a:endParaRPr lang="en-GB" sz="4900" b="1" dirty="0" smtClean="0">
              <a:solidFill>
                <a:schemeClr val="accent5">
                  <a:lumMod val="75000"/>
                </a:schemeClr>
              </a:solidFill>
            </a:endParaRPr>
          </a:p>
          <a:p>
            <a:pPr marL="0" indent="0">
              <a:lnSpc>
                <a:spcPct val="140000"/>
              </a:lnSpc>
              <a:buNone/>
            </a:pPr>
            <a:r>
              <a:rPr lang="en-GB" sz="4900" dirty="0" smtClean="0">
                <a:solidFill>
                  <a:schemeClr val="bg1">
                    <a:lumMod val="50000"/>
                  </a:schemeClr>
                </a:solidFill>
              </a:rPr>
              <a:t> </a:t>
            </a:r>
          </a:p>
          <a:p>
            <a:pPr marL="0" indent="0">
              <a:lnSpc>
                <a:spcPct val="140000"/>
              </a:lnSpc>
              <a:buNone/>
            </a:pPr>
            <a:r>
              <a:rPr lang="en-GB" sz="4900" dirty="0" smtClean="0">
                <a:solidFill>
                  <a:schemeClr val="bg1">
                    <a:lumMod val="50000"/>
                  </a:schemeClr>
                </a:solidFill>
              </a:rPr>
              <a:t>95. Termination of relations may be decided at the time of the review if the Committee deems it necessary. If circumstances require, relations may be suspended with the organization concerned until a decision regarding termination of these relations is taken.</a:t>
            </a:r>
            <a:endParaRPr lang="en-GB" sz="4900" dirty="0">
              <a:solidFill>
                <a:schemeClr val="bg1">
                  <a:lumMod val="50000"/>
                </a:schemeClr>
              </a:solidFill>
            </a:endParaRPr>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26550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1. NGOs as framed by the 2003 Convention: the technical framework</a:t>
            </a:r>
            <a:r>
              <a:rPr lang="nl-NL" dirty="0" smtClean="0">
                <a:solidFill>
                  <a:schemeClr val="accent5"/>
                </a:solidFill>
              </a:rPr>
              <a:t/>
            </a:r>
            <a:br>
              <a:rPr lang="nl-NL" dirty="0" smtClean="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fontScale="700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r>
              <a:rPr lang="en-US" sz="3300" b="1" dirty="0" smtClean="0">
                <a:solidFill>
                  <a:srgbClr val="FF0000"/>
                </a:solidFill>
              </a:rPr>
              <a:t>1.2 DETAIL: OPERATIONAL DIRECTIVES &amp; NGOs (4)</a:t>
            </a:r>
            <a:endParaRPr lang="nl-NL" sz="3300" b="1" dirty="0">
              <a:solidFill>
                <a:srgbClr val="FF0000"/>
              </a:solidFill>
            </a:endParaRPr>
          </a:p>
          <a:p>
            <a:pPr marL="0" indent="0">
              <a:buNone/>
            </a:pPr>
            <a:r>
              <a:rPr lang="nl-NL" b="1" dirty="0"/>
              <a:t> </a:t>
            </a:r>
            <a:r>
              <a:rPr lang="nl-NL" b="1" dirty="0">
                <a:solidFill>
                  <a:schemeClr val="bg1">
                    <a:lumMod val="50000"/>
                  </a:schemeClr>
                </a:solidFill>
              </a:rPr>
              <a:t> </a:t>
            </a:r>
            <a:endParaRPr lang="nl-NL" b="1" dirty="0" smtClean="0">
              <a:solidFill>
                <a:schemeClr val="bg1">
                  <a:lumMod val="50000"/>
                </a:schemeClr>
              </a:solidFill>
            </a:endParaRPr>
          </a:p>
          <a:p>
            <a:pPr marL="0" indent="0">
              <a:buNone/>
            </a:pPr>
            <a:r>
              <a:rPr lang="en-GB" i="1" dirty="0">
                <a:solidFill>
                  <a:schemeClr val="accent5"/>
                </a:solidFill>
              </a:rPr>
              <a:t>Advisory functions</a:t>
            </a:r>
            <a:endParaRPr lang="nl-NL" i="1" dirty="0">
              <a:solidFill>
                <a:schemeClr val="accent5"/>
              </a:solidFill>
            </a:endParaRPr>
          </a:p>
          <a:p>
            <a:pPr marL="0" indent="0">
              <a:buNone/>
            </a:pPr>
            <a:r>
              <a:rPr lang="en-US" b="1" i="1" u="sng" dirty="0">
                <a:solidFill>
                  <a:schemeClr val="accent5">
                    <a:lumMod val="50000"/>
                  </a:schemeClr>
                </a:solidFill>
              </a:rPr>
              <a:t>= </a:t>
            </a:r>
            <a:r>
              <a:rPr lang="en-US" b="1" i="1" u="sng" dirty="0" smtClean="0">
                <a:solidFill>
                  <a:schemeClr val="accent5">
                    <a:lumMod val="50000"/>
                  </a:schemeClr>
                </a:solidFill>
              </a:rPr>
              <a:t>international</a:t>
            </a:r>
          </a:p>
          <a:p>
            <a:pPr marL="0" indent="0">
              <a:buNone/>
            </a:pPr>
            <a:endParaRPr lang="nl-NL" i="1" dirty="0">
              <a:solidFill>
                <a:schemeClr val="accent5">
                  <a:lumMod val="50000"/>
                </a:schemeClr>
              </a:solidFill>
            </a:endParaRPr>
          </a:p>
          <a:p>
            <a:pPr marL="0" indent="0">
              <a:lnSpc>
                <a:spcPct val="140000"/>
              </a:lnSpc>
              <a:buNone/>
            </a:pPr>
            <a:r>
              <a:rPr lang="nl-NL" sz="2200" dirty="0">
                <a:solidFill>
                  <a:schemeClr val="bg1">
                    <a:lumMod val="50000"/>
                  </a:schemeClr>
                </a:solidFill>
              </a:rPr>
              <a:t>96. </a:t>
            </a:r>
            <a:r>
              <a:rPr lang="nl-NL" sz="2300" b="1" dirty="0" err="1">
                <a:solidFill>
                  <a:schemeClr val="accent5"/>
                </a:solidFill>
              </a:rPr>
              <a:t>Accredited</a:t>
            </a:r>
            <a:r>
              <a:rPr lang="nl-NL" sz="2300" b="1" dirty="0">
                <a:solidFill>
                  <a:schemeClr val="accent5"/>
                </a:solidFill>
              </a:rPr>
              <a:t> non-</a:t>
            </a:r>
            <a:r>
              <a:rPr lang="nl-NL" sz="2300" b="1" dirty="0" err="1">
                <a:solidFill>
                  <a:schemeClr val="accent5"/>
                </a:solidFill>
              </a:rPr>
              <a:t>governmental</a:t>
            </a:r>
            <a:r>
              <a:rPr lang="nl-NL" sz="2300" b="1" dirty="0">
                <a:solidFill>
                  <a:schemeClr val="accent5"/>
                </a:solidFill>
              </a:rPr>
              <a:t> </a:t>
            </a:r>
            <a:r>
              <a:rPr lang="nl-NL" sz="2300" b="1" dirty="0" err="1">
                <a:solidFill>
                  <a:schemeClr val="accent5"/>
                </a:solidFill>
              </a:rPr>
              <a:t>organizations</a:t>
            </a:r>
            <a:r>
              <a:rPr lang="nl-NL" sz="2300" b="1" dirty="0">
                <a:solidFill>
                  <a:schemeClr val="accent5"/>
                </a:solidFill>
              </a:rPr>
              <a:t> </a:t>
            </a:r>
            <a:r>
              <a:rPr lang="nl-NL" sz="2200" b="1" dirty="0" err="1">
                <a:solidFill>
                  <a:schemeClr val="accent5"/>
                </a:solidFill>
              </a:rPr>
              <a:t>who</a:t>
            </a:r>
            <a:r>
              <a:rPr lang="nl-NL" sz="2200" b="1" dirty="0">
                <a:solidFill>
                  <a:schemeClr val="accent5"/>
                </a:solidFill>
              </a:rPr>
              <a:t>, </a:t>
            </a:r>
            <a:r>
              <a:rPr lang="nl-NL" sz="2200" b="1" dirty="0" err="1">
                <a:solidFill>
                  <a:schemeClr val="accent5"/>
                </a:solidFill>
              </a:rPr>
              <a:t>according</a:t>
            </a:r>
            <a:r>
              <a:rPr lang="nl-NL" sz="2200" b="1" dirty="0">
                <a:solidFill>
                  <a:schemeClr val="accent5"/>
                </a:solidFill>
              </a:rPr>
              <a:t> </a:t>
            </a:r>
            <a:r>
              <a:rPr lang="nl-NL" sz="2200" b="1" dirty="0" err="1">
                <a:solidFill>
                  <a:schemeClr val="accent5"/>
                </a:solidFill>
              </a:rPr>
              <a:t>to</a:t>
            </a:r>
            <a:r>
              <a:rPr lang="nl-NL" sz="2200" b="1" dirty="0">
                <a:solidFill>
                  <a:schemeClr val="accent5"/>
                </a:solidFill>
              </a:rPr>
              <a:t> </a:t>
            </a:r>
            <a:r>
              <a:rPr lang="nl-NL" sz="2200" b="1" dirty="0" err="1">
                <a:solidFill>
                  <a:schemeClr val="accent5"/>
                </a:solidFill>
              </a:rPr>
              <a:t>Article</a:t>
            </a:r>
            <a:r>
              <a:rPr lang="nl-NL" sz="2200" b="1" dirty="0">
                <a:solidFill>
                  <a:schemeClr val="accent5"/>
                </a:solidFill>
              </a:rPr>
              <a:t> 9.1 of the </a:t>
            </a:r>
            <a:r>
              <a:rPr lang="nl-NL" sz="2200" b="1" dirty="0" err="1">
                <a:solidFill>
                  <a:schemeClr val="accent5"/>
                </a:solidFill>
              </a:rPr>
              <a:t>Convention</a:t>
            </a:r>
            <a:r>
              <a:rPr lang="nl-NL" sz="2200" b="1" dirty="0">
                <a:solidFill>
                  <a:schemeClr val="accent5"/>
                </a:solidFill>
              </a:rPr>
              <a:t>, </a:t>
            </a:r>
            <a:r>
              <a:rPr lang="nl-NL" sz="2200" b="1" dirty="0" err="1">
                <a:solidFill>
                  <a:schemeClr val="accent5"/>
                </a:solidFill>
              </a:rPr>
              <a:t>shall</a:t>
            </a:r>
            <a:r>
              <a:rPr lang="nl-NL" sz="2200" b="1" dirty="0">
                <a:solidFill>
                  <a:schemeClr val="accent5"/>
                </a:solidFill>
              </a:rPr>
              <a:t> </a:t>
            </a:r>
            <a:r>
              <a:rPr lang="nl-NL" sz="2300" b="1" dirty="0">
                <a:solidFill>
                  <a:schemeClr val="accent5"/>
                </a:solidFill>
              </a:rPr>
              <a:t>have </a:t>
            </a:r>
            <a:r>
              <a:rPr lang="nl-NL" sz="2300" b="1" dirty="0" err="1">
                <a:solidFill>
                  <a:schemeClr val="accent5"/>
                </a:solidFill>
              </a:rPr>
              <a:t>advisory</a:t>
            </a:r>
            <a:r>
              <a:rPr lang="nl-NL" sz="2300" b="1" dirty="0">
                <a:solidFill>
                  <a:schemeClr val="accent5"/>
                </a:solidFill>
              </a:rPr>
              <a:t> </a:t>
            </a:r>
            <a:r>
              <a:rPr lang="nl-NL" sz="2300" b="1" dirty="0" err="1">
                <a:solidFill>
                  <a:schemeClr val="accent5"/>
                </a:solidFill>
              </a:rPr>
              <a:t>functions</a:t>
            </a:r>
            <a:r>
              <a:rPr lang="nl-NL" sz="2300" b="1" dirty="0">
                <a:solidFill>
                  <a:schemeClr val="accent5"/>
                </a:solidFill>
              </a:rPr>
              <a:t> </a:t>
            </a:r>
            <a:r>
              <a:rPr lang="nl-NL" sz="2300" b="1" dirty="0" err="1">
                <a:solidFill>
                  <a:schemeClr val="accent5"/>
                </a:solidFill>
              </a:rPr>
              <a:t>to</a:t>
            </a:r>
            <a:r>
              <a:rPr lang="nl-NL" sz="2300" b="1" dirty="0">
                <a:solidFill>
                  <a:schemeClr val="accent5"/>
                </a:solidFill>
              </a:rPr>
              <a:t> the </a:t>
            </a:r>
            <a:r>
              <a:rPr lang="nl-NL" sz="2300" b="1" dirty="0" err="1">
                <a:solidFill>
                  <a:schemeClr val="accent5"/>
                </a:solidFill>
              </a:rPr>
              <a:t>Committee</a:t>
            </a:r>
            <a:r>
              <a:rPr lang="nl-NL" sz="2200" b="1" dirty="0">
                <a:solidFill>
                  <a:schemeClr val="accent5"/>
                </a:solidFill>
              </a:rPr>
              <a:t>, </a:t>
            </a:r>
            <a:r>
              <a:rPr lang="nl-NL" sz="2200" b="1" dirty="0" err="1">
                <a:solidFill>
                  <a:schemeClr val="accent5"/>
                </a:solidFill>
              </a:rPr>
              <a:t>may</a:t>
            </a:r>
            <a:r>
              <a:rPr lang="nl-NL" sz="2200" b="1" dirty="0">
                <a:solidFill>
                  <a:schemeClr val="accent5"/>
                </a:solidFill>
              </a:rPr>
              <a:t> </a:t>
            </a:r>
            <a:r>
              <a:rPr lang="nl-NL" sz="2200" b="1" dirty="0" err="1">
                <a:solidFill>
                  <a:schemeClr val="accent5"/>
                </a:solidFill>
              </a:rPr>
              <a:t>be</a:t>
            </a:r>
            <a:r>
              <a:rPr lang="nl-NL" sz="2200" b="1" dirty="0">
                <a:solidFill>
                  <a:schemeClr val="accent5"/>
                </a:solidFill>
              </a:rPr>
              <a:t> </a:t>
            </a:r>
            <a:r>
              <a:rPr lang="nl-NL" sz="2200" b="1" dirty="0" err="1">
                <a:solidFill>
                  <a:schemeClr val="accent5"/>
                </a:solidFill>
              </a:rPr>
              <a:t>invited</a:t>
            </a:r>
            <a:r>
              <a:rPr lang="nl-NL" sz="2200" b="1" dirty="0">
                <a:solidFill>
                  <a:schemeClr val="accent5"/>
                </a:solidFill>
              </a:rPr>
              <a:t> </a:t>
            </a:r>
            <a:r>
              <a:rPr lang="nl-NL" sz="2200" b="1" dirty="0" err="1">
                <a:solidFill>
                  <a:schemeClr val="accent5"/>
                </a:solidFill>
              </a:rPr>
              <a:t>by</a:t>
            </a:r>
            <a:r>
              <a:rPr lang="nl-NL" sz="2200" b="1" dirty="0">
                <a:solidFill>
                  <a:schemeClr val="accent5"/>
                </a:solidFill>
              </a:rPr>
              <a:t> the </a:t>
            </a:r>
            <a:r>
              <a:rPr lang="nl-NL" sz="2200" b="1" dirty="0" err="1">
                <a:solidFill>
                  <a:schemeClr val="accent5"/>
                </a:solidFill>
              </a:rPr>
              <a:t>Committee</a:t>
            </a:r>
            <a:r>
              <a:rPr lang="nl-NL" sz="2200" b="1" dirty="0">
                <a:solidFill>
                  <a:schemeClr val="accent5"/>
                </a:solidFill>
              </a:rPr>
              <a:t> </a:t>
            </a:r>
            <a:r>
              <a:rPr lang="nl-NL" sz="2200" b="1" dirty="0" err="1">
                <a:solidFill>
                  <a:schemeClr val="accent5"/>
                </a:solidFill>
              </a:rPr>
              <a:t>to</a:t>
            </a:r>
            <a:r>
              <a:rPr lang="nl-NL" sz="2200" b="1" dirty="0">
                <a:solidFill>
                  <a:schemeClr val="accent5"/>
                </a:solidFill>
              </a:rPr>
              <a:t> </a:t>
            </a:r>
            <a:r>
              <a:rPr lang="nl-NL" sz="2200" b="1" dirty="0" err="1">
                <a:solidFill>
                  <a:schemeClr val="accent5"/>
                </a:solidFill>
              </a:rPr>
              <a:t>provide</a:t>
            </a:r>
            <a:r>
              <a:rPr lang="nl-NL" sz="2200" b="1" dirty="0">
                <a:solidFill>
                  <a:schemeClr val="accent5"/>
                </a:solidFill>
              </a:rPr>
              <a:t> </a:t>
            </a:r>
            <a:r>
              <a:rPr lang="nl-NL" sz="2200" b="1" dirty="0" err="1">
                <a:solidFill>
                  <a:schemeClr val="accent5"/>
                </a:solidFill>
              </a:rPr>
              <a:t>it</a:t>
            </a:r>
            <a:r>
              <a:rPr lang="nl-NL" sz="2200" b="1" dirty="0" smtClean="0">
                <a:solidFill>
                  <a:schemeClr val="accent5"/>
                </a:solidFill>
              </a:rPr>
              <a:t>,</a:t>
            </a:r>
          </a:p>
          <a:p>
            <a:pPr marL="0" indent="0">
              <a:lnSpc>
                <a:spcPct val="140000"/>
              </a:lnSpc>
              <a:buNone/>
            </a:pPr>
            <a:r>
              <a:rPr lang="nl-NL" sz="2900" b="1" dirty="0" err="1" smtClean="0">
                <a:solidFill>
                  <a:srgbClr val="215968"/>
                </a:solidFill>
              </a:rPr>
              <a:t>inter</a:t>
            </a:r>
            <a:r>
              <a:rPr lang="nl-NL" sz="2900" b="1" dirty="0" smtClean="0">
                <a:solidFill>
                  <a:srgbClr val="215968"/>
                </a:solidFill>
              </a:rPr>
              <a:t> </a:t>
            </a:r>
            <a:r>
              <a:rPr lang="nl-NL" sz="2900" b="1" dirty="0">
                <a:solidFill>
                  <a:srgbClr val="215968"/>
                </a:solidFill>
              </a:rPr>
              <a:t>alia</a:t>
            </a:r>
            <a:r>
              <a:rPr lang="nl-NL" sz="2200" b="1" dirty="0">
                <a:solidFill>
                  <a:schemeClr val="bg1">
                    <a:lumMod val="50000"/>
                  </a:schemeClr>
                </a:solidFill>
              </a:rPr>
              <a:t>, </a:t>
            </a:r>
            <a:r>
              <a:rPr lang="nl-NL" sz="2300" b="1" dirty="0" err="1">
                <a:solidFill>
                  <a:srgbClr val="4BACC6"/>
                </a:solidFill>
              </a:rPr>
              <a:t>with</a:t>
            </a:r>
            <a:r>
              <a:rPr lang="nl-NL" sz="2300" b="1" dirty="0">
                <a:solidFill>
                  <a:srgbClr val="4BACC6"/>
                </a:solidFill>
              </a:rPr>
              <a:t> </a:t>
            </a:r>
            <a:r>
              <a:rPr lang="nl-NL" sz="2300" b="1" dirty="0" err="1">
                <a:solidFill>
                  <a:srgbClr val="4BACC6"/>
                </a:solidFill>
              </a:rPr>
              <a:t>reports</a:t>
            </a:r>
            <a:r>
              <a:rPr lang="nl-NL" sz="2300" b="1" dirty="0">
                <a:solidFill>
                  <a:srgbClr val="4BACC6"/>
                </a:solidFill>
              </a:rPr>
              <a:t> of </a:t>
            </a:r>
            <a:r>
              <a:rPr lang="nl-NL" sz="2300" b="1" dirty="0" err="1">
                <a:solidFill>
                  <a:srgbClr val="4BACC6"/>
                </a:solidFill>
              </a:rPr>
              <a:t>evaluation</a:t>
            </a:r>
            <a:r>
              <a:rPr lang="nl-NL" sz="2300" b="1" dirty="0">
                <a:solidFill>
                  <a:srgbClr val="4BACC6"/>
                </a:solidFill>
              </a:rPr>
              <a:t> as a </a:t>
            </a:r>
            <a:r>
              <a:rPr lang="nl-NL" sz="2300" b="1" dirty="0" err="1">
                <a:solidFill>
                  <a:srgbClr val="4BACC6"/>
                </a:solidFill>
              </a:rPr>
              <a:t>reference</a:t>
            </a:r>
            <a:r>
              <a:rPr lang="nl-NL" sz="2300" b="1" dirty="0">
                <a:solidFill>
                  <a:srgbClr val="4BACC6"/>
                </a:solidFill>
              </a:rPr>
              <a:t> </a:t>
            </a:r>
            <a:r>
              <a:rPr lang="nl-NL" sz="2300" b="1" dirty="0" err="1">
                <a:solidFill>
                  <a:srgbClr val="4BACC6"/>
                </a:solidFill>
              </a:rPr>
              <a:t>for</a:t>
            </a:r>
            <a:r>
              <a:rPr lang="nl-NL" sz="2300" b="1" dirty="0">
                <a:solidFill>
                  <a:srgbClr val="4BACC6"/>
                </a:solidFill>
              </a:rPr>
              <a:t> the </a:t>
            </a:r>
            <a:r>
              <a:rPr lang="nl-NL" sz="2300" b="1" dirty="0" err="1">
                <a:solidFill>
                  <a:srgbClr val="4BACC6"/>
                </a:solidFill>
              </a:rPr>
              <a:t>Committee</a:t>
            </a:r>
            <a:r>
              <a:rPr lang="nl-NL" sz="2300" b="1" dirty="0">
                <a:solidFill>
                  <a:srgbClr val="4BACC6"/>
                </a:solidFill>
              </a:rPr>
              <a:t> </a:t>
            </a:r>
            <a:r>
              <a:rPr lang="nl-NL" sz="2300" b="1" dirty="0" err="1">
                <a:solidFill>
                  <a:srgbClr val="4BACC6"/>
                </a:solidFill>
              </a:rPr>
              <a:t>to</a:t>
            </a:r>
            <a:r>
              <a:rPr lang="nl-NL" sz="2300" b="1" dirty="0">
                <a:solidFill>
                  <a:srgbClr val="4BACC6"/>
                </a:solidFill>
              </a:rPr>
              <a:t> </a:t>
            </a:r>
            <a:r>
              <a:rPr lang="nl-NL" sz="2300" b="1" dirty="0" err="1">
                <a:solidFill>
                  <a:srgbClr val="4BACC6"/>
                </a:solidFill>
              </a:rPr>
              <a:t>examine</a:t>
            </a:r>
            <a:r>
              <a:rPr lang="nl-NL" sz="2200" b="1" dirty="0">
                <a:solidFill>
                  <a:schemeClr val="bg1">
                    <a:lumMod val="50000"/>
                  </a:schemeClr>
                </a:solidFill>
              </a:rPr>
              <a:t>:</a:t>
            </a:r>
          </a:p>
          <a:p>
            <a:r>
              <a:rPr lang="en-GB" sz="2200" dirty="0">
                <a:solidFill>
                  <a:schemeClr val="bg1">
                    <a:lumMod val="50000"/>
                  </a:schemeClr>
                </a:solidFill>
              </a:rPr>
              <a:t>nomination files for the List of Intangible Cultural Heritage in Need of Urgent Safeguarding;</a:t>
            </a:r>
            <a:endParaRPr lang="nl-NL" sz="2200" dirty="0">
              <a:solidFill>
                <a:schemeClr val="bg1">
                  <a:lumMod val="50000"/>
                </a:schemeClr>
              </a:solidFill>
            </a:endParaRPr>
          </a:p>
          <a:p>
            <a:r>
              <a:rPr lang="en-GB" sz="2200" dirty="0">
                <a:solidFill>
                  <a:schemeClr val="bg1">
                    <a:lumMod val="50000"/>
                  </a:schemeClr>
                </a:solidFill>
              </a:rPr>
              <a:t>the programmes, projects and activities mentioned in Article 18 of the Convention;</a:t>
            </a:r>
            <a:endParaRPr lang="nl-NL" sz="2200" dirty="0">
              <a:solidFill>
                <a:schemeClr val="bg1">
                  <a:lumMod val="50000"/>
                </a:schemeClr>
              </a:solidFill>
            </a:endParaRPr>
          </a:p>
          <a:p>
            <a:r>
              <a:rPr lang="en-GB" sz="2200" dirty="0">
                <a:solidFill>
                  <a:schemeClr val="bg1">
                    <a:lumMod val="50000"/>
                  </a:schemeClr>
                </a:solidFill>
              </a:rPr>
              <a:t>requests for international assistance;</a:t>
            </a:r>
            <a:endParaRPr lang="nl-NL" sz="2200" dirty="0">
              <a:solidFill>
                <a:schemeClr val="bg1">
                  <a:lumMod val="50000"/>
                </a:schemeClr>
              </a:solidFill>
            </a:endParaRPr>
          </a:p>
          <a:p>
            <a:r>
              <a:rPr lang="en-GB" sz="2200" dirty="0">
                <a:solidFill>
                  <a:schemeClr val="bg1">
                    <a:lumMod val="50000"/>
                  </a:schemeClr>
                </a:solidFill>
              </a:rPr>
              <a:t>the effects of safeguarding plans for elements inscribed on the List of Intangible Cultural Heritage in Need of Urgent Safeguarding</a:t>
            </a:r>
            <a:r>
              <a:rPr lang="en-GB" sz="2200" dirty="0" smtClean="0">
                <a:solidFill>
                  <a:schemeClr val="bg1">
                    <a:lumMod val="50000"/>
                  </a:schemeClr>
                </a:solidFill>
              </a:rPr>
              <a:t>.</a:t>
            </a:r>
          </a:p>
          <a:p>
            <a:endParaRPr lang="en-GB" dirty="0">
              <a:solidFill>
                <a:schemeClr val="bg1">
                  <a:lumMod val="50000"/>
                </a:schemeClr>
              </a:solidFill>
            </a:endParaRPr>
          </a:p>
          <a:p>
            <a:endParaRPr lang="en-GB" dirty="0" smtClean="0">
              <a:solidFill>
                <a:schemeClr val="bg1">
                  <a:lumMod val="50000"/>
                </a:schemeClr>
              </a:solidFill>
            </a:endParaRPr>
          </a:p>
          <a:p>
            <a:endParaRPr lang="en-GB" dirty="0">
              <a:solidFill>
                <a:schemeClr val="bg1">
                  <a:lumMod val="50000"/>
                </a:schemeClr>
              </a:solidFill>
            </a:endParaRPr>
          </a:p>
          <a:p>
            <a:endParaRPr lang="nl-NL" dirty="0">
              <a:solidFill>
                <a:schemeClr val="bg1">
                  <a:lumMod val="50000"/>
                </a:schemeClr>
              </a:solidFill>
            </a:endParaRPr>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28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1. NGOs as framed by the 2003 Convention: the technical framework</a:t>
            </a:r>
            <a:r>
              <a:rPr lang="nl-NL" dirty="0" smtClean="0">
                <a:solidFill>
                  <a:schemeClr val="accent5"/>
                </a:solidFill>
              </a:rPr>
              <a:t/>
            </a:r>
            <a:br>
              <a:rPr lang="nl-NL" dirty="0" smtClean="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204118"/>
            <a:ext cx="8432268" cy="5653882"/>
          </a:xfrm>
          <a:noFill/>
          <a:ln>
            <a:noFill/>
          </a:ln>
        </p:spPr>
        <p:txBody>
          <a:bodyPr>
            <a:normAutofit fontScale="40000" lnSpcReduction="20000"/>
          </a:bodyPr>
          <a:lstStyle/>
          <a:p>
            <a:pPr marL="0" indent="0">
              <a:buNone/>
            </a:pPr>
            <a:endParaRPr lang="en-US" sz="1700" b="1" dirty="0" smtClean="0">
              <a:solidFill>
                <a:srgbClr val="FF0000"/>
              </a:solidFill>
            </a:endParaRPr>
          </a:p>
          <a:p>
            <a:pPr marL="0" indent="0">
              <a:buNone/>
            </a:pPr>
            <a:endParaRPr lang="en-US" sz="1700" b="1" dirty="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r>
              <a:rPr lang="en-US" sz="3300" b="1" dirty="0" smtClean="0">
                <a:solidFill>
                  <a:srgbClr val="FF0000"/>
                </a:solidFill>
              </a:rPr>
              <a:t>1.2 DETAIL: OPERATIONAL DIRECTIVES &amp; NGOs (5)</a:t>
            </a:r>
            <a:endParaRPr lang="nl-NL" sz="3300" b="1" dirty="0">
              <a:solidFill>
                <a:srgbClr val="FF0000"/>
              </a:solidFill>
            </a:endParaRPr>
          </a:p>
          <a:p>
            <a:pPr marL="0" indent="0">
              <a:buNone/>
            </a:pPr>
            <a:r>
              <a:rPr lang="nl-NL" b="1" dirty="0"/>
              <a:t> </a:t>
            </a:r>
            <a:r>
              <a:rPr lang="nl-NL" b="1" dirty="0">
                <a:solidFill>
                  <a:schemeClr val="bg1">
                    <a:lumMod val="50000"/>
                  </a:schemeClr>
                </a:solidFill>
              </a:rPr>
              <a:t> </a:t>
            </a:r>
            <a:endParaRPr lang="nl-NL" b="1" dirty="0" smtClean="0">
              <a:solidFill>
                <a:schemeClr val="bg1">
                  <a:lumMod val="50000"/>
                </a:schemeClr>
              </a:solidFill>
            </a:endParaRPr>
          </a:p>
          <a:p>
            <a:pPr marL="0" indent="0">
              <a:buNone/>
            </a:pPr>
            <a:r>
              <a:rPr lang="nl-NL" b="1" i="1" dirty="0">
                <a:solidFill>
                  <a:schemeClr val="accent5"/>
                </a:solidFill>
              </a:rPr>
              <a:t>Procedure </a:t>
            </a:r>
            <a:r>
              <a:rPr lang="nl-NL" b="1" i="1" dirty="0" err="1">
                <a:solidFill>
                  <a:schemeClr val="accent5"/>
                </a:solidFill>
              </a:rPr>
              <a:t>for</a:t>
            </a:r>
            <a:r>
              <a:rPr lang="nl-NL" b="1" i="1" dirty="0">
                <a:solidFill>
                  <a:schemeClr val="accent5"/>
                </a:solidFill>
              </a:rPr>
              <a:t> </a:t>
            </a:r>
            <a:r>
              <a:rPr lang="nl-NL" b="1" i="1" dirty="0" err="1" smtClean="0">
                <a:solidFill>
                  <a:schemeClr val="accent5"/>
                </a:solidFill>
              </a:rPr>
              <a:t>accreditation</a:t>
            </a:r>
            <a:endParaRPr lang="nl-NL" b="1" i="1" dirty="0" smtClean="0">
              <a:solidFill>
                <a:schemeClr val="accent5"/>
              </a:solidFill>
            </a:endParaRPr>
          </a:p>
          <a:p>
            <a:pPr marL="0" indent="0">
              <a:buNone/>
            </a:pPr>
            <a:endParaRPr lang="nl-NL" sz="4400" dirty="0">
              <a:solidFill>
                <a:schemeClr val="bg1">
                  <a:lumMod val="50000"/>
                </a:schemeClr>
              </a:solidFill>
            </a:endParaRPr>
          </a:p>
          <a:p>
            <a:pPr marL="0" indent="0">
              <a:buNone/>
            </a:pPr>
            <a:r>
              <a:rPr lang="nl-NL" dirty="0">
                <a:solidFill>
                  <a:schemeClr val="bg1">
                    <a:lumMod val="50000"/>
                  </a:schemeClr>
                </a:solidFill>
              </a:rPr>
              <a:t>97</a:t>
            </a:r>
            <a:r>
              <a:rPr lang="nl-NL" b="1" dirty="0">
                <a:solidFill>
                  <a:schemeClr val="bg1">
                    <a:lumMod val="50000"/>
                  </a:schemeClr>
                </a:solidFill>
              </a:rPr>
              <a:t>. </a:t>
            </a:r>
            <a:r>
              <a:rPr lang="nl-NL" b="1" dirty="0">
                <a:solidFill>
                  <a:srgbClr val="4BACC6"/>
                </a:solidFill>
              </a:rPr>
              <a:t>A non-</a:t>
            </a:r>
            <a:r>
              <a:rPr lang="nl-NL" b="1" dirty="0" err="1">
                <a:solidFill>
                  <a:srgbClr val="4BACC6"/>
                </a:solidFill>
              </a:rPr>
              <a:t>governmental</a:t>
            </a:r>
            <a:r>
              <a:rPr lang="nl-NL" b="1" dirty="0">
                <a:solidFill>
                  <a:srgbClr val="4BACC6"/>
                </a:solidFill>
              </a:rPr>
              <a:t> </a:t>
            </a:r>
            <a:r>
              <a:rPr lang="nl-NL" b="1" dirty="0" err="1">
                <a:solidFill>
                  <a:srgbClr val="4BACC6"/>
                </a:solidFill>
              </a:rPr>
              <a:t>organization</a:t>
            </a:r>
            <a:r>
              <a:rPr lang="nl-NL" b="1" dirty="0">
                <a:solidFill>
                  <a:srgbClr val="4BACC6"/>
                </a:solidFill>
              </a:rPr>
              <a:t> </a:t>
            </a:r>
            <a:r>
              <a:rPr lang="nl-NL" b="1" dirty="0" err="1">
                <a:solidFill>
                  <a:srgbClr val="4BACC6"/>
                </a:solidFill>
              </a:rPr>
              <a:t>requesting</a:t>
            </a:r>
            <a:r>
              <a:rPr lang="nl-NL" b="1" dirty="0">
                <a:solidFill>
                  <a:srgbClr val="4BACC6"/>
                </a:solidFill>
              </a:rPr>
              <a:t> </a:t>
            </a:r>
            <a:r>
              <a:rPr lang="nl-NL" b="1" dirty="0" err="1">
                <a:solidFill>
                  <a:srgbClr val="4BACC6"/>
                </a:solidFill>
              </a:rPr>
              <a:t>accreditation</a:t>
            </a:r>
            <a:r>
              <a:rPr lang="nl-NL" b="1" dirty="0">
                <a:solidFill>
                  <a:srgbClr val="4BACC6"/>
                </a:solidFill>
              </a:rPr>
              <a:t> </a:t>
            </a:r>
            <a:r>
              <a:rPr lang="nl-NL" b="1" dirty="0" err="1">
                <a:solidFill>
                  <a:srgbClr val="4BACC6"/>
                </a:solidFill>
              </a:rPr>
              <a:t>to</a:t>
            </a:r>
            <a:r>
              <a:rPr lang="nl-NL" b="1" dirty="0">
                <a:solidFill>
                  <a:srgbClr val="4BACC6"/>
                </a:solidFill>
              </a:rPr>
              <a:t> act in </a:t>
            </a:r>
            <a:r>
              <a:rPr lang="nl-NL" b="1" dirty="0" err="1">
                <a:solidFill>
                  <a:srgbClr val="4BACC6"/>
                </a:solidFill>
              </a:rPr>
              <a:t>an</a:t>
            </a:r>
            <a:r>
              <a:rPr lang="nl-NL" b="1" dirty="0">
                <a:solidFill>
                  <a:srgbClr val="4BACC6"/>
                </a:solidFill>
              </a:rPr>
              <a:t> </a:t>
            </a:r>
            <a:r>
              <a:rPr lang="nl-NL" b="1" dirty="0" err="1">
                <a:solidFill>
                  <a:srgbClr val="4BACC6"/>
                </a:solidFill>
              </a:rPr>
              <a:t>advisory</a:t>
            </a:r>
            <a:r>
              <a:rPr lang="nl-NL" b="1" dirty="0">
                <a:solidFill>
                  <a:srgbClr val="4BACC6"/>
                </a:solidFill>
              </a:rPr>
              <a:t> </a:t>
            </a:r>
            <a:r>
              <a:rPr lang="nl-NL" b="1" dirty="0" err="1">
                <a:solidFill>
                  <a:srgbClr val="4BACC6"/>
                </a:solidFill>
              </a:rPr>
              <a:t>capacity</a:t>
            </a:r>
            <a:r>
              <a:rPr lang="nl-NL" b="1" dirty="0">
                <a:solidFill>
                  <a:srgbClr val="4BACC6"/>
                </a:solidFill>
              </a:rPr>
              <a:t> </a:t>
            </a:r>
            <a:r>
              <a:rPr lang="nl-NL" b="1" dirty="0" err="1">
                <a:solidFill>
                  <a:srgbClr val="4BACC6"/>
                </a:solidFill>
              </a:rPr>
              <a:t>to</a:t>
            </a:r>
            <a:r>
              <a:rPr lang="nl-NL" b="1" dirty="0">
                <a:solidFill>
                  <a:srgbClr val="4BACC6"/>
                </a:solidFill>
              </a:rPr>
              <a:t> the </a:t>
            </a:r>
            <a:r>
              <a:rPr lang="nl-NL" b="1" dirty="0" err="1">
                <a:solidFill>
                  <a:srgbClr val="4BACC6"/>
                </a:solidFill>
              </a:rPr>
              <a:t>Committee</a:t>
            </a:r>
            <a:r>
              <a:rPr lang="nl-NL" b="1" dirty="0">
                <a:solidFill>
                  <a:schemeClr val="bg1">
                    <a:lumMod val="50000"/>
                  </a:schemeClr>
                </a:solidFill>
              </a:rPr>
              <a:t> </a:t>
            </a:r>
            <a:r>
              <a:rPr lang="nl-NL" b="1" dirty="0" err="1">
                <a:solidFill>
                  <a:schemeClr val="bg1">
                    <a:lumMod val="50000"/>
                  </a:schemeClr>
                </a:solidFill>
              </a:rPr>
              <a:t>shall</a:t>
            </a:r>
            <a:r>
              <a:rPr lang="nl-NL" b="1" dirty="0">
                <a:solidFill>
                  <a:schemeClr val="bg1">
                    <a:lumMod val="50000"/>
                  </a:schemeClr>
                </a:solidFill>
              </a:rPr>
              <a:t> </a:t>
            </a:r>
            <a:r>
              <a:rPr lang="nl-NL" b="1" dirty="0" err="1">
                <a:solidFill>
                  <a:schemeClr val="bg1">
                    <a:lumMod val="50000"/>
                  </a:schemeClr>
                </a:solidFill>
              </a:rPr>
              <a:t>submit</a:t>
            </a:r>
            <a:r>
              <a:rPr lang="nl-NL" b="1" dirty="0">
                <a:solidFill>
                  <a:schemeClr val="bg1">
                    <a:lumMod val="50000"/>
                  </a:schemeClr>
                </a:solidFill>
              </a:rPr>
              <a:t> </a:t>
            </a:r>
            <a:r>
              <a:rPr lang="nl-NL" b="1" dirty="0" err="1">
                <a:solidFill>
                  <a:schemeClr val="bg1">
                    <a:lumMod val="50000"/>
                  </a:schemeClr>
                </a:solidFill>
              </a:rPr>
              <a:t>to</a:t>
            </a:r>
            <a:r>
              <a:rPr lang="nl-NL" b="1" dirty="0">
                <a:solidFill>
                  <a:schemeClr val="bg1">
                    <a:lumMod val="50000"/>
                  </a:schemeClr>
                </a:solidFill>
              </a:rPr>
              <a:t> the </a:t>
            </a:r>
            <a:r>
              <a:rPr lang="nl-NL" b="1" dirty="0" err="1">
                <a:solidFill>
                  <a:schemeClr val="bg1">
                    <a:lumMod val="50000"/>
                  </a:schemeClr>
                </a:solidFill>
              </a:rPr>
              <a:t>Secretariat</a:t>
            </a:r>
            <a:r>
              <a:rPr lang="nl-NL" b="1" dirty="0">
                <a:solidFill>
                  <a:schemeClr val="bg1">
                    <a:lumMod val="50000"/>
                  </a:schemeClr>
                </a:solidFill>
              </a:rPr>
              <a:t> </a:t>
            </a:r>
            <a:r>
              <a:rPr lang="nl-NL" b="1" dirty="0">
                <a:solidFill>
                  <a:srgbClr val="4BACC6"/>
                </a:solidFill>
              </a:rPr>
              <a:t>the </a:t>
            </a:r>
            <a:r>
              <a:rPr lang="nl-NL" b="1" dirty="0" err="1">
                <a:solidFill>
                  <a:srgbClr val="4BACC6"/>
                </a:solidFill>
              </a:rPr>
              <a:t>following</a:t>
            </a:r>
            <a:r>
              <a:rPr lang="nl-NL" b="1" dirty="0">
                <a:solidFill>
                  <a:srgbClr val="4BACC6"/>
                </a:solidFill>
              </a:rPr>
              <a:t> information</a:t>
            </a:r>
            <a:r>
              <a:rPr lang="nl-NL" b="1" dirty="0">
                <a:solidFill>
                  <a:schemeClr val="bg1">
                    <a:lumMod val="50000"/>
                  </a:schemeClr>
                </a:solidFill>
              </a:rPr>
              <a:t>:</a:t>
            </a:r>
            <a:endParaRPr lang="nl-NL" sz="4400" b="1" dirty="0">
              <a:solidFill>
                <a:schemeClr val="bg1">
                  <a:lumMod val="50000"/>
                </a:schemeClr>
              </a:solidFill>
            </a:endParaRPr>
          </a:p>
          <a:p>
            <a:r>
              <a:rPr lang="nl-NL" dirty="0">
                <a:solidFill>
                  <a:schemeClr val="bg1">
                    <a:lumMod val="50000"/>
                  </a:schemeClr>
                </a:solidFill>
              </a:rPr>
              <a:t>a </a:t>
            </a:r>
            <a:r>
              <a:rPr lang="nl-NL" dirty="0" err="1">
                <a:solidFill>
                  <a:schemeClr val="bg1">
                    <a:lumMod val="50000"/>
                  </a:schemeClr>
                </a:solidFill>
              </a:rPr>
              <a:t>description</a:t>
            </a:r>
            <a:r>
              <a:rPr lang="nl-NL" dirty="0">
                <a:solidFill>
                  <a:schemeClr val="bg1">
                    <a:lumMod val="50000"/>
                  </a:schemeClr>
                </a:solidFill>
              </a:rPr>
              <a:t> of the </a:t>
            </a:r>
            <a:r>
              <a:rPr lang="nl-NL" dirty="0" err="1">
                <a:solidFill>
                  <a:schemeClr val="bg1">
                    <a:lumMod val="50000"/>
                  </a:schemeClr>
                </a:solidFill>
              </a:rPr>
              <a:t>organization</a:t>
            </a:r>
            <a:r>
              <a:rPr lang="nl-NL" dirty="0">
                <a:solidFill>
                  <a:schemeClr val="bg1">
                    <a:lumMod val="50000"/>
                  </a:schemeClr>
                </a:solidFill>
              </a:rPr>
              <a:t>, </a:t>
            </a:r>
            <a:r>
              <a:rPr lang="nl-NL" dirty="0" err="1">
                <a:solidFill>
                  <a:schemeClr val="bg1">
                    <a:lumMod val="50000"/>
                  </a:schemeClr>
                </a:solidFill>
              </a:rPr>
              <a:t>including</a:t>
            </a:r>
            <a:r>
              <a:rPr lang="nl-NL" dirty="0">
                <a:solidFill>
                  <a:schemeClr val="bg1">
                    <a:lumMod val="50000"/>
                  </a:schemeClr>
                </a:solidFill>
              </a:rPr>
              <a:t> </a:t>
            </a:r>
            <a:r>
              <a:rPr lang="nl-NL" dirty="0" err="1">
                <a:solidFill>
                  <a:schemeClr val="bg1">
                    <a:lumMod val="50000"/>
                  </a:schemeClr>
                </a:solidFill>
              </a:rPr>
              <a:t>its</a:t>
            </a:r>
            <a:r>
              <a:rPr lang="nl-NL" dirty="0">
                <a:solidFill>
                  <a:schemeClr val="bg1">
                    <a:lumMod val="50000"/>
                  </a:schemeClr>
                </a:solidFill>
              </a:rPr>
              <a:t> full official name; </a:t>
            </a:r>
            <a:endParaRPr lang="nl-NL" sz="4400" dirty="0">
              <a:solidFill>
                <a:schemeClr val="bg1">
                  <a:lumMod val="50000"/>
                </a:schemeClr>
              </a:solidFill>
            </a:endParaRPr>
          </a:p>
          <a:p>
            <a:r>
              <a:rPr lang="nl-NL" dirty="0" err="1">
                <a:solidFill>
                  <a:schemeClr val="bg1">
                    <a:lumMod val="50000"/>
                  </a:schemeClr>
                </a:solidFill>
              </a:rPr>
              <a:t>its</a:t>
            </a:r>
            <a:r>
              <a:rPr lang="nl-NL" dirty="0">
                <a:solidFill>
                  <a:schemeClr val="bg1">
                    <a:lumMod val="50000"/>
                  </a:schemeClr>
                </a:solidFill>
              </a:rPr>
              <a:t> </a:t>
            </a:r>
            <a:r>
              <a:rPr lang="nl-NL" dirty="0" err="1">
                <a:solidFill>
                  <a:schemeClr val="bg1">
                    <a:lumMod val="50000"/>
                  </a:schemeClr>
                </a:solidFill>
              </a:rPr>
              <a:t>main</a:t>
            </a:r>
            <a:r>
              <a:rPr lang="nl-NL" dirty="0">
                <a:solidFill>
                  <a:schemeClr val="bg1">
                    <a:lumMod val="50000"/>
                  </a:schemeClr>
                </a:solidFill>
              </a:rPr>
              <a:t> </a:t>
            </a:r>
            <a:r>
              <a:rPr lang="nl-NL" dirty="0" err="1">
                <a:solidFill>
                  <a:schemeClr val="bg1">
                    <a:lumMod val="50000"/>
                  </a:schemeClr>
                </a:solidFill>
              </a:rPr>
              <a:t>objectives</a:t>
            </a:r>
            <a:r>
              <a:rPr lang="nl-NL" dirty="0">
                <a:solidFill>
                  <a:schemeClr val="bg1">
                    <a:lumMod val="50000"/>
                  </a:schemeClr>
                </a:solidFill>
              </a:rPr>
              <a:t>; </a:t>
            </a:r>
            <a:endParaRPr lang="nl-NL" sz="4400" dirty="0">
              <a:solidFill>
                <a:schemeClr val="bg1">
                  <a:lumMod val="50000"/>
                </a:schemeClr>
              </a:solidFill>
            </a:endParaRPr>
          </a:p>
          <a:p>
            <a:r>
              <a:rPr lang="nl-NL" dirty="0" err="1">
                <a:solidFill>
                  <a:schemeClr val="bg1">
                    <a:lumMod val="50000"/>
                  </a:schemeClr>
                </a:solidFill>
              </a:rPr>
              <a:t>its</a:t>
            </a:r>
            <a:r>
              <a:rPr lang="nl-NL" dirty="0">
                <a:solidFill>
                  <a:schemeClr val="bg1">
                    <a:lumMod val="50000"/>
                  </a:schemeClr>
                </a:solidFill>
              </a:rPr>
              <a:t> full </a:t>
            </a:r>
            <a:r>
              <a:rPr lang="nl-NL" dirty="0" err="1">
                <a:solidFill>
                  <a:schemeClr val="bg1">
                    <a:lumMod val="50000"/>
                  </a:schemeClr>
                </a:solidFill>
              </a:rPr>
              <a:t>address</a:t>
            </a:r>
            <a:r>
              <a:rPr lang="nl-NL" dirty="0">
                <a:solidFill>
                  <a:schemeClr val="bg1">
                    <a:lumMod val="50000"/>
                  </a:schemeClr>
                </a:solidFill>
              </a:rPr>
              <a:t>; </a:t>
            </a:r>
            <a:endParaRPr lang="nl-NL" sz="4400" dirty="0">
              <a:solidFill>
                <a:schemeClr val="bg1">
                  <a:lumMod val="50000"/>
                </a:schemeClr>
              </a:solidFill>
            </a:endParaRPr>
          </a:p>
          <a:p>
            <a:r>
              <a:rPr lang="nl-NL" dirty="0" err="1">
                <a:solidFill>
                  <a:schemeClr val="bg1">
                    <a:lumMod val="50000"/>
                  </a:schemeClr>
                </a:solidFill>
              </a:rPr>
              <a:t>its</a:t>
            </a:r>
            <a:r>
              <a:rPr lang="nl-NL" dirty="0">
                <a:solidFill>
                  <a:schemeClr val="bg1">
                    <a:lumMod val="50000"/>
                  </a:schemeClr>
                </a:solidFill>
              </a:rPr>
              <a:t> date of </a:t>
            </a:r>
            <a:r>
              <a:rPr lang="nl-NL" dirty="0" err="1">
                <a:solidFill>
                  <a:schemeClr val="bg1">
                    <a:lumMod val="50000"/>
                  </a:schemeClr>
                </a:solidFill>
              </a:rPr>
              <a:t>founding</a:t>
            </a:r>
            <a:r>
              <a:rPr lang="nl-NL" dirty="0">
                <a:solidFill>
                  <a:schemeClr val="bg1">
                    <a:lumMod val="50000"/>
                  </a:schemeClr>
                </a:solidFill>
              </a:rPr>
              <a:t> or </a:t>
            </a:r>
            <a:r>
              <a:rPr lang="nl-NL" dirty="0" err="1">
                <a:solidFill>
                  <a:schemeClr val="bg1">
                    <a:lumMod val="50000"/>
                  </a:schemeClr>
                </a:solidFill>
              </a:rPr>
              <a:t>approximate</a:t>
            </a:r>
            <a:r>
              <a:rPr lang="nl-NL" dirty="0">
                <a:solidFill>
                  <a:schemeClr val="bg1">
                    <a:lumMod val="50000"/>
                  </a:schemeClr>
                </a:solidFill>
              </a:rPr>
              <a:t> </a:t>
            </a:r>
            <a:r>
              <a:rPr lang="nl-NL" dirty="0" err="1">
                <a:solidFill>
                  <a:schemeClr val="bg1">
                    <a:lumMod val="50000"/>
                  </a:schemeClr>
                </a:solidFill>
              </a:rPr>
              <a:t>duration</a:t>
            </a:r>
            <a:r>
              <a:rPr lang="nl-NL" dirty="0">
                <a:solidFill>
                  <a:schemeClr val="bg1">
                    <a:lumMod val="50000"/>
                  </a:schemeClr>
                </a:solidFill>
              </a:rPr>
              <a:t> of </a:t>
            </a:r>
            <a:r>
              <a:rPr lang="nl-NL" dirty="0" err="1">
                <a:solidFill>
                  <a:schemeClr val="bg1">
                    <a:lumMod val="50000"/>
                  </a:schemeClr>
                </a:solidFill>
              </a:rPr>
              <a:t>its</a:t>
            </a:r>
            <a:r>
              <a:rPr lang="nl-NL" dirty="0">
                <a:solidFill>
                  <a:schemeClr val="bg1">
                    <a:lumMod val="50000"/>
                  </a:schemeClr>
                </a:solidFill>
              </a:rPr>
              <a:t> </a:t>
            </a:r>
            <a:r>
              <a:rPr lang="nl-NL" dirty="0" err="1">
                <a:solidFill>
                  <a:schemeClr val="bg1">
                    <a:lumMod val="50000"/>
                  </a:schemeClr>
                </a:solidFill>
              </a:rPr>
              <a:t>existence</a:t>
            </a:r>
            <a:r>
              <a:rPr lang="nl-NL" dirty="0">
                <a:solidFill>
                  <a:schemeClr val="bg1">
                    <a:lumMod val="50000"/>
                  </a:schemeClr>
                </a:solidFill>
              </a:rPr>
              <a:t>; </a:t>
            </a:r>
            <a:endParaRPr lang="nl-NL" sz="4400" dirty="0">
              <a:solidFill>
                <a:schemeClr val="bg1">
                  <a:lumMod val="50000"/>
                </a:schemeClr>
              </a:solidFill>
            </a:endParaRPr>
          </a:p>
          <a:p>
            <a:r>
              <a:rPr lang="nl-NL" dirty="0">
                <a:solidFill>
                  <a:schemeClr val="bg1">
                    <a:lumMod val="50000"/>
                  </a:schemeClr>
                </a:solidFill>
              </a:rPr>
              <a:t>the name of the country or </a:t>
            </a:r>
            <a:r>
              <a:rPr lang="nl-NL" dirty="0" err="1">
                <a:solidFill>
                  <a:schemeClr val="bg1">
                    <a:lumMod val="50000"/>
                  </a:schemeClr>
                </a:solidFill>
              </a:rPr>
              <a:t>countries</a:t>
            </a:r>
            <a:r>
              <a:rPr lang="nl-NL" dirty="0">
                <a:solidFill>
                  <a:schemeClr val="bg1">
                    <a:lumMod val="50000"/>
                  </a:schemeClr>
                </a:solidFill>
              </a:rPr>
              <a:t> in </a:t>
            </a:r>
            <a:r>
              <a:rPr lang="nl-NL" dirty="0" err="1">
                <a:solidFill>
                  <a:schemeClr val="bg1">
                    <a:lumMod val="50000"/>
                  </a:schemeClr>
                </a:solidFill>
              </a:rPr>
              <a:t>which</a:t>
            </a:r>
            <a:r>
              <a:rPr lang="nl-NL" dirty="0">
                <a:solidFill>
                  <a:schemeClr val="bg1">
                    <a:lumMod val="50000"/>
                  </a:schemeClr>
                </a:solidFill>
              </a:rPr>
              <a:t> </a:t>
            </a:r>
            <a:r>
              <a:rPr lang="nl-NL" dirty="0" err="1">
                <a:solidFill>
                  <a:schemeClr val="bg1">
                    <a:lumMod val="50000"/>
                  </a:schemeClr>
                </a:solidFill>
              </a:rPr>
              <a:t>it</a:t>
            </a:r>
            <a:r>
              <a:rPr lang="nl-NL" dirty="0">
                <a:solidFill>
                  <a:schemeClr val="bg1">
                    <a:lumMod val="50000"/>
                  </a:schemeClr>
                </a:solidFill>
              </a:rPr>
              <a:t> is </a:t>
            </a:r>
            <a:r>
              <a:rPr lang="nl-NL" dirty="0" err="1">
                <a:solidFill>
                  <a:schemeClr val="bg1">
                    <a:lumMod val="50000"/>
                  </a:schemeClr>
                </a:solidFill>
              </a:rPr>
              <a:t>active</a:t>
            </a:r>
            <a:r>
              <a:rPr lang="nl-NL" dirty="0">
                <a:solidFill>
                  <a:schemeClr val="bg1">
                    <a:lumMod val="50000"/>
                  </a:schemeClr>
                </a:solidFill>
              </a:rPr>
              <a:t>; </a:t>
            </a:r>
            <a:endParaRPr lang="nl-NL" sz="4400" dirty="0">
              <a:solidFill>
                <a:schemeClr val="bg1">
                  <a:lumMod val="50000"/>
                </a:schemeClr>
              </a:solidFill>
            </a:endParaRPr>
          </a:p>
          <a:p>
            <a:r>
              <a:rPr lang="nl-NL" dirty="0" err="1">
                <a:solidFill>
                  <a:schemeClr val="bg1">
                    <a:lumMod val="50000"/>
                  </a:schemeClr>
                </a:solidFill>
              </a:rPr>
              <a:t>documentation</a:t>
            </a:r>
            <a:r>
              <a:rPr lang="nl-NL" dirty="0">
                <a:solidFill>
                  <a:schemeClr val="bg1">
                    <a:lumMod val="50000"/>
                  </a:schemeClr>
                </a:solidFill>
              </a:rPr>
              <a:t> </a:t>
            </a:r>
            <a:r>
              <a:rPr lang="nl-NL" dirty="0" err="1">
                <a:solidFill>
                  <a:schemeClr val="bg1">
                    <a:lumMod val="50000"/>
                  </a:schemeClr>
                </a:solidFill>
              </a:rPr>
              <a:t>showing</a:t>
            </a:r>
            <a:r>
              <a:rPr lang="nl-NL" dirty="0">
                <a:solidFill>
                  <a:schemeClr val="bg1">
                    <a:lumMod val="50000"/>
                  </a:schemeClr>
                </a:solidFill>
              </a:rPr>
              <a:t> </a:t>
            </a:r>
            <a:r>
              <a:rPr lang="nl-NL" dirty="0" err="1">
                <a:solidFill>
                  <a:schemeClr val="bg1">
                    <a:lumMod val="50000"/>
                  </a:schemeClr>
                </a:solidFill>
              </a:rPr>
              <a:t>that</a:t>
            </a:r>
            <a:r>
              <a:rPr lang="nl-NL" dirty="0">
                <a:solidFill>
                  <a:schemeClr val="bg1">
                    <a:lumMod val="50000"/>
                  </a:schemeClr>
                </a:solidFill>
              </a:rPr>
              <a:t> </a:t>
            </a:r>
            <a:r>
              <a:rPr lang="nl-NL" dirty="0" err="1">
                <a:solidFill>
                  <a:schemeClr val="bg1">
                    <a:lumMod val="50000"/>
                  </a:schemeClr>
                </a:solidFill>
              </a:rPr>
              <a:t>it</a:t>
            </a:r>
            <a:r>
              <a:rPr lang="nl-NL" dirty="0">
                <a:solidFill>
                  <a:schemeClr val="bg1">
                    <a:lumMod val="50000"/>
                  </a:schemeClr>
                </a:solidFill>
              </a:rPr>
              <a:t> </a:t>
            </a:r>
            <a:r>
              <a:rPr lang="nl-NL" dirty="0" err="1">
                <a:solidFill>
                  <a:schemeClr val="bg1">
                    <a:lumMod val="50000"/>
                  </a:schemeClr>
                </a:solidFill>
              </a:rPr>
              <a:t>possesses</a:t>
            </a:r>
            <a:r>
              <a:rPr lang="nl-NL" dirty="0">
                <a:solidFill>
                  <a:schemeClr val="bg1">
                    <a:lumMod val="50000"/>
                  </a:schemeClr>
                </a:solidFill>
              </a:rPr>
              <a:t> </a:t>
            </a:r>
            <a:r>
              <a:rPr lang="nl-NL" dirty="0" err="1">
                <a:solidFill>
                  <a:schemeClr val="bg1">
                    <a:lumMod val="50000"/>
                  </a:schemeClr>
                </a:solidFill>
              </a:rPr>
              <a:t>operational</a:t>
            </a:r>
            <a:r>
              <a:rPr lang="nl-NL" dirty="0">
                <a:solidFill>
                  <a:schemeClr val="bg1">
                    <a:lumMod val="50000"/>
                  </a:schemeClr>
                </a:solidFill>
              </a:rPr>
              <a:t> </a:t>
            </a:r>
            <a:r>
              <a:rPr lang="nl-NL" dirty="0" err="1">
                <a:solidFill>
                  <a:schemeClr val="bg1">
                    <a:lumMod val="50000"/>
                  </a:schemeClr>
                </a:solidFill>
              </a:rPr>
              <a:t>capacities</a:t>
            </a:r>
            <a:r>
              <a:rPr lang="nl-NL" dirty="0">
                <a:solidFill>
                  <a:schemeClr val="bg1">
                    <a:lumMod val="50000"/>
                  </a:schemeClr>
                </a:solidFill>
              </a:rPr>
              <a:t>, </a:t>
            </a:r>
            <a:r>
              <a:rPr lang="nl-NL" dirty="0" err="1">
                <a:solidFill>
                  <a:schemeClr val="bg1">
                    <a:lumMod val="50000"/>
                  </a:schemeClr>
                </a:solidFill>
              </a:rPr>
              <a:t>including</a:t>
            </a:r>
            <a:r>
              <a:rPr lang="nl-NL" dirty="0">
                <a:solidFill>
                  <a:schemeClr val="bg1">
                    <a:lumMod val="50000"/>
                  </a:schemeClr>
                </a:solidFill>
              </a:rPr>
              <a:t> </a:t>
            </a:r>
            <a:r>
              <a:rPr lang="nl-NL" dirty="0" err="1">
                <a:solidFill>
                  <a:schemeClr val="bg1">
                    <a:lumMod val="50000"/>
                  </a:schemeClr>
                </a:solidFill>
              </a:rPr>
              <a:t>proof</a:t>
            </a:r>
            <a:r>
              <a:rPr lang="nl-NL" dirty="0">
                <a:solidFill>
                  <a:schemeClr val="bg1">
                    <a:lumMod val="50000"/>
                  </a:schemeClr>
                </a:solidFill>
              </a:rPr>
              <a:t> of:</a:t>
            </a:r>
            <a:endParaRPr lang="nl-NL" sz="4400" dirty="0">
              <a:solidFill>
                <a:schemeClr val="bg1">
                  <a:lumMod val="50000"/>
                </a:schemeClr>
              </a:solidFill>
            </a:endParaRPr>
          </a:p>
          <a:p>
            <a:pPr lvl="1"/>
            <a:r>
              <a:rPr lang="nl-NL" dirty="0">
                <a:solidFill>
                  <a:schemeClr val="bg1">
                    <a:lumMod val="50000"/>
                  </a:schemeClr>
                </a:solidFill>
              </a:rPr>
              <a:t>a </a:t>
            </a:r>
            <a:r>
              <a:rPr lang="nl-NL" dirty="0" err="1">
                <a:solidFill>
                  <a:schemeClr val="bg1">
                    <a:lumMod val="50000"/>
                  </a:schemeClr>
                </a:solidFill>
              </a:rPr>
              <a:t>regular</a:t>
            </a:r>
            <a:r>
              <a:rPr lang="nl-NL" dirty="0">
                <a:solidFill>
                  <a:schemeClr val="bg1">
                    <a:lumMod val="50000"/>
                  </a:schemeClr>
                </a:solidFill>
              </a:rPr>
              <a:t> </a:t>
            </a:r>
            <a:r>
              <a:rPr lang="nl-NL" dirty="0" err="1">
                <a:solidFill>
                  <a:schemeClr val="bg1">
                    <a:lumMod val="50000"/>
                  </a:schemeClr>
                </a:solidFill>
              </a:rPr>
              <a:t>active</a:t>
            </a:r>
            <a:r>
              <a:rPr lang="nl-NL" dirty="0">
                <a:solidFill>
                  <a:schemeClr val="bg1">
                    <a:lumMod val="50000"/>
                  </a:schemeClr>
                </a:solidFill>
              </a:rPr>
              <a:t> </a:t>
            </a:r>
            <a:r>
              <a:rPr lang="nl-NL" dirty="0" err="1">
                <a:solidFill>
                  <a:schemeClr val="bg1">
                    <a:lumMod val="50000"/>
                  </a:schemeClr>
                </a:solidFill>
              </a:rPr>
              <a:t>membership</a:t>
            </a:r>
            <a:r>
              <a:rPr lang="nl-NL" dirty="0">
                <a:solidFill>
                  <a:schemeClr val="bg1">
                    <a:lumMod val="50000"/>
                  </a:schemeClr>
                </a:solidFill>
              </a:rPr>
              <a:t>, </a:t>
            </a:r>
            <a:r>
              <a:rPr lang="nl-NL" dirty="0" err="1">
                <a:solidFill>
                  <a:schemeClr val="bg1">
                    <a:lumMod val="50000"/>
                  </a:schemeClr>
                </a:solidFill>
              </a:rPr>
              <a:t>which</a:t>
            </a:r>
            <a:r>
              <a:rPr lang="nl-NL" dirty="0">
                <a:solidFill>
                  <a:schemeClr val="bg1">
                    <a:lumMod val="50000"/>
                  </a:schemeClr>
                </a:solidFill>
              </a:rPr>
              <a:t> </a:t>
            </a:r>
            <a:r>
              <a:rPr lang="nl-NL" dirty="0" err="1">
                <a:solidFill>
                  <a:schemeClr val="bg1">
                    <a:lumMod val="50000"/>
                  </a:schemeClr>
                </a:solidFill>
              </a:rPr>
              <a:t>forms</a:t>
            </a:r>
            <a:r>
              <a:rPr lang="nl-NL" dirty="0">
                <a:solidFill>
                  <a:schemeClr val="bg1">
                    <a:lumMod val="50000"/>
                  </a:schemeClr>
                </a:solidFill>
              </a:rPr>
              <a:t> a community </a:t>
            </a:r>
            <a:r>
              <a:rPr lang="nl-NL" dirty="0" err="1">
                <a:solidFill>
                  <a:schemeClr val="bg1">
                    <a:lumMod val="50000"/>
                  </a:schemeClr>
                </a:solidFill>
              </a:rPr>
              <a:t>linked</a:t>
            </a:r>
            <a:r>
              <a:rPr lang="nl-NL" dirty="0">
                <a:solidFill>
                  <a:schemeClr val="bg1">
                    <a:lumMod val="50000"/>
                  </a:schemeClr>
                </a:solidFill>
              </a:rPr>
              <a:t> </a:t>
            </a:r>
            <a:r>
              <a:rPr lang="nl-NL" dirty="0" err="1">
                <a:solidFill>
                  <a:schemeClr val="bg1">
                    <a:lumMod val="50000"/>
                  </a:schemeClr>
                </a:solidFill>
              </a:rPr>
              <a:t>by</a:t>
            </a:r>
            <a:r>
              <a:rPr lang="nl-NL" dirty="0">
                <a:solidFill>
                  <a:schemeClr val="bg1">
                    <a:lumMod val="50000"/>
                  </a:schemeClr>
                </a:solidFill>
              </a:rPr>
              <a:t> the </a:t>
            </a:r>
            <a:r>
              <a:rPr lang="nl-NL" dirty="0" err="1">
                <a:solidFill>
                  <a:schemeClr val="bg1">
                    <a:lumMod val="50000"/>
                  </a:schemeClr>
                </a:solidFill>
              </a:rPr>
              <a:t>desire</a:t>
            </a:r>
            <a:r>
              <a:rPr lang="nl-NL" dirty="0">
                <a:solidFill>
                  <a:schemeClr val="bg1">
                    <a:lumMod val="50000"/>
                  </a:schemeClr>
                </a:solidFill>
              </a:rPr>
              <a:t> </a:t>
            </a:r>
            <a:r>
              <a:rPr lang="nl-NL" dirty="0" err="1">
                <a:solidFill>
                  <a:schemeClr val="bg1">
                    <a:lumMod val="50000"/>
                  </a:schemeClr>
                </a:solidFill>
              </a:rPr>
              <a:t>to</a:t>
            </a:r>
            <a:r>
              <a:rPr lang="nl-NL" dirty="0">
                <a:solidFill>
                  <a:schemeClr val="bg1">
                    <a:lumMod val="50000"/>
                  </a:schemeClr>
                </a:solidFill>
              </a:rPr>
              <a:t> </a:t>
            </a:r>
            <a:r>
              <a:rPr lang="nl-NL" dirty="0" err="1">
                <a:solidFill>
                  <a:schemeClr val="bg1">
                    <a:lumMod val="50000"/>
                  </a:schemeClr>
                </a:solidFill>
              </a:rPr>
              <a:t>pursue</a:t>
            </a:r>
            <a:r>
              <a:rPr lang="nl-NL" dirty="0">
                <a:solidFill>
                  <a:schemeClr val="bg1">
                    <a:lumMod val="50000"/>
                  </a:schemeClr>
                </a:solidFill>
              </a:rPr>
              <a:t> the </a:t>
            </a:r>
            <a:r>
              <a:rPr lang="nl-NL" dirty="0" err="1">
                <a:solidFill>
                  <a:schemeClr val="bg1">
                    <a:lumMod val="50000"/>
                  </a:schemeClr>
                </a:solidFill>
              </a:rPr>
              <a:t>objectives</a:t>
            </a:r>
            <a:r>
              <a:rPr lang="nl-NL" dirty="0">
                <a:solidFill>
                  <a:schemeClr val="bg1">
                    <a:lumMod val="50000"/>
                  </a:schemeClr>
                </a:solidFill>
              </a:rPr>
              <a:t> </a:t>
            </a:r>
            <a:r>
              <a:rPr lang="nl-NL" dirty="0" err="1">
                <a:solidFill>
                  <a:schemeClr val="bg1">
                    <a:lumMod val="50000"/>
                  </a:schemeClr>
                </a:solidFill>
              </a:rPr>
              <a:t>for</a:t>
            </a:r>
            <a:r>
              <a:rPr lang="nl-NL" dirty="0">
                <a:solidFill>
                  <a:schemeClr val="bg1">
                    <a:lumMod val="50000"/>
                  </a:schemeClr>
                </a:solidFill>
              </a:rPr>
              <a:t> </a:t>
            </a:r>
            <a:r>
              <a:rPr lang="nl-NL" dirty="0" err="1">
                <a:solidFill>
                  <a:schemeClr val="bg1">
                    <a:lumMod val="50000"/>
                  </a:schemeClr>
                </a:solidFill>
              </a:rPr>
              <a:t>which</a:t>
            </a:r>
            <a:r>
              <a:rPr lang="nl-NL" dirty="0">
                <a:solidFill>
                  <a:schemeClr val="bg1">
                    <a:lumMod val="50000"/>
                  </a:schemeClr>
                </a:solidFill>
              </a:rPr>
              <a:t> </a:t>
            </a:r>
            <a:r>
              <a:rPr lang="nl-NL" dirty="0" err="1">
                <a:solidFill>
                  <a:schemeClr val="bg1">
                    <a:lumMod val="50000"/>
                  </a:schemeClr>
                </a:solidFill>
              </a:rPr>
              <a:t>it</a:t>
            </a:r>
            <a:r>
              <a:rPr lang="nl-NL" dirty="0">
                <a:solidFill>
                  <a:schemeClr val="bg1">
                    <a:lumMod val="50000"/>
                  </a:schemeClr>
                </a:solidFill>
              </a:rPr>
              <a:t> was </a:t>
            </a:r>
            <a:r>
              <a:rPr lang="nl-NL" dirty="0" err="1">
                <a:solidFill>
                  <a:schemeClr val="bg1">
                    <a:lumMod val="50000"/>
                  </a:schemeClr>
                </a:solidFill>
              </a:rPr>
              <a:t>established</a:t>
            </a:r>
            <a:r>
              <a:rPr lang="nl-NL" dirty="0">
                <a:solidFill>
                  <a:schemeClr val="bg1">
                    <a:lumMod val="50000"/>
                  </a:schemeClr>
                </a:solidFill>
              </a:rPr>
              <a:t>; </a:t>
            </a:r>
            <a:endParaRPr lang="nl-NL" sz="4000" dirty="0">
              <a:solidFill>
                <a:schemeClr val="bg1">
                  <a:lumMod val="50000"/>
                </a:schemeClr>
              </a:solidFill>
            </a:endParaRPr>
          </a:p>
          <a:p>
            <a:pPr lvl="1"/>
            <a:r>
              <a:rPr lang="nl-NL" dirty="0" err="1">
                <a:solidFill>
                  <a:schemeClr val="bg1">
                    <a:lumMod val="50000"/>
                  </a:schemeClr>
                </a:solidFill>
              </a:rPr>
              <a:t>an</a:t>
            </a:r>
            <a:r>
              <a:rPr lang="nl-NL" dirty="0">
                <a:solidFill>
                  <a:schemeClr val="bg1">
                    <a:lumMod val="50000"/>
                  </a:schemeClr>
                </a:solidFill>
              </a:rPr>
              <a:t> </a:t>
            </a:r>
            <a:r>
              <a:rPr lang="nl-NL" dirty="0" err="1">
                <a:solidFill>
                  <a:schemeClr val="bg1">
                    <a:lumMod val="50000"/>
                  </a:schemeClr>
                </a:solidFill>
              </a:rPr>
              <a:t>established</a:t>
            </a:r>
            <a:r>
              <a:rPr lang="nl-NL" dirty="0">
                <a:solidFill>
                  <a:schemeClr val="bg1">
                    <a:lumMod val="50000"/>
                  </a:schemeClr>
                </a:solidFill>
              </a:rPr>
              <a:t> </a:t>
            </a:r>
            <a:r>
              <a:rPr lang="nl-NL" dirty="0" err="1">
                <a:solidFill>
                  <a:schemeClr val="bg1">
                    <a:lumMod val="50000"/>
                  </a:schemeClr>
                </a:solidFill>
              </a:rPr>
              <a:t>domicile</a:t>
            </a:r>
            <a:r>
              <a:rPr lang="nl-NL" dirty="0">
                <a:solidFill>
                  <a:schemeClr val="bg1">
                    <a:lumMod val="50000"/>
                  </a:schemeClr>
                </a:solidFill>
              </a:rPr>
              <a:t> </a:t>
            </a:r>
            <a:r>
              <a:rPr lang="nl-NL" dirty="0" err="1">
                <a:solidFill>
                  <a:schemeClr val="bg1">
                    <a:lumMod val="50000"/>
                  </a:schemeClr>
                </a:solidFill>
              </a:rPr>
              <a:t>and</a:t>
            </a:r>
            <a:r>
              <a:rPr lang="nl-NL" dirty="0">
                <a:solidFill>
                  <a:schemeClr val="bg1">
                    <a:lumMod val="50000"/>
                  </a:schemeClr>
                </a:solidFill>
              </a:rPr>
              <a:t> a </a:t>
            </a:r>
            <a:r>
              <a:rPr lang="nl-NL" dirty="0" err="1">
                <a:solidFill>
                  <a:schemeClr val="bg1">
                    <a:lumMod val="50000"/>
                  </a:schemeClr>
                </a:solidFill>
              </a:rPr>
              <a:t>recognized</a:t>
            </a:r>
            <a:r>
              <a:rPr lang="nl-NL" dirty="0">
                <a:solidFill>
                  <a:schemeClr val="bg1">
                    <a:lumMod val="50000"/>
                  </a:schemeClr>
                </a:solidFill>
              </a:rPr>
              <a:t> </a:t>
            </a:r>
            <a:r>
              <a:rPr lang="nl-NL" dirty="0" err="1">
                <a:solidFill>
                  <a:schemeClr val="bg1">
                    <a:lumMod val="50000"/>
                  </a:schemeClr>
                </a:solidFill>
              </a:rPr>
              <a:t>legal</a:t>
            </a:r>
            <a:r>
              <a:rPr lang="nl-NL" dirty="0">
                <a:solidFill>
                  <a:schemeClr val="bg1">
                    <a:lumMod val="50000"/>
                  </a:schemeClr>
                </a:solidFill>
              </a:rPr>
              <a:t> </a:t>
            </a:r>
            <a:r>
              <a:rPr lang="nl-NL" dirty="0" err="1">
                <a:solidFill>
                  <a:schemeClr val="bg1">
                    <a:lumMod val="50000"/>
                  </a:schemeClr>
                </a:solidFill>
              </a:rPr>
              <a:t>personality</a:t>
            </a:r>
            <a:r>
              <a:rPr lang="nl-NL" dirty="0">
                <a:solidFill>
                  <a:schemeClr val="bg1">
                    <a:lumMod val="50000"/>
                  </a:schemeClr>
                </a:solidFill>
              </a:rPr>
              <a:t> as compatible </a:t>
            </a:r>
            <a:r>
              <a:rPr lang="nl-NL" dirty="0" err="1">
                <a:solidFill>
                  <a:schemeClr val="bg1">
                    <a:lumMod val="50000"/>
                  </a:schemeClr>
                </a:solidFill>
              </a:rPr>
              <a:t>with</a:t>
            </a:r>
            <a:r>
              <a:rPr lang="nl-NL" dirty="0">
                <a:solidFill>
                  <a:schemeClr val="bg1">
                    <a:lumMod val="50000"/>
                  </a:schemeClr>
                </a:solidFill>
              </a:rPr>
              <a:t> </a:t>
            </a:r>
            <a:r>
              <a:rPr lang="nl-NL" dirty="0" err="1">
                <a:solidFill>
                  <a:schemeClr val="bg1">
                    <a:lumMod val="50000"/>
                  </a:schemeClr>
                </a:solidFill>
              </a:rPr>
              <a:t>domestic</a:t>
            </a:r>
            <a:r>
              <a:rPr lang="nl-NL" dirty="0">
                <a:solidFill>
                  <a:schemeClr val="bg1">
                    <a:lumMod val="50000"/>
                  </a:schemeClr>
                </a:solidFill>
              </a:rPr>
              <a:t> </a:t>
            </a:r>
            <a:r>
              <a:rPr lang="nl-NL" dirty="0" err="1">
                <a:solidFill>
                  <a:schemeClr val="bg1">
                    <a:lumMod val="50000"/>
                  </a:schemeClr>
                </a:solidFill>
              </a:rPr>
              <a:t>law</a:t>
            </a:r>
            <a:r>
              <a:rPr lang="nl-NL" dirty="0">
                <a:solidFill>
                  <a:schemeClr val="bg1">
                    <a:lumMod val="50000"/>
                  </a:schemeClr>
                </a:solidFill>
              </a:rPr>
              <a:t>; </a:t>
            </a:r>
            <a:endParaRPr lang="nl-NL" sz="4000" dirty="0">
              <a:solidFill>
                <a:schemeClr val="bg1">
                  <a:lumMod val="50000"/>
                </a:schemeClr>
              </a:solidFill>
            </a:endParaRPr>
          </a:p>
          <a:p>
            <a:pPr lvl="1"/>
            <a:r>
              <a:rPr lang="nl-NL" dirty="0" err="1">
                <a:solidFill>
                  <a:schemeClr val="bg1">
                    <a:lumMod val="50000"/>
                  </a:schemeClr>
                </a:solidFill>
              </a:rPr>
              <a:t>having</a:t>
            </a:r>
            <a:r>
              <a:rPr lang="nl-NL" dirty="0">
                <a:solidFill>
                  <a:schemeClr val="bg1">
                    <a:lumMod val="50000"/>
                  </a:schemeClr>
                </a:solidFill>
              </a:rPr>
              <a:t> </a:t>
            </a:r>
            <a:r>
              <a:rPr lang="nl-NL" dirty="0" err="1">
                <a:solidFill>
                  <a:schemeClr val="bg1">
                    <a:lumMod val="50000"/>
                  </a:schemeClr>
                </a:solidFill>
              </a:rPr>
              <a:t>existed</a:t>
            </a:r>
            <a:r>
              <a:rPr lang="nl-NL" dirty="0">
                <a:solidFill>
                  <a:schemeClr val="bg1">
                    <a:lumMod val="50000"/>
                  </a:schemeClr>
                </a:solidFill>
              </a:rPr>
              <a:t> </a:t>
            </a:r>
            <a:r>
              <a:rPr lang="nl-NL" dirty="0" err="1">
                <a:solidFill>
                  <a:schemeClr val="bg1">
                    <a:lumMod val="50000"/>
                  </a:schemeClr>
                </a:solidFill>
              </a:rPr>
              <a:t>and</a:t>
            </a:r>
            <a:r>
              <a:rPr lang="nl-NL" dirty="0">
                <a:solidFill>
                  <a:schemeClr val="bg1">
                    <a:lumMod val="50000"/>
                  </a:schemeClr>
                </a:solidFill>
              </a:rPr>
              <a:t> </a:t>
            </a:r>
            <a:r>
              <a:rPr lang="nl-NL" dirty="0" err="1">
                <a:solidFill>
                  <a:schemeClr val="bg1">
                    <a:lumMod val="50000"/>
                  </a:schemeClr>
                </a:solidFill>
              </a:rPr>
              <a:t>having</a:t>
            </a:r>
            <a:r>
              <a:rPr lang="nl-NL" dirty="0">
                <a:solidFill>
                  <a:schemeClr val="bg1">
                    <a:lumMod val="50000"/>
                  </a:schemeClr>
                </a:solidFill>
              </a:rPr>
              <a:t> </a:t>
            </a:r>
            <a:r>
              <a:rPr lang="nl-NL" dirty="0" err="1">
                <a:solidFill>
                  <a:schemeClr val="bg1">
                    <a:lumMod val="50000"/>
                  </a:schemeClr>
                </a:solidFill>
              </a:rPr>
              <a:t>carried</a:t>
            </a:r>
            <a:r>
              <a:rPr lang="nl-NL" dirty="0">
                <a:solidFill>
                  <a:schemeClr val="bg1">
                    <a:lumMod val="50000"/>
                  </a:schemeClr>
                </a:solidFill>
              </a:rPr>
              <a:t> out </a:t>
            </a:r>
            <a:r>
              <a:rPr lang="nl-NL" dirty="0" err="1">
                <a:solidFill>
                  <a:schemeClr val="bg1">
                    <a:lumMod val="50000"/>
                  </a:schemeClr>
                </a:solidFill>
              </a:rPr>
              <a:t>appropriate</a:t>
            </a:r>
            <a:r>
              <a:rPr lang="nl-NL" dirty="0">
                <a:solidFill>
                  <a:schemeClr val="bg1">
                    <a:lumMod val="50000"/>
                  </a:schemeClr>
                </a:solidFill>
              </a:rPr>
              <a:t> </a:t>
            </a:r>
            <a:r>
              <a:rPr lang="nl-NL" dirty="0" err="1">
                <a:solidFill>
                  <a:schemeClr val="bg1">
                    <a:lumMod val="50000"/>
                  </a:schemeClr>
                </a:solidFill>
              </a:rPr>
              <a:t>activities</a:t>
            </a:r>
            <a:r>
              <a:rPr lang="nl-NL" dirty="0">
                <a:solidFill>
                  <a:schemeClr val="bg1">
                    <a:lumMod val="50000"/>
                  </a:schemeClr>
                </a:solidFill>
              </a:rPr>
              <a:t> </a:t>
            </a:r>
            <a:r>
              <a:rPr lang="nl-NL" dirty="0" err="1">
                <a:solidFill>
                  <a:schemeClr val="bg1">
                    <a:lumMod val="50000"/>
                  </a:schemeClr>
                </a:solidFill>
              </a:rPr>
              <a:t>for</a:t>
            </a:r>
            <a:r>
              <a:rPr lang="nl-NL" dirty="0">
                <a:solidFill>
                  <a:schemeClr val="bg1">
                    <a:lumMod val="50000"/>
                  </a:schemeClr>
                </a:solidFill>
              </a:rPr>
              <a:t> at </a:t>
            </a:r>
            <a:r>
              <a:rPr lang="nl-NL" dirty="0" err="1">
                <a:solidFill>
                  <a:schemeClr val="bg1">
                    <a:lumMod val="50000"/>
                  </a:schemeClr>
                </a:solidFill>
              </a:rPr>
              <a:t>least</a:t>
            </a:r>
            <a:r>
              <a:rPr lang="nl-NL" dirty="0">
                <a:solidFill>
                  <a:schemeClr val="bg1">
                    <a:lumMod val="50000"/>
                  </a:schemeClr>
                </a:solidFill>
              </a:rPr>
              <a:t> </a:t>
            </a:r>
            <a:r>
              <a:rPr lang="nl-NL" dirty="0" err="1">
                <a:solidFill>
                  <a:schemeClr val="bg1">
                    <a:lumMod val="50000"/>
                  </a:schemeClr>
                </a:solidFill>
              </a:rPr>
              <a:t>four</a:t>
            </a:r>
            <a:r>
              <a:rPr lang="nl-NL" dirty="0">
                <a:solidFill>
                  <a:schemeClr val="bg1">
                    <a:lumMod val="50000"/>
                  </a:schemeClr>
                </a:solidFill>
              </a:rPr>
              <a:t> </a:t>
            </a:r>
            <a:r>
              <a:rPr lang="nl-NL" dirty="0" err="1">
                <a:solidFill>
                  <a:schemeClr val="bg1">
                    <a:lumMod val="50000"/>
                  </a:schemeClr>
                </a:solidFill>
              </a:rPr>
              <a:t>years</a:t>
            </a:r>
            <a:r>
              <a:rPr lang="nl-NL" dirty="0">
                <a:solidFill>
                  <a:schemeClr val="bg1">
                    <a:lumMod val="50000"/>
                  </a:schemeClr>
                </a:solidFill>
              </a:rPr>
              <a:t> </a:t>
            </a:r>
            <a:r>
              <a:rPr lang="nl-NL" dirty="0" err="1">
                <a:solidFill>
                  <a:schemeClr val="bg1">
                    <a:lumMod val="50000"/>
                  </a:schemeClr>
                </a:solidFill>
              </a:rPr>
              <a:t>when</a:t>
            </a:r>
            <a:r>
              <a:rPr lang="nl-NL" dirty="0">
                <a:solidFill>
                  <a:schemeClr val="bg1">
                    <a:lumMod val="50000"/>
                  </a:schemeClr>
                </a:solidFill>
              </a:rPr>
              <a:t> </a:t>
            </a:r>
            <a:r>
              <a:rPr lang="nl-NL" dirty="0" err="1">
                <a:solidFill>
                  <a:schemeClr val="bg1">
                    <a:lumMod val="50000"/>
                  </a:schemeClr>
                </a:solidFill>
              </a:rPr>
              <a:t>being</a:t>
            </a:r>
            <a:r>
              <a:rPr lang="nl-NL" dirty="0">
                <a:solidFill>
                  <a:schemeClr val="bg1">
                    <a:lumMod val="50000"/>
                  </a:schemeClr>
                </a:solidFill>
              </a:rPr>
              <a:t> </a:t>
            </a:r>
            <a:r>
              <a:rPr lang="nl-NL" dirty="0" err="1">
                <a:solidFill>
                  <a:schemeClr val="bg1">
                    <a:lumMod val="50000"/>
                  </a:schemeClr>
                </a:solidFill>
              </a:rPr>
              <a:t>considered</a:t>
            </a:r>
            <a:r>
              <a:rPr lang="nl-NL" dirty="0">
                <a:solidFill>
                  <a:schemeClr val="bg1">
                    <a:lumMod val="50000"/>
                  </a:schemeClr>
                </a:solidFill>
              </a:rPr>
              <a:t> </a:t>
            </a:r>
            <a:r>
              <a:rPr lang="nl-NL" dirty="0" err="1">
                <a:solidFill>
                  <a:schemeClr val="bg1">
                    <a:lumMod val="50000"/>
                  </a:schemeClr>
                </a:solidFill>
              </a:rPr>
              <a:t>for</a:t>
            </a:r>
            <a:r>
              <a:rPr lang="nl-NL" dirty="0">
                <a:solidFill>
                  <a:schemeClr val="bg1">
                    <a:lumMod val="50000"/>
                  </a:schemeClr>
                </a:solidFill>
              </a:rPr>
              <a:t> </a:t>
            </a:r>
            <a:r>
              <a:rPr lang="nl-NL" dirty="0" err="1">
                <a:solidFill>
                  <a:schemeClr val="bg1">
                    <a:lumMod val="50000"/>
                  </a:schemeClr>
                </a:solidFill>
              </a:rPr>
              <a:t>accreditation</a:t>
            </a:r>
            <a:r>
              <a:rPr lang="nl-NL" dirty="0">
                <a:solidFill>
                  <a:schemeClr val="bg1">
                    <a:lumMod val="50000"/>
                  </a:schemeClr>
                </a:solidFill>
              </a:rPr>
              <a:t>. </a:t>
            </a:r>
            <a:endParaRPr lang="nl-NL" sz="4000" dirty="0">
              <a:solidFill>
                <a:schemeClr val="bg1">
                  <a:lumMod val="50000"/>
                </a:schemeClr>
              </a:solidFill>
            </a:endParaRPr>
          </a:p>
          <a:p>
            <a:r>
              <a:rPr lang="nl-NL" dirty="0" err="1">
                <a:solidFill>
                  <a:schemeClr val="bg1">
                    <a:lumMod val="50000"/>
                  </a:schemeClr>
                </a:solidFill>
              </a:rPr>
              <a:t>its</a:t>
            </a:r>
            <a:r>
              <a:rPr lang="nl-NL" dirty="0">
                <a:solidFill>
                  <a:schemeClr val="bg1">
                    <a:lumMod val="50000"/>
                  </a:schemeClr>
                </a:solidFill>
              </a:rPr>
              <a:t> </a:t>
            </a:r>
            <a:r>
              <a:rPr lang="nl-NL" dirty="0" err="1">
                <a:solidFill>
                  <a:schemeClr val="bg1">
                    <a:lumMod val="50000"/>
                  </a:schemeClr>
                </a:solidFill>
              </a:rPr>
              <a:t>activities</a:t>
            </a:r>
            <a:r>
              <a:rPr lang="nl-NL" dirty="0">
                <a:solidFill>
                  <a:schemeClr val="bg1">
                    <a:lumMod val="50000"/>
                  </a:schemeClr>
                </a:solidFill>
              </a:rPr>
              <a:t> in the field of </a:t>
            </a:r>
            <a:r>
              <a:rPr lang="nl-NL" dirty="0" err="1">
                <a:solidFill>
                  <a:schemeClr val="bg1">
                    <a:lumMod val="50000"/>
                  </a:schemeClr>
                </a:solidFill>
              </a:rPr>
              <a:t>safeguarding</a:t>
            </a:r>
            <a:r>
              <a:rPr lang="nl-NL" dirty="0">
                <a:solidFill>
                  <a:schemeClr val="bg1">
                    <a:lumMod val="50000"/>
                  </a:schemeClr>
                </a:solidFill>
              </a:rPr>
              <a:t> </a:t>
            </a:r>
            <a:r>
              <a:rPr lang="nl-NL" dirty="0" err="1">
                <a:solidFill>
                  <a:schemeClr val="bg1">
                    <a:lumMod val="50000"/>
                  </a:schemeClr>
                </a:solidFill>
              </a:rPr>
              <a:t>intangible</a:t>
            </a:r>
            <a:r>
              <a:rPr lang="nl-NL" dirty="0">
                <a:solidFill>
                  <a:schemeClr val="bg1">
                    <a:lumMod val="50000"/>
                  </a:schemeClr>
                </a:solidFill>
              </a:rPr>
              <a:t> </a:t>
            </a:r>
            <a:r>
              <a:rPr lang="nl-NL" dirty="0" err="1">
                <a:solidFill>
                  <a:schemeClr val="bg1">
                    <a:lumMod val="50000"/>
                  </a:schemeClr>
                </a:solidFill>
              </a:rPr>
              <a:t>cultural</a:t>
            </a:r>
            <a:r>
              <a:rPr lang="nl-NL" dirty="0">
                <a:solidFill>
                  <a:schemeClr val="bg1">
                    <a:lumMod val="50000"/>
                  </a:schemeClr>
                </a:solidFill>
              </a:rPr>
              <a:t> </a:t>
            </a:r>
            <a:r>
              <a:rPr lang="nl-NL" dirty="0" err="1">
                <a:solidFill>
                  <a:schemeClr val="bg1">
                    <a:lumMod val="50000"/>
                  </a:schemeClr>
                </a:solidFill>
              </a:rPr>
              <a:t>heritage</a:t>
            </a:r>
            <a:r>
              <a:rPr lang="nl-NL" dirty="0">
                <a:solidFill>
                  <a:schemeClr val="bg1">
                    <a:lumMod val="50000"/>
                  </a:schemeClr>
                </a:solidFill>
              </a:rPr>
              <a:t>; </a:t>
            </a:r>
            <a:endParaRPr lang="nl-NL" sz="4400" dirty="0">
              <a:solidFill>
                <a:schemeClr val="bg1">
                  <a:lumMod val="50000"/>
                </a:schemeClr>
              </a:solidFill>
            </a:endParaRPr>
          </a:p>
          <a:p>
            <a:r>
              <a:rPr lang="nl-NL" dirty="0">
                <a:solidFill>
                  <a:schemeClr val="bg1">
                    <a:lumMod val="50000"/>
                  </a:schemeClr>
                </a:solidFill>
              </a:rPr>
              <a:t>a </a:t>
            </a:r>
            <a:r>
              <a:rPr lang="nl-NL" dirty="0" err="1">
                <a:solidFill>
                  <a:schemeClr val="bg1">
                    <a:lumMod val="50000"/>
                  </a:schemeClr>
                </a:solidFill>
              </a:rPr>
              <a:t>description</a:t>
            </a:r>
            <a:r>
              <a:rPr lang="nl-NL" dirty="0">
                <a:solidFill>
                  <a:schemeClr val="bg1">
                    <a:lumMod val="50000"/>
                  </a:schemeClr>
                </a:solidFill>
              </a:rPr>
              <a:t> of </a:t>
            </a:r>
            <a:r>
              <a:rPr lang="nl-NL" dirty="0" err="1">
                <a:solidFill>
                  <a:schemeClr val="bg1">
                    <a:lumMod val="50000"/>
                  </a:schemeClr>
                </a:solidFill>
              </a:rPr>
              <a:t>its</a:t>
            </a:r>
            <a:r>
              <a:rPr lang="nl-NL" dirty="0">
                <a:solidFill>
                  <a:schemeClr val="bg1">
                    <a:lumMod val="50000"/>
                  </a:schemeClr>
                </a:solidFill>
              </a:rPr>
              <a:t> </a:t>
            </a:r>
            <a:r>
              <a:rPr lang="nl-NL" dirty="0" err="1">
                <a:solidFill>
                  <a:schemeClr val="bg1">
                    <a:lumMod val="50000"/>
                  </a:schemeClr>
                </a:solidFill>
              </a:rPr>
              <a:t>experiences</a:t>
            </a:r>
            <a:r>
              <a:rPr lang="nl-NL" dirty="0">
                <a:solidFill>
                  <a:schemeClr val="bg1">
                    <a:lumMod val="50000"/>
                  </a:schemeClr>
                </a:solidFill>
              </a:rPr>
              <a:t> in </a:t>
            </a:r>
            <a:r>
              <a:rPr lang="nl-NL" dirty="0" err="1">
                <a:solidFill>
                  <a:schemeClr val="bg1">
                    <a:lumMod val="50000"/>
                  </a:schemeClr>
                </a:solidFill>
              </a:rPr>
              <a:t>cooperating</a:t>
            </a:r>
            <a:r>
              <a:rPr lang="nl-NL" dirty="0">
                <a:solidFill>
                  <a:schemeClr val="bg1">
                    <a:lumMod val="50000"/>
                  </a:schemeClr>
                </a:solidFill>
              </a:rPr>
              <a:t> </a:t>
            </a:r>
            <a:r>
              <a:rPr lang="nl-NL" dirty="0" err="1">
                <a:solidFill>
                  <a:schemeClr val="bg1">
                    <a:lumMod val="50000"/>
                  </a:schemeClr>
                </a:solidFill>
              </a:rPr>
              <a:t>with</a:t>
            </a:r>
            <a:r>
              <a:rPr lang="nl-NL" dirty="0">
                <a:solidFill>
                  <a:schemeClr val="bg1">
                    <a:lumMod val="50000"/>
                  </a:schemeClr>
                </a:solidFill>
              </a:rPr>
              <a:t> </a:t>
            </a:r>
            <a:r>
              <a:rPr lang="nl-NL" dirty="0" err="1">
                <a:solidFill>
                  <a:schemeClr val="bg1">
                    <a:lumMod val="50000"/>
                  </a:schemeClr>
                </a:solidFill>
              </a:rPr>
              <a:t>communities</a:t>
            </a:r>
            <a:r>
              <a:rPr lang="nl-NL" dirty="0">
                <a:solidFill>
                  <a:schemeClr val="bg1">
                    <a:lumMod val="50000"/>
                  </a:schemeClr>
                </a:solidFill>
              </a:rPr>
              <a:t>, </a:t>
            </a:r>
            <a:r>
              <a:rPr lang="nl-NL" dirty="0" err="1">
                <a:solidFill>
                  <a:schemeClr val="bg1">
                    <a:lumMod val="50000"/>
                  </a:schemeClr>
                </a:solidFill>
              </a:rPr>
              <a:t>groups</a:t>
            </a:r>
            <a:r>
              <a:rPr lang="nl-NL" dirty="0">
                <a:solidFill>
                  <a:schemeClr val="bg1">
                    <a:lumMod val="50000"/>
                  </a:schemeClr>
                </a:solidFill>
              </a:rPr>
              <a:t> </a:t>
            </a:r>
            <a:r>
              <a:rPr lang="nl-NL" dirty="0" err="1">
                <a:solidFill>
                  <a:schemeClr val="bg1">
                    <a:lumMod val="50000"/>
                  </a:schemeClr>
                </a:solidFill>
              </a:rPr>
              <a:t>and</a:t>
            </a:r>
            <a:r>
              <a:rPr lang="nl-NL" dirty="0">
                <a:solidFill>
                  <a:schemeClr val="bg1">
                    <a:lumMod val="50000"/>
                  </a:schemeClr>
                </a:solidFill>
              </a:rPr>
              <a:t> </a:t>
            </a:r>
            <a:r>
              <a:rPr lang="nl-NL" dirty="0" err="1">
                <a:solidFill>
                  <a:schemeClr val="bg1">
                    <a:lumMod val="50000"/>
                  </a:schemeClr>
                </a:solidFill>
              </a:rPr>
              <a:t>intangible</a:t>
            </a:r>
            <a:r>
              <a:rPr lang="nl-NL" dirty="0">
                <a:solidFill>
                  <a:schemeClr val="bg1">
                    <a:lumMod val="50000"/>
                  </a:schemeClr>
                </a:solidFill>
              </a:rPr>
              <a:t> </a:t>
            </a:r>
            <a:r>
              <a:rPr lang="nl-NL" dirty="0" err="1">
                <a:solidFill>
                  <a:schemeClr val="bg1">
                    <a:lumMod val="50000"/>
                  </a:schemeClr>
                </a:solidFill>
              </a:rPr>
              <a:t>cultural</a:t>
            </a:r>
            <a:r>
              <a:rPr lang="nl-NL" dirty="0">
                <a:solidFill>
                  <a:schemeClr val="bg1">
                    <a:lumMod val="50000"/>
                  </a:schemeClr>
                </a:solidFill>
              </a:rPr>
              <a:t> </a:t>
            </a:r>
            <a:r>
              <a:rPr lang="nl-NL" dirty="0" err="1">
                <a:solidFill>
                  <a:schemeClr val="bg1">
                    <a:lumMod val="50000"/>
                  </a:schemeClr>
                </a:solidFill>
              </a:rPr>
              <a:t>heritage</a:t>
            </a:r>
            <a:r>
              <a:rPr lang="nl-NL" dirty="0">
                <a:solidFill>
                  <a:schemeClr val="bg1">
                    <a:lumMod val="50000"/>
                  </a:schemeClr>
                </a:solidFill>
              </a:rPr>
              <a:t> </a:t>
            </a:r>
            <a:r>
              <a:rPr lang="nl-NL" dirty="0" err="1">
                <a:solidFill>
                  <a:schemeClr val="bg1">
                    <a:lumMod val="50000"/>
                  </a:schemeClr>
                </a:solidFill>
              </a:rPr>
              <a:t>practitioners</a:t>
            </a:r>
            <a:r>
              <a:rPr lang="nl-NL" dirty="0">
                <a:solidFill>
                  <a:schemeClr val="bg1">
                    <a:lumMod val="50000"/>
                  </a:schemeClr>
                </a:solidFill>
              </a:rPr>
              <a:t>.</a:t>
            </a:r>
            <a:endParaRPr lang="nl-NL" sz="4400" dirty="0">
              <a:solidFill>
                <a:schemeClr val="bg1">
                  <a:lumMod val="50000"/>
                </a:schemeClr>
              </a:solidFill>
            </a:endParaRPr>
          </a:p>
          <a:p>
            <a:pPr marL="0" indent="0">
              <a:buNone/>
            </a:pPr>
            <a:endParaRPr lang="nl-NL" dirty="0" smtClean="0">
              <a:solidFill>
                <a:schemeClr val="bg1">
                  <a:lumMod val="50000"/>
                </a:schemeClr>
              </a:solidFill>
            </a:endParaRPr>
          </a:p>
          <a:p>
            <a:pPr marL="0" indent="0">
              <a:buNone/>
            </a:pPr>
            <a:r>
              <a:rPr lang="nl-NL" dirty="0" smtClean="0">
                <a:solidFill>
                  <a:schemeClr val="bg1">
                    <a:lumMod val="50000"/>
                  </a:schemeClr>
                </a:solidFill>
              </a:rPr>
              <a:t>98</a:t>
            </a:r>
            <a:r>
              <a:rPr lang="nl-NL" dirty="0">
                <a:solidFill>
                  <a:schemeClr val="bg1">
                    <a:lumMod val="50000"/>
                  </a:schemeClr>
                </a:solidFill>
              </a:rPr>
              <a:t>. </a:t>
            </a:r>
            <a:r>
              <a:rPr lang="nl-NL" dirty="0" err="1">
                <a:solidFill>
                  <a:schemeClr val="bg1">
                    <a:lumMod val="50000"/>
                  </a:schemeClr>
                </a:solidFill>
              </a:rPr>
              <a:t>Requests</a:t>
            </a:r>
            <a:r>
              <a:rPr lang="nl-NL" dirty="0">
                <a:solidFill>
                  <a:schemeClr val="bg1">
                    <a:lumMod val="50000"/>
                  </a:schemeClr>
                </a:solidFill>
              </a:rPr>
              <a:t> </a:t>
            </a:r>
            <a:r>
              <a:rPr lang="nl-NL" dirty="0" err="1">
                <a:solidFill>
                  <a:schemeClr val="bg1">
                    <a:lumMod val="50000"/>
                  </a:schemeClr>
                </a:solidFill>
              </a:rPr>
              <a:t>for</a:t>
            </a:r>
            <a:r>
              <a:rPr lang="nl-NL" dirty="0">
                <a:solidFill>
                  <a:schemeClr val="bg1">
                    <a:lumMod val="50000"/>
                  </a:schemeClr>
                </a:solidFill>
              </a:rPr>
              <a:t> </a:t>
            </a:r>
            <a:r>
              <a:rPr lang="nl-NL" dirty="0" err="1">
                <a:solidFill>
                  <a:schemeClr val="bg1">
                    <a:lumMod val="50000"/>
                  </a:schemeClr>
                </a:solidFill>
              </a:rPr>
              <a:t>accreditation</a:t>
            </a:r>
            <a:r>
              <a:rPr lang="nl-NL" dirty="0">
                <a:solidFill>
                  <a:schemeClr val="bg1">
                    <a:lumMod val="50000"/>
                  </a:schemeClr>
                </a:solidFill>
              </a:rPr>
              <a:t> </a:t>
            </a:r>
            <a:r>
              <a:rPr lang="nl-NL" dirty="0" err="1">
                <a:solidFill>
                  <a:schemeClr val="bg1">
                    <a:lumMod val="50000"/>
                  </a:schemeClr>
                </a:solidFill>
              </a:rPr>
              <a:t>shall</a:t>
            </a:r>
            <a:r>
              <a:rPr lang="nl-NL" dirty="0">
                <a:solidFill>
                  <a:schemeClr val="bg1">
                    <a:lumMod val="50000"/>
                  </a:schemeClr>
                </a:solidFill>
              </a:rPr>
              <a:t> </a:t>
            </a:r>
            <a:r>
              <a:rPr lang="nl-NL" dirty="0" err="1">
                <a:solidFill>
                  <a:schemeClr val="bg1">
                    <a:lumMod val="50000"/>
                  </a:schemeClr>
                </a:solidFill>
              </a:rPr>
              <a:t>be</a:t>
            </a:r>
            <a:r>
              <a:rPr lang="nl-NL" dirty="0">
                <a:solidFill>
                  <a:schemeClr val="bg1">
                    <a:lumMod val="50000"/>
                  </a:schemeClr>
                </a:solidFill>
              </a:rPr>
              <a:t> </a:t>
            </a:r>
            <a:r>
              <a:rPr lang="nl-NL" dirty="0" err="1">
                <a:solidFill>
                  <a:schemeClr val="bg1">
                    <a:lumMod val="50000"/>
                  </a:schemeClr>
                </a:solidFill>
              </a:rPr>
              <a:t>prepared</a:t>
            </a:r>
            <a:r>
              <a:rPr lang="nl-NL" dirty="0">
                <a:solidFill>
                  <a:schemeClr val="bg1">
                    <a:lumMod val="50000"/>
                  </a:schemeClr>
                </a:solidFill>
              </a:rPr>
              <a:t> </a:t>
            </a:r>
            <a:r>
              <a:rPr lang="nl-NL" dirty="0" err="1">
                <a:solidFill>
                  <a:schemeClr val="bg1">
                    <a:lumMod val="50000"/>
                  </a:schemeClr>
                </a:solidFill>
              </a:rPr>
              <a:t>by</a:t>
            </a:r>
            <a:r>
              <a:rPr lang="nl-NL" dirty="0">
                <a:solidFill>
                  <a:schemeClr val="bg1">
                    <a:lumMod val="50000"/>
                  </a:schemeClr>
                </a:solidFill>
              </a:rPr>
              <a:t> </a:t>
            </a:r>
            <a:r>
              <a:rPr lang="nl-NL" dirty="0" err="1">
                <a:solidFill>
                  <a:schemeClr val="bg1">
                    <a:lumMod val="50000"/>
                  </a:schemeClr>
                </a:solidFill>
              </a:rPr>
              <a:t>using</a:t>
            </a:r>
            <a:r>
              <a:rPr lang="nl-NL" dirty="0">
                <a:solidFill>
                  <a:schemeClr val="bg1">
                    <a:lumMod val="50000"/>
                  </a:schemeClr>
                </a:solidFill>
              </a:rPr>
              <a:t> the Form ICH-09 (</a:t>
            </a:r>
            <a:r>
              <a:rPr lang="nl-NL" dirty="0" err="1">
                <a:solidFill>
                  <a:schemeClr val="bg1">
                    <a:lumMod val="50000"/>
                  </a:schemeClr>
                </a:solidFill>
              </a:rPr>
              <a:t>available</a:t>
            </a:r>
            <a:r>
              <a:rPr lang="nl-NL" dirty="0">
                <a:solidFill>
                  <a:schemeClr val="bg1">
                    <a:lumMod val="50000"/>
                  </a:schemeClr>
                </a:solidFill>
              </a:rPr>
              <a:t> at </a:t>
            </a:r>
            <a:r>
              <a:rPr lang="nl-NL" u="sng" dirty="0">
                <a:solidFill>
                  <a:schemeClr val="bg1">
                    <a:lumMod val="50000"/>
                  </a:schemeClr>
                </a:solidFill>
                <a:hlinkClick r:id="rId3"/>
              </a:rPr>
              <a:t>www.unesco.org/culture/ich</a:t>
            </a:r>
            <a:r>
              <a:rPr lang="nl-NL" dirty="0">
                <a:solidFill>
                  <a:schemeClr val="bg1">
                    <a:lumMod val="50000"/>
                  </a:schemeClr>
                </a:solidFill>
              </a:rPr>
              <a:t> or on </a:t>
            </a:r>
            <a:r>
              <a:rPr lang="nl-NL" dirty="0" err="1">
                <a:solidFill>
                  <a:schemeClr val="bg1">
                    <a:lumMod val="50000"/>
                  </a:schemeClr>
                </a:solidFill>
              </a:rPr>
              <a:t>request</a:t>
            </a:r>
            <a:r>
              <a:rPr lang="nl-NL" dirty="0">
                <a:solidFill>
                  <a:schemeClr val="bg1">
                    <a:lumMod val="50000"/>
                  </a:schemeClr>
                </a:solidFill>
              </a:rPr>
              <a:t> </a:t>
            </a:r>
            <a:r>
              <a:rPr lang="nl-NL" dirty="0" err="1">
                <a:solidFill>
                  <a:schemeClr val="bg1">
                    <a:lumMod val="50000"/>
                  </a:schemeClr>
                </a:solidFill>
              </a:rPr>
              <a:t>from</a:t>
            </a:r>
            <a:r>
              <a:rPr lang="nl-NL" dirty="0">
                <a:solidFill>
                  <a:schemeClr val="bg1">
                    <a:lumMod val="50000"/>
                  </a:schemeClr>
                </a:solidFill>
              </a:rPr>
              <a:t> the </a:t>
            </a:r>
            <a:r>
              <a:rPr lang="nl-NL" dirty="0" err="1">
                <a:solidFill>
                  <a:schemeClr val="bg1">
                    <a:lumMod val="50000"/>
                  </a:schemeClr>
                </a:solidFill>
              </a:rPr>
              <a:t>Secretariat</a:t>
            </a:r>
            <a:r>
              <a:rPr lang="nl-NL" dirty="0">
                <a:solidFill>
                  <a:schemeClr val="bg1">
                    <a:lumMod val="50000"/>
                  </a:schemeClr>
                </a:solidFill>
              </a:rPr>
              <a:t>) </a:t>
            </a:r>
            <a:r>
              <a:rPr lang="nl-NL" dirty="0" err="1">
                <a:solidFill>
                  <a:schemeClr val="bg1">
                    <a:lumMod val="50000"/>
                  </a:schemeClr>
                </a:solidFill>
              </a:rPr>
              <a:t>and</a:t>
            </a:r>
            <a:r>
              <a:rPr lang="nl-NL" dirty="0">
                <a:solidFill>
                  <a:schemeClr val="bg1">
                    <a:lumMod val="50000"/>
                  </a:schemeClr>
                </a:solidFill>
              </a:rPr>
              <a:t> </a:t>
            </a:r>
            <a:r>
              <a:rPr lang="nl-NL" dirty="0" err="1">
                <a:solidFill>
                  <a:schemeClr val="bg1">
                    <a:lumMod val="50000"/>
                  </a:schemeClr>
                </a:solidFill>
              </a:rPr>
              <a:t>shall</a:t>
            </a:r>
            <a:r>
              <a:rPr lang="nl-NL" dirty="0">
                <a:solidFill>
                  <a:schemeClr val="bg1">
                    <a:lumMod val="50000"/>
                  </a:schemeClr>
                </a:solidFill>
              </a:rPr>
              <a:t> </a:t>
            </a:r>
            <a:r>
              <a:rPr lang="nl-NL" dirty="0" err="1">
                <a:solidFill>
                  <a:schemeClr val="bg1">
                    <a:lumMod val="50000"/>
                  </a:schemeClr>
                </a:solidFill>
              </a:rPr>
              <a:t>include</a:t>
            </a:r>
            <a:r>
              <a:rPr lang="nl-NL" dirty="0">
                <a:solidFill>
                  <a:schemeClr val="bg1">
                    <a:lumMod val="50000"/>
                  </a:schemeClr>
                </a:solidFill>
              </a:rPr>
              <a:t> </a:t>
            </a:r>
            <a:r>
              <a:rPr lang="nl-NL" dirty="0" err="1">
                <a:solidFill>
                  <a:schemeClr val="bg1">
                    <a:lumMod val="50000"/>
                  </a:schemeClr>
                </a:solidFill>
              </a:rPr>
              <a:t>all</a:t>
            </a:r>
            <a:r>
              <a:rPr lang="nl-NL" dirty="0">
                <a:solidFill>
                  <a:schemeClr val="bg1">
                    <a:lumMod val="50000"/>
                  </a:schemeClr>
                </a:solidFill>
              </a:rPr>
              <a:t> the information </a:t>
            </a:r>
            <a:r>
              <a:rPr lang="nl-NL" dirty="0" err="1">
                <a:solidFill>
                  <a:schemeClr val="bg1">
                    <a:lumMod val="50000"/>
                  </a:schemeClr>
                </a:solidFill>
              </a:rPr>
              <a:t>requested</a:t>
            </a:r>
            <a:r>
              <a:rPr lang="nl-NL" dirty="0">
                <a:solidFill>
                  <a:schemeClr val="bg1">
                    <a:lumMod val="50000"/>
                  </a:schemeClr>
                </a:solidFill>
              </a:rPr>
              <a:t> </a:t>
            </a:r>
            <a:r>
              <a:rPr lang="nl-NL" dirty="0" err="1">
                <a:solidFill>
                  <a:schemeClr val="bg1">
                    <a:lumMod val="50000"/>
                  </a:schemeClr>
                </a:solidFill>
              </a:rPr>
              <a:t>and</a:t>
            </a:r>
            <a:r>
              <a:rPr lang="nl-NL" dirty="0">
                <a:solidFill>
                  <a:schemeClr val="bg1">
                    <a:lumMod val="50000"/>
                  </a:schemeClr>
                </a:solidFill>
              </a:rPr>
              <a:t> </a:t>
            </a:r>
            <a:r>
              <a:rPr lang="nl-NL" dirty="0" err="1">
                <a:solidFill>
                  <a:schemeClr val="bg1">
                    <a:lumMod val="50000"/>
                  </a:schemeClr>
                </a:solidFill>
              </a:rPr>
              <a:t>only</a:t>
            </a:r>
            <a:r>
              <a:rPr lang="nl-NL" dirty="0">
                <a:solidFill>
                  <a:schemeClr val="bg1">
                    <a:lumMod val="50000"/>
                  </a:schemeClr>
                </a:solidFill>
              </a:rPr>
              <a:t> </a:t>
            </a:r>
            <a:r>
              <a:rPr lang="nl-NL" dirty="0" err="1">
                <a:solidFill>
                  <a:schemeClr val="bg1">
                    <a:lumMod val="50000"/>
                  </a:schemeClr>
                </a:solidFill>
              </a:rPr>
              <a:t>that</a:t>
            </a:r>
            <a:r>
              <a:rPr lang="nl-NL" dirty="0">
                <a:solidFill>
                  <a:schemeClr val="bg1">
                    <a:lumMod val="50000"/>
                  </a:schemeClr>
                </a:solidFill>
              </a:rPr>
              <a:t> information. </a:t>
            </a:r>
            <a:r>
              <a:rPr lang="nl-NL" dirty="0" err="1">
                <a:solidFill>
                  <a:schemeClr val="bg1">
                    <a:lumMod val="50000"/>
                  </a:schemeClr>
                </a:solidFill>
              </a:rPr>
              <a:t>Requests</a:t>
            </a:r>
            <a:r>
              <a:rPr lang="nl-NL" dirty="0">
                <a:solidFill>
                  <a:schemeClr val="bg1">
                    <a:lumMod val="50000"/>
                  </a:schemeClr>
                </a:solidFill>
              </a:rPr>
              <a:t> </a:t>
            </a:r>
            <a:r>
              <a:rPr lang="nl-NL" dirty="0" err="1">
                <a:solidFill>
                  <a:schemeClr val="bg1">
                    <a:lumMod val="50000"/>
                  </a:schemeClr>
                </a:solidFill>
              </a:rPr>
              <a:t>shall</a:t>
            </a:r>
            <a:r>
              <a:rPr lang="nl-NL" dirty="0">
                <a:solidFill>
                  <a:schemeClr val="bg1">
                    <a:lumMod val="50000"/>
                  </a:schemeClr>
                </a:solidFill>
              </a:rPr>
              <a:t> </a:t>
            </a:r>
            <a:r>
              <a:rPr lang="nl-NL" dirty="0" err="1">
                <a:solidFill>
                  <a:schemeClr val="bg1">
                    <a:lumMod val="50000"/>
                  </a:schemeClr>
                </a:solidFill>
              </a:rPr>
              <a:t>be</a:t>
            </a:r>
            <a:r>
              <a:rPr lang="nl-NL" dirty="0">
                <a:solidFill>
                  <a:schemeClr val="bg1">
                    <a:lumMod val="50000"/>
                  </a:schemeClr>
                </a:solidFill>
              </a:rPr>
              <a:t> </a:t>
            </a:r>
            <a:r>
              <a:rPr lang="nl-NL" dirty="0" err="1">
                <a:solidFill>
                  <a:schemeClr val="bg1">
                    <a:lumMod val="50000"/>
                  </a:schemeClr>
                </a:solidFill>
              </a:rPr>
              <a:t>received</a:t>
            </a:r>
            <a:r>
              <a:rPr lang="nl-NL" dirty="0">
                <a:solidFill>
                  <a:schemeClr val="bg1">
                    <a:lumMod val="50000"/>
                  </a:schemeClr>
                </a:solidFill>
              </a:rPr>
              <a:t> </a:t>
            </a:r>
            <a:r>
              <a:rPr lang="nl-NL" dirty="0" err="1">
                <a:solidFill>
                  <a:schemeClr val="bg1">
                    <a:lumMod val="50000"/>
                  </a:schemeClr>
                </a:solidFill>
              </a:rPr>
              <a:t>by</a:t>
            </a:r>
            <a:r>
              <a:rPr lang="nl-NL" dirty="0">
                <a:solidFill>
                  <a:schemeClr val="bg1">
                    <a:lumMod val="50000"/>
                  </a:schemeClr>
                </a:solidFill>
              </a:rPr>
              <a:t> the </a:t>
            </a:r>
            <a:r>
              <a:rPr lang="nl-NL" dirty="0" err="1">
                <a:solidFill>
                  <a:schemeClr val="bg1">
                    <a:lumMod val="50000"/>
                  </a:schemeClr>
                </a:solidFill>
              </a:rPr>
              <a:t>Secretariat</a:t>
            </a:r>
            <a:r>
              <a:rPr lang="nl-NL" dirty="0">
                <a:solidFill>
                  <a:schemeClr val="bg1">
                    <a:lumMod val="50000"/>
                  </a:schemeClr>
                </a:solidFill>
              </a:rPr>
              <a:t> at </a:t>
            </a:r>
            <a:r>
              <a:rPr lang="nl-NL" dirty="0" err="1">
                <a:solidFill>
                  <a:schemeClr val="bg1">
                    <a:lumMod val="50000"/>
                  </a:schemeClr>
                </a:solidFill>
              </a:rPr>
              <a:t>least</a:t>
            </a:r>
            <a:r>
              <a:rPr lang="nl-NL" dirty="0">
                <a:solidFill>
                  <a:schemeClr val="bg1">
                    <a:lumMod val="50000"/>
                  </a:schemeClr>
                </a:solidFill>
              </a:rPr>
              <a:t> </a:t>
            </a:r>
            <a:r>
              <a:rPr lang="nl-NL" dirty="0" err="1">
                <a:solidFill>
                  <a:schemeClr val="bg1">
                    <a:lumMod val="50000"/>
                  </a:schemeClr>
                </a:solidFill>
              </a:rPr>
              <a:t>four</a:t>
            </a:r>
            <a:r>
              <a:rPr lang="nl-NL" dirty="0">
                <a:solidFill>
                  <a:schemeClr val="bg1">
                    <a:lumMod val="50000"/>
                  </a:schemeClr>
                </a:solidFill>
              </a:rPr>
              <a:t> </a:t>
            </a:r>
            <a:r>
              <a:rPr lang="nl-NL" dirty="0" err="1">
                <a:solidFill>
                  <a:schemeClr val="bg1">
                    <a:lumMod val="50000"/>
                  </a:schemeClr>
                </a:solidFill>
              </a:rPr>
              <a:t>months</a:t>
            </a:r>
            <a:r>
              <a:rPr lang="nl-NL" dirty="0">
                <a:solidFill>
                  <a:schemeClr val="bg1">
                    <a:lumMod val="50000"/>
                  </a:schemeClr>
                </a:solidFill>
              </a:rPr>
              <a:t> </a:t>
            </a:r>
            <a:r>
              <a:rPr lang="nl-NL" dirty="0" err="1">
                <a:solidFill>
                  <a:schemeClr val="bg1">
                    <a:lumMod val="50000"/>
                  </a:schemeClr>
                </a:solidFill>
              </a:rPr>
              <a:t>before</a:t>
            </a:r>
            <a:r>
              <a:rPr lang="nl-NL" dirty="0">
                <a:solidFill>
                  <a:schemeClr val="bg1">
                    <a:lumMod val="50000"/>
                  </a:schemeClr>
                </a:solidFill>
              </a:rPr>
              <a:t> </a:t>
            </a:r>
            <a:r>
              <a:rPr lang="nl-NL" dirty="0" err="1">
                <a:solidFill>
                  <a:schemeClr val="bg1">
                    <a:lumMod val="50000"/>
                  </a:schemeClr>
                </a:solidFill>
              </a:rPr>
              <a:t>an</a:t>
            </a:r>
            <a:r>
              <a:rPr lang="nl-NL" dirty="0">
                <a:solidFill>
                  <a:schemeClr val="bg1">
                    <a:lumMod val="50000"/>
                  </a:schemeClr>
                </a:solidFill>
              </a:rPr>
              <a:t> </a:t>
            </a:r>
            <a:r>
              <a:rPr lang="nl-NL" dirty="0" err="1">
                <a:solidFill>
                  <a:schemeClr val="bg1">
                    <a:lumMod val="50000"/>
                  </a:schemeClr>
                </a:solidFill>
              </a:rPr>
              <a:t>ordinary</a:t>
            </a:r>
            <a:r>
              <a:rPr lang="nl-NL" dirty="0">
                <a:solidFill>
                  <a:schemeClr val="bg1">
                    <a:lumMod val="50000"/>
                  </a:schemeClr>
                </a:solidFill>
              </a:rPr>
              <a:t> </a:t>
            </a:r>
            <a:r>
              <a:rPr lang="nl-NL" dirty="0" err="1">
                <a:solidFill>
                  <a:schemeClr val="bg1">
                    <a:lumMod val="50000"/>
                  </a:schemeClr>
                </a:solidFill>
              </a:rPr>
              <a:t>session</a:t>
            </a:r>
            <a:r>
              <a:rPr lang="nl-NL" dirty="0">
                <a:solidFill>
                  <a:schemeClr val="bg1">
                    <a:lumMod val="50000"/>
                  </a:schemeClr>
                </a:solidFill>
              </a:rPr>
              <a:t> of the </a:t>
            </a:r>
            <a:r>
              <a:rPr lang="nl-NL" dirty="0" err="1">
                <a:solidFill>
                  <a:schemeClr val="bg1">
                    <a:lumMod val="50000"/>
                  </a:schemeClr>
                </a:solidFill>
              </a:rPr>
              <a:t>Committee</a:t>
            </a:r>
            <a:r>
              <a:rPr lang="nl-NL" dirty="0">
                <a:solidFill>
                  <a:schemeClr val="bg1">
                    <a:lumMod val="50000"/>
                  </a:schemeClr>
                </a:solidFill>
              </a:rPr>
              <a:t>.</a:t>
            </a:r>
            <a:endParaRPr lang="nl-NL" sz="4400" dirty="0">
              <a:solidFill>
                <a:schemeClr val="bg1">
                  <a:lumMod val="50000"/>
                </a:schemeClr>
              </a:solidFill>
            </a:endParaRPr>
          </a:p>
          <a:p>
            <a:pPr marL="0" indent="0">
              <a:buNone/>
            </a:pPr>
            <a:endParaRPr lang="nl-NL" dirty="0" smtClean="0">
              <a:solidFill>
                <a:schemeClr val="bg1">
                  <a:lumMod val="50000"/>
                </a:schemeClr>
              </a:solidFill>
            </a:endParaRPr>
          </a:p>
          <a:p>
            <a:pPr marL="0" indent="0">
              <a:buNone/>
            </a:pPr>
            <a:r>
              <a:rPr lang="nl-NL" dirty="0" smtClean="0">
                <a:solidFill>
                  <a:schemeClr val="bg1">
                    <a:lumMod val="50000"/>
                  </a:schemeClr>
                </a:solidFill>
              </a:rPr>
              <a:t>99</a:t>
            </a:r>
            <a:r>
              <a:rPr lang="nl-NL" dirty="0">
                <a:solidFill>
                  <a:srgbClr val="4BACC6"/>
                </a:solidFill>
              </a:rPr>
              <a:t>. </a:t>
            </a:r>
            <a:r>
              <a:rPr lang="nl-NL" b="1" dirty="0">
                <a:solidFill>
                  <a:srgbClr val="4BACC6"/>
                </a:solidFill>
              </a:rPr>
              <a:t>The </a:t>
            </a:r>
            <a:r>
              <a:rPr lang="nl-NL" b="1" dirty="0" err="1">
                <a:solidFill>
                  <a:srgbClr val="4BACC6"/>
                </a:solidFill>
              </a:rPr>
              <a:t>Secretariat</a:t>
            </a:r>
            <a:r>
              <a:rPr lang="nl-NL" b="1" dirty="0">
                <a:solidFill>
                  <a:srgbClr val="4BACC6"/>
                </a:solidFill>
              </a:rPr>
              <a:t> </a:t>
            </a:r>
            <a:r>
              <a:rPr lang="nl-NL" b="1" dirty="0" err="1">
                <a:solidFill>
                  <a:srgbClr val="4BACC6"/>
                </a:solidFill>
              </a:rPr>
              <a:t>shall</a:t>
            </a:r>
            <a:r>
              <a:rPr lang="nl-NL" b="1" dirty="0">
                <a:solidFill>
                  <a:schemeClr val="bg1">
                    <a:lumMod val="50000"/>
                  </a:schemeClr>
                </a:solidFill>
              </a:rPr>
              <a:t> register the </a:t>
            </a:r>
            <a:r>
              <a:rPr lang="nl-NL" b="1" dirty="0" err="1">
                <a:solidFill>
                  <a:schemeClr val="bg1">
                    <a:lumMod val="50000"/>
                  </a:schemeClr>
                </a:solidFill>
              </a:rPr>
              <a:t>proposals</a:t>
            </a:r>
            <a:r>
              <a:rPr lang="nl-NL" b="1" dirty="0">
                <a:solidFill>
                  <a:schemeClr val="bg1">
                    <a:lumMod val="50000"/>
                  </a:schemeClr>
                </a:solidFill>
              </a:rPr>
              <a:t> </a:t>
            </a:r>
            <a:r>
              <a:rPr lang="nl-NL" b="1" dirty="0" err="1">
                <a:solidFill>
                  <a:schemeClr val="bg1">
                    <a:lumMod val="50000"/>
                  </a:schemeClr>
                </a:solidFill>
              </a:rPr>
              <a:t>and</a:t>
            </a:r>
            <a:r>
              <a:rPr lang="nl-NL" b="1" dirty="0">
                <a:solidFill>
                  <a:schemeClr val="bg1">
                    <a:lumMod val="50000"/>
                  </a:schemeClr>
                </a:solidFill>
              </a:rPr>
              <a:t> keep up </a:t>
            </a:r>
            <a:r>
              <a:rPr lang="nl-NL" b="1" dirty="0" err="1">
                <a:solidFill>
                  <a:schemeClr val="bg1">
                    <a:lumMod val="50000"/>
                  </a:schemeClr>
                </a:solidFill>
              </a:rPr>
              <a:t>to</a:t>
            </a:r>
            <a:r>
              <a:rPr lang="nl-NL" b="1" dirty="0">
                <a:solidFill>
                  <a:schemeClr val="bg1">
                    <a:lumMod val="50000"/>
                  </a:schemeClr>
                </a:solidFill>
              </a:rPr>
              <a:t> </a:t>
            </a:r>
            <a:r>
              <a:rPr lang="nl-NL" b="1" dirty="0">
                <a:solidFill>
                  <a:srgbClr val="4BACC6"/>
                </a:solidFill>
              </a:rPr>
              <a:t>date a list of non-</a:t>
            </a:r>
            <a:r>
              <a:rPr lang="nl-NL" b="1" dirty="0" err="1">
                <a:solidFill>
                  <a:srgbClr val="4BACC6"/>
                </a:solidFill>
              </a:rPr>
              <a:t>governmental</a:t>
            </a:r>
            <a:r>
              <a:rPr lang="nl-NL" b="1" dirty="0">
                <a:solidFill>
                  <a:srgbClr val="4BACC6"/>
                </a:solidFill>
              </a:rPr>
              <a:t> </a:t>
            </a:r>
            <a:r>
              <a:rPr lang="nl-NL" b="1" dirty="0" err="1">
                <a:solidFill>
                  <a:srgbClr val="4BACC6"/>
                </a:solidFill>
              </a:rPr>
              <a:t>organizations</a:t>
            </a:r>
            <a:r>
              <a:rPr lang="nl-NL" b="1" dirty="0">
                <a:solidFill>
                  <a:srgbClr val="4BACC6"/>
                </a:solidFill>
              </a:rPr>
              <a:t> </a:t>
            </a:r>
            <a:r>
              <a:rPr lang="nl-NL" b="1" dirty="0" err="1">
                <a:solidFill>
                  <a:srgbClr val="4BACC6"/>
                </a:solidFill>
              </a:rPr>
              <a:t>accredited</a:t>
            </a:r>
            <a:r>
              <a:rPr lang="nl-NL" b="1" dirty="0">
                <a:solidFill>
                  <a:srgbClr val="4BACC6"/>
                </a:solidFill>
              </a:rPr>
              <a:t> </a:t>
            </a:r>
            <a:r>
              <a:rPr lang="nl-NL" b="1" dirty="0" err="1">
                <a:solidFill>
                  <a:srgbClr val="4BACC6"/>
                </a:solidFill>
              </a:rPr>
              <a:t>to</a:t>
            </a:r>
            <a:r>
              <a:rPr lang="nl-NL" b="1" dirty="0">
                <a:solidFill>
                  <a:srgbClr val="4BACC6"/>
                </a:solidFill>
              </a:rPr>
              <a:t> the </a:t>
            </a:r>
            <a:r>
              <a:rPr lang="nl-NL" b="1" dirty="0" err="1">
                <a:solidFill>
                  <a:srgbClr val="4BACC6"/>
                </a:solidFill>
              </a:rPr>
              <a:t>Committee</a:t>
            </a:r>
            <a:r>
              <a:rPr lang="nl-NL" b="1" dirty="0">
                <a:solidFill>
                  <a:srgbClr val="4BACC6"/>
                </a:solidFill>
              </a:rPr>
              <a:t>.</a:t>
            </a:r>
            <a:endParaRPr lang="nl-NL" sz="4400" b="1" dirty="0">
              <a:solidFill>
                <a:srgbClr val="4BACC6"/>
              </a:solidFill>
            </a:endParaRPr>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1880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smtClean="0">
                <a:solidFill>
                  <a:schemeClr val="accent5"/>
                </a:solidFill>
              </a:rPr>
              <a:t>1. NGOs as framed by the 2003 Convention: the technical framework</a:t>
            </a:r>
            <a:r>
              <a:rPr lang="nl-NL" dirty="0" smtClean="0">
                <a:solidFill>
                  <a:schemeClr val="accent5"/>
                </a:solidFill>
              </a:rPr>
              <a:t/>
            </a:r>
            <a:br>
              <a:rPr lang="nl-NL" dirty="0" smtClean="0">
                <a:solidFill>
                  <a:schemeClr val="accent5"/>
                </a:solidFill>
              </a:rPr>
            </a:br>
            <a:endParaRPr lang="nl-NL" dirty="0">
              <a:solidFill>
                <a:schemeClr val="accent5"/>
              </a:solidFill>
            </a:endParaRPr>
          </a:p>
        </p:txBody>
      </p:sp>
      <p:sp>
        <p:nvSpPr>
          <p:cNvPr id="3" name="Tijdelijke aanduiding voor inhoud 2"/>
          <p:cNvSpPr>
            <a:spLocks noGrp="1"/>
          </p:cNvSpPr>
          <p:nvPr>
            <p:ph idx="1"/>
          </p:nvPr>
        </p:nvSpPr>
        <p:spPr>
          <a:xfrm>
            <a:off x="457200" y="1204118"/>
            <a:ext cx="8432268" cy="5298120"/>
          </a:xfrm>
          <a:noFill/>
          <a:ln>
            <a:noFill/>
          </a:ln>
        </p:spPr>
        <p:txBody>
          <a:bodyPr>
            <a:normAutofit/>
          </a:bodyPr>
          <a:lstStyle/>
          <a:p>
            <a:pPr marL="0" indent="0">
              <a:buNone/>
            </a:pPr>
            <a:endParaRPr lang="en-US" sz="1700" b="1" dirty="0" smtClean="0">
              <a:solidFill>
                <a:srgbClr val="FF0000"/>
              </a:solidFill>
            </a:endParaRPr>
          </a:p>
          <a:p>
            <a:pPr marL="0" indent="0">
              <a:lnSpc>
                <a:spcPct val="140000"/>
              </a:lnSpc>
              <a:buNone/>
            </a:pPr>
            <a:endParaRPr lang="en-US" sz="1900" b="1" dirty="0" smtClean="0">
              <a:solidFill>
                <a:srgbClr val="FF0000"/>
              </a:solidFill>
            </a:endParaRPr>
          </a:p>
          <a:p>
            <a:pPr marL="0" indent="0">
              <a:lnSpc>
                <a:spcPct val="140000"/>
              </a:lnSpc>
              <a:buNone/>
            </a:pPr>
            <a:r>
              <a:rPr lang="en-US" sz="1700" b="1" dirty="0" smtClean="0">
                <a:solidFill>
                  <a:srgbClr val="FF0000"/>
                </a:solidFill>
              </a:rPr>
              <a:t>1.2 DETAIL: OPERATIONAL DIRECTIVES &amp; NGOs (6)</a:t>
            </a:r>
            <a:endParaRPr lang="nl-NL" sz="1700" b="1" dirty="0">
              <a:solidFill>
                <a:srgbClr val="FF0000"/>
              </a:solidFill>
            </a:endParaRPr>
          </a:p>
          <a:p>
            <a:pPr marL="0" indent="0">
              <a:buNone/>
            </a:pPr>
            <a:endParaRPr lang="nl-NL" sz="1600" b="1" dirty="0" smtClean="0"/>
          </a:p>
          <a:p>
            <a:pPr marL="0" indent="0">
              <a:buNone/>
            </a:pPr>
            <a:r>
              <a:rPr lang="en-GB" sz="1600" b="1" dirty="0" smtClean="0">
                <a:solidFill>
                  <a:schemeClr val="bg1">
                    <a:lumMod val="50000"/>
                  </a:schemeClr>
                </a:solidFill>
              </a:rPr>
              <a:t>Chapter IV</a:t>
            </a:r>
            <a:r>
              <a:rPr lang="nl-NL" sz="1600" dirty="0" smtClean="0">
                <a:solidFill>
                  <a:schemeClr val="bg1">
                    <a:lumMod val="50000"/>
                  </a:schemeClr>
                </a:solidFill>
              </a:rPr>
              <a:t> 	</a:t>
            </a:r>
            <a:r>
              <a:rPr lang="en-GB" sz="1600" b="1" dirty="0" smtClean="0">
                <a:solidFill>
                  <a:schemeClr val="bg1">
                    <a:lumMod val="50000"/>
                  </a:schemeClr>
                </a:solidFill>
              </a:rPr>
              <a:t>Raising </a:t>
            </a:r>
            <a:r>
              <a:rPr lang="en-GB" sz="1600" b="1" dirty="0">
                <a:solidFill>
                  <a:schemeClr val="bg1">
                    <a:lumMod val="50000"/>
                  </a:schemeClr>
                </a:solidFill>
              </a:rPr>
              <a:t>awareness about intangible cultural heritage </a:t>
            </a:r>
            <a:r>
              <a:rPr lang="en-GB" sz="1600" b="1" dirty="0">
                <a:solidFill>
                  <a:schemeClr val="bg1">
                    <a:lumMod val="65000"/>
                  </a:schemeClr>
                </a:solidFill>
              </a:rPr>
              <a:t>and use of the emblem of the Convention for the Safeguarding of the Intangible Cultural Heritage</a:t>
            </a:r>
            <a:r>
              <a:rPr lang="en-GB" sz="1600" b="1" baseline="30000" dirty="0">
                <a:solidFill>
                  <a:schemeClr val="bg1">
                    <a:lumMod val="65000"/>
                  </a:schemeClr>
                </a:solidFill>
              </a:rPr>
              <a:t> </a:t>
            </a:r>
            <a:endParaRPr lang="en-GB" sz="1600" b="1" dirty="0" smtClean="0">
              <a:solidFill>
                <a:schemeClr val="bg1">
                  <a:lumMod val="65000"/>
                </a:schemeClr>
              </a:solidFill>
            </a:endParaRPr>
          </a:p>
          <a:p>
            <a:pPr marL="0" indent="0">
              <a:buNone/>
            </a:pPr>
            <a:r>
              <a:rPr lang="en-GB" sz="1600" b="1" dirty="0" smtClean="0">
                <a:solidFill>
                  <a:srgbClr val="4BACC6"/>
                </a:solidFill>
              </a:rPr>
              <a:t>IV</a:t>
            </a:r>
            <a:r>
              <a:rPr lang="en-GB" sz="1600" b="1" dirty="0">
                <a:solidFill>
                  <a:srgbClr val="4BACC6"/>
                </a:solidFill>
              </a:rPr>
              <a:t>.</a:t>
            </a:r>
            <a:r>
              <a:rPr lang="en-GB" sz="1600" b="1" dirty="0" smtClean="0">
                <a:solidFill>
                  <a:srgbClr val="4BACC6"/>
                </a:solidFill>
              </a:rPr>
              <a:t>1</a:t>
            </a:r>
            <a:r>
              <a:rPr lang="nl-NL" sz="1600" dirty="0" smtClean="0">
                <a:solidFill>
                  <a:srgbClr val="4BACC6"/>
                </a:solidFill>
              </a:rPr>
              <a:t>		</a:t>
            </a:r>
            <a:r>
              <a:rPr lang="en-GB" sz="1600" b="1" dirty="0" smtClean="0">
                <a:solidFill>
                  <a:srgbClr val="4BACC6"/>
                </a:solidFill>
              </a:rPr>
              <a:t>Raising </a:t>
            </a:r>
            <a:r>
              <a:rPr lang="en-GB" sz="1600" b="1" dirty="0">
                <a:solidFill>
                  <a:srgbClr val="4BACC6"/>
                </a:solidFill>
              </a:rPr>
              <a:t>awareness about intangible cultural </a:t>
            </a:r>
            <a:r>
              <a:rPr lang="en-GB" sz="1600" b="1" dirty="0" smtClean="0">
                <a:solidFill>
                  <a:srgbClr val="4BACC6"/>
                </a:solidFill>
              </a:rPr>
              <a:t>heritage</a:t>
            </a:r>
            <a:endParaRPr lang="nl-NL" sz="1600" dirty="0" smtClean="0">
              <a:solidFill>
                <a:srgbClr val="4BACC6"/>
              </a:solidFill>
            </a:endParaRPr>
          </a:p>
          <a:p>
            <a:pPr marL="0" indent="0">
              <a:buNone/>
            </a:pPr>
            <a:endParaRPr lang="nl-NL" sz="1600" dirty="0">
              <a:solidFill>
                <a:schemeClr val="bg1">
                  <a:lumMod val="50000"/>
                </a:schemeClr>
              </a:solidFill>
            </a:endParaRPr>
          </a:p>
          <a:p>
            <a:pPr marL="0" indent="0">
              <a:buNone/>
            </a:pPr>
            <a:r>
              <a:rPr lang="en-GB" sz="1600" dirty="0" smtClean="0">
                <a:solidFill>
                  <a:schemeClr val="bg1">
                    <a:lumMod val="50000"/>
                  </a:schemeClr>
                </a:solidFill>
              </a:rPr>
              <a:t>123</a:t>
            </a:r>
            <a:r>
              <a:rPr lang="en-GB" sz="1600" dirty="0">
                <a:solidFill>
                  <a:schemeClr val="bg1">
                    <a:lumMod val="50000"/>
                  </a:schemeClr>
                </a:solidFill>
              </a:rPr>
              <a:t>. In order to assist the Committee in raising awareness of intangible cultural heritage, the </a:t>
            </a:r>
            <a:r>
              <a:rPr lang="en-GB" sz="1600" b="1" dirty="0">
                <a:solidFill>
                  <a:schemeClr val="accent5"/>
                </a:solidFill>
              </a:rPr>
              <a:t>UNESCO Secretariat shall</a:t>
            </a:r>
            <a:r>
              <a:rPr lang="en-GB" sz="1600" b="1" dirty="0">
                <a:solidFill>
                  <a:schemeClr val="bg1">
                    <a:lumMod val="50000"/>
                  </a:schemeClr>
                </a:solidFill>
              </a:rPr>
              <a:t>: </a:t>
            </a:r>
            <a:endParaRPr lang="en-GB" sz="1600" b="1" dirty="0" smtClean="0">
              <a:solidFill>
                <a:schemeClr val="bg1">
                  <a:lumMod val="50000"/>
                </a:schemeClr>
              </a:solidFill>
            </a:endParaRPr>
          </a:p>
          <a:p>
            <a:pPr marL="0" indent="0">
              <a:buNone/>
            </a:pPr>
            <a:r>
              <a:rPr lang="en-GB" sz="1600" dirty="0" smtClean="0">
                <a:solidFill>
                  <a:schemeClr val="bg1">
                    <a:lumMod val="50000"/>
                  </a:schemeClr>
                </a:solidFill>
              </a:rPr>
              <a:t>….</a:t>
            </a:r>
            <a:endParaRPr lang="nl-NL" sz="1600" dirty="0">
              <a:solidFill>
                <a:schemeClr val="bg1">
                  <a:lumMod val="50000"/>
                </a:schemeClr>
              </a:solidFill>
            </a:endParaRPr>
          </a:p>
          <a:p>
            <a:pPr marL="0" lvl="0" indent="0">
              <a:buNone/>
            </a:pPr>
            <a:r>
              <a:rPr lang="en-GB" sz="1600" dirty="0" smtClean="0">
                <a:solidFill>
                  <a:schemeClr val="bg1">
                    <a:lumMod val="50000"/>
                  </a:schemeClr>
                </a:solidFill>
              </a:rPr>
              <a:t>(d</a:t>
            </a:r>
            <a:r>
              <a:rPr lang="en-GB" sz="1600" b="1" dirty="0" smtClean="0">
                <a:solidFill>
                  <a:schemeClr val="bg1">
                    <a:lumMod val="50000"/>
                  </a:schemeClr>
                </a:solidFill>
              </a:rPr>
              <a:t>) </a:t>
            </a:r>
            <a:r>
              <a:rPr lang="en-GB" sz="1600" b="1" dirty="0" smtClean="0">
                <a:solidFill>
                  <a:srgbClr val="4BACC6"/>
                </a:solidFill>
              </a:rPr>
              <a:t>facilitate </a:t>
            </a:r>
            <a:r>
              <a:rPr lang="en-GB" sz="1600" b="1" dirty="0">
                <a:solidFill>
                  <a:srgbClr val="4BACC6"/>
                </a:solidFill>
              </a:rPr>
              <a:t>the exchange of information among communities and groups, civil society, non-governmental organizations</a:t>
            </a:r>
            <a:r>
              <a:rPr lang="en-GB" sz="1600" dirty="0">
                <a:solidFill>
                  <a:schemeClr val="bg1">
                    <a:lumMod val="50000"/>
                  </a:schemeClr>
                </a:solidFill>
              </a:rPr>
              <a:t>, centres of expertise, research institutes and other entities with expertise or interest in the field of intangible cultural heritage</a:t>
            </a:r>
            <a:r>
              <a:rPr lang="en-GB" sz="1600" dirty="0" smtClean="0">
                <a:solidFill>
                  <a:schemeClr val="bg1">
                    <a:lumMod val="50000"/>
                  </a:schemeClr>
                </a:solidFill>
              </a:rPr>
              <a:t>;</a:t>
            </a:r>
          </a:p>
          <a:p>
            <a:pPr marL="0" lvl="0" indent="0">
              <a:buNone/>
            </a:pPr>
            <a:endParaRPr lang="en-GB" dirty="0">
              <a:solidFill>
                <a:schemeClr val="bg1">
                  <a:lumMod val="50000"/>
                </a:schemeClr>
              </a:solidFill>
            </a:endParaRPr>
          </a:p>
          <a:p>
            <a:pPr marL="0" lvl="0" indent="0">
              <a:buNone/>
            </a:pPr>
            <a:endParaRPr lang="nl-NL" dirty="0">
              <a:solidFill>
                <a:schemeClr val="bg1">
                  <a:lumMod val="50000"/>
                </a:schemeClr>
              </a:solidFill>
            </a:endParaRPr>
          </a:p>
          <a:p>
            <a:pPr marL="0" indent="0">
              <a:buNone/>
            </a:pPr>
            <a:endParaRPr lang="nl-NL" b="1" dirty="0" smtClean="0">
              <a:solidFill>
                <a:schemeClr val="bg1">
                  <a:lumMod val="50000"/>
                </a:schemeClr>
              </a:solidFill>
            </a:endParaRPr>
          </a:p>
        </p:txBody>
      </p:sp>
      <p:cxnSp>
        <p:nvCxnSpPr>
          <p:cNvPr id="5" name="Rechte verbindingslijn 4"/>
          <p:cNvCxnSpPr/>
          <p:nvPr/>
        </p:nvCxnSpPr>
        <p:spPr>
          <a:xfrm>
            <a:off x="0" y="1417638"/>
            <a:ext cx="9144000" cy="421379"/>
          </a:xfrm>
          <a:prstGeom prst="line">
            <a:avLst/>
          </a:prstGeom>
          <a:ln w="28575" cmpd="sng">
            <a:solidFill>
              <a:srgbClr val="4BACC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3992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TotalTime>
  <Words>2218</Words>
  <Application>Microsoft Macintosh PowerPoint</Application>
  <PresentationFormat>Diavoorstelling (4:3)</PresentationFormat>
  <Paragraphs>576</Paragraphs>
  <Slides>37</Slides>
  <Notes>36</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Office-thema</vt:lpstr>
      <vt:lpstr>Reflecting  on actual roles and future room for NGOs  within UNESCO 2003 Convention for ICH  in inter-national perspectives </vt:lpstr>
      <vt:lpstr> 1. NGOs as framed by the 2003 Convention: the technical framework </vt:lpstr>
      <vt:lpstr> 1. NGOs as framed by the 2003 Convention: the technical framework </vt:lpstr>
      <vt:lpstr> 1. NGOs as framed by the 2003 Convention: the technical framework </vt:lpstr>
      <vt:lpstr> 1. NGOs as framed by the 2003 Convention: the technical framework </vt:lpstr>
      <vt:lpstr> 1. NGOs as framed by the 2003 Convention: the technical framework </vt:lpstr>
      <vt:lpstr> 1. NGOs as framed by the 2003 Convention: the technical framework </vt:lpstr>
      <vt:lpstr> 1. NGOs as framed by the 2003 Convention: the technical framework </vt:lpstr>
      <vt:lpstr> 1. NGOs as framed by the 2003 Convention: the technical framework </vt:lpstr>
      <vt:lpstr> 2.  NGOs  statements and perspectives </vt:lpstr>
      <vt:lpstr> 3. What about NGOs in the EVALUATION of UNESCO’s Standard-setting work of the Culture Section?  </vt:lpstr>
      <vt:lpstr> 3. What about NGOs in the EVALUATION of UNESCO’s Standard-setting work of the Culture Section?  </vt:lpstr>
      <vt:lpstr> 3. What about NGOs in the EVALUATION of UNESCO’s Standard-setting work of the Culture Section?  </vt:lpstr>
      <vt:lpstr> 3. What about NGOs in the EVALUATION of UNESCO’s Standard-setting work of the Culture Section?  </vt:lpstr>
      <vt:lpstr> 3. What about NGOs in the EVALUATION of UNESCO’s Standard-setting work of the Culture Section?  </vt:lpstr>
      <vt:lpstr> 3. What about NGOs in the EVALUATION of UNESCO’s Standard-setting work of the Culture Section?  </vt:lpstr>
      <vt:lpstr> 3. What about NGOs in the EVALUATION of UNESCO’s Standard-setting work of the Culture Section?  </vt:lpstr>
      <vt:lpstr> 4. Which is the state of the art on the side of NGOs? And what are the strengths, weaknesses and opportunities of NGOs in an inter-national perspective, concerning the work and implementation of the Convention?  </vt:lpstr>
      <vt:lpstr> 4. Which is the state of the art on the side of NGOs? And what are the strengths, weaknesses and opportunities of NGOs in an inter-national perspective, concerning the work and implementation of the Convention?  </vt:lpstr>
      <vt:lpstr>4. Which is the state of the art on the side of NGOs? And what are the strengths, weaknesses and opportunities of NGOs in an inter-national perspective, concerning the work and implementation of the Convention?  </vt:lpstr>
      <vt:lpstr>4. Which is the state of the art on the side of NGOs? Quick overview by the Report prepared by the Secretariat (on website 8COM since Monday Nov 4th &gt; ITH/13/8.COM/14.b)  </vt:lpstr>
      <vt:lpstr>4. Which is the state of the art on the side of NGOs?            Report  ITH/13/8.COM/14.b  </vt:lpstr>
      <vt:lpstr>4. Which is the state of the art on the side of NGOs?            Report  ITH/13/8.COM/14.b  </vt:lpstr>
      <vt:lpstr>4. Which is the state of the art on the side of NGOs?            Report  ITH/13/8.COM/14.b  </vt:lpstr>
      <vt:lpstr>4. Which is the state of the art on the side of NGOs?            Report  ITH/13/8.COM/14.b  </vt:lpstr>
      <vt:lpstr>4. Which is the state of the art on the side of NGOs?            Report  ITH/13/8.COM/14.b  </vt:lpstr>
      <vt:lpstr>4. Which is the state of the art on the side of NGOs?            Report  ITH/13/8.COM/14.b  </vt:lpstr>
      <vt:lpstr>4. Which is the state of the art on the side of NGOs?            Report  ITH/13/8.COM/14.b  </vt:lpstr>
      <vt:lpstr>4. Which is the state of the art on the side of NGOs?            Report  ITH/13/8.COM/14.b  </vt:lpstr>
      <vt:lpstr>4. Which is the state of the art on the side of NGOs?            Report  ITH/13/8.COM/14.b  </vt:lpstr>
      <vt:lpstr>4. Which is the state of the art on the side of NGOs?            Report  ITH/13/8.COM/14.b  </vt:lpstr>
      <vt:lpstr>5. Which potential developments can we imagine and foresee concerning NGOs in relation to the 2003 Convention?  </vt:lpstr>
      <vt:lpstr>5. Which potential developments can we imagine and foresee concerning NGOs in relation to the 2003 Convention?  </vt:lpstr>
      <vt:lpstr>5. Which potential developments can we imagine and foresee concerning NGOs in relation to the 2003 Convention?  </vt:lpstr>
      <vt:lpstr>5. Which potential developments can we imagine and foresee concerning NGOs in relation to the 2003 Convention?  </vt:lpstr>
      <vt:lpstr>5. Which potential developments can we imagine and foresee concerning NGOs in relation to the 2003 Convention?  </vt:lpstr>
      <vt:lpstr>5. Which potential developments can we imagine and foresee concerning NGOs in relation to the 2003 Convention?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Reflecting  on actual roles and future room for NGOs  within UNESCO 2003 Convention for ICH  in inter-national perspectives </dc:title>
  <dc:creator>Jorijn  Neyrinck</dc:creator>
  <cp:lastModifiedBy>Jorijn  Neyrinck</cp:lastModifiedBy>
  <cp:revision>72</cp:revision>
  <cp:lastPrinted>2013-11-29T14:37:15Z</cp:lastPrinted>
  <dcterms:created xsi:type="dcterms:W3CDTF">2013-11-05T10:42:22Z</dcterms:created>
  <dcterms:modified xsi:type="dcterms:W3CDTF">2013-11-29T14:37:21Z</dcterms:modified>
</cp:coreProperties>
</file>