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0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0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yout10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1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1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1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yout11_shape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1" spc="-15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2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2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12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6" name="layout12_shape3"/>
          <p:cNvSpPr>
            <a:spLocks noGrp="1"/>
          </p:cNvSpPr>
          <p:nvPr>
            <p:ph type="title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0" spc="-8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3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3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3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yout13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7" name="layout13_shape4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2400" b="0" spc="-100" baseline="0"/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4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2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ayout2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3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4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4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4_shape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1" spc="-15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5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ayout5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5" name="layout5_shape3"/>
          <p:cNvSpPr>
            <a:spLocks noGrp="1"/>
          </p:cNvSpPr>
          <p:nvPr>
            <p:ph type="title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0" spc="-8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6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6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6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2400" b="0" spc="-100" baseline="0"/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r" defTabSz="914400" latinLnBrk="1"/>
            <a:fld id="{4BEDD84E-25D4-4983-8AA1-2863C96F08D9}" type="slidenum">
              <a:rPr lang="ko-KR" sz="900" kern="120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pPr marL="0" lvl="0" algn="r" defTabSz="914400" latinLnBrk="1"/>
              <a:t>‹#›</a:t>
            </a:fld>
            <a:endParaRPr sz="900" kern="120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8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8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9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9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pPr lvl="0" algn="r"/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pPr algn="l"/>
              <a:t>2013-11-29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pPr algn="r"/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2012ICCN_&#46041;&#50689;&#49345;4%20(4).wmv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yomanghouse?Redirect=Log&amp;logNo=9015553537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ccn2014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/>
          <p:nvPr/>
        </p:nvSpPr>
        <p:spPr>
          <a:xfrm>
            <a:off x="325604" y="3145801"/>
            <a:ext cx="3907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>
              <a:lnSpc>
                <a:spcPct val="100000"/>
              </a:lnSpc>
              <a:buNone/>
            </a:pPr>
            <a:r>
              <a:rPr altLang="ko-KR" sz="1800" b="1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Sumi Nam, ICCN Secretariat</a:t>
            </a:r>
          </a:p>
        </p:txBody>
      </p:sp>
      <p:cxnSp>
        <p:nvCxnSpPr>
          <p:cNvPr id="4" name="slide1_shape2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lide1_shape3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1_shape5"/>
          <p:cNvSpPr/>
          <p:nvPr/>
        </p:nvSpPr>
        <p:spPr>
          <a:xfrm>
            <a:off x="325604" y="791823"/>
            <a:ext cx="8229600" cy="158916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>
              <a:lnSpc>
                <a:spcPct val="100000"/>
              </a:lnSpc>
              <a:buNone/>
            </a:pPr>
            <a:r>
              <a:rPr altLang="ko-KR" sz="3200" b="1">
                <a:solidFill>
                  <a:srgbClr val="FFFFFF"/>
                </a:solidFill>
                <a:latin typeface="나눔고딕"/>
                <a:ea typeface="나눔고딕"/>
              </a:rPr>
              <a:t>NGOs, the mediator of communication and information flow between communities and the states; the case of ICCN</a:t>
            </a:r>
          </a:p>
        </p:txBody>
      </p:sp>
      <p:pic>
        <p:nvPicPr>
          <p:cNvPr id="7" name="nppt_13856053092985377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2418" y="3515633"/>
            <a:ext cx="2778672" cy="265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36060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02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3606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36064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36067"/>
          <p:cNvSpPr/>
          <p:nvPr/>
        </p:nvSpPr>
        <p:spPr>
          <a:xfrm>
            <a:off x="2115542" y="1340768"/>
            <a:ext cx="872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lnSpc>
                <a:spcPct val="100000"/>
              </a:lnSpc>
              <a:buNone/>
            </a:pPr>
            <a:endParaRPr/>
          </a:p>
        </p:txBody>
      </p:sp>
      <p:sp>
        <p:nvSpPr>
          <p:cNvPr id="7" name="nppt_138560530929836069"/>
          <p:cNvSpPr/>
          <p:nvPr/>
        </p:nvSpPr>
        <p:spPr>
          <a:xfrm>
            <a:off x="2115542" y="4042381"/>
            <a:ext cx="6187852" cy="283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l">
              <a:lnSpc>
                <a:spcPct val="114000"/>
              </a:lnSpc>
              <a:buNone/>
            </a:pPr>
            <a:r>
              <a:rPr altLang="ko-KR" sz="2000" b="1">
                <a:solidFill>
                  <a:schemeClr val="accent6">
                    <a:alpha val="100000"/>
                  </a:schemeClr>
                </a:solidFill>
                <a:latin typeface="나눔고딕"/>
                <a:ea typeface="나눔고딕"/>
              </a:rPr>
              <a:t>6th ICCN Thematic Workshop in Dubrovnik</a:t>
            </a:r>
          </a:p>
          <a:p>
            <a:pPr marL="320675" indent="-320675" algn="l">
              <a:lnSpc>
                <a:spcPct val="114000"/>
              </a:lnSpc>
              <a:buNone/>
            </a:pPr>
            <a:r>
              <a:rPr altLang="ko-KR" sz="2000" b="1">
                <a:solidFill>
                  <a:schemeClr val="accent6">
                    <a:alpha val="100000"/>
                  </a:schemeClr>
                </a:solidFill>
                <a:latin typeface="나눔고딕"/>
                <a:ea typeface="나눔고딕"/>
              </a:rPr>
              <a:t>"Youth in Safeguarding ICH", Oct. 2 to 6, 2013</a:t>
            </a:r>
          </a:p>
          <a:p>
            <a:pPr marL="288925" indent="-288925" algn="l">
              <a:lnSpc>
                <a:spcPct val="114000"/>
              </a:lnSpc>
              <a:buNone/>
            </a:pPr>
            <a:endParaRPr/>
          </a:p>
          <a:p>
            <a:pPr marL="288925" indent="-288925" algn="l">
              <a:lnSpc>
                <a:spcPct val="114000"/>
              </a:lnSpc>
              <a:buNone/>
            </a:pPr>
            <a:r>
              <a:rPr altLang="ko-KR" sz="1800">
                <a:solidFill>
                  <a:schemeClr val="accent6">
                    <a:alpha val="100000"/>
                  </a:schemeClr>
                </a:solidFill>
                <a:latin typeface="나눔고딕"/>
                <a:ea typeface="나눔고딕"/>
              </a:rPr>
              <a:t>A. International Participants</a:t>
            </a:r>
          </a:p>
          <a:p>
            <a:pPr marL="288925" indent="-288925" algn="l">
              <a:lnSpc>
                <a:spcPct val="114000"/>
              </a:lnSpc>
              <a:buNone/>
            </a:pPr>
            <a:r>
              <a:rPr altLang="ko-KR" sz="180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    : 26 cities of 23 states, 8 Cultural institutions</a:t>
            </a:r>
          </a:p>
          <a:p>
            <a:pPr marL="288925" indent="-288925" algn="l">
              <a:lnSpc>
                <a:spcPct val="114000"/>
              </a:lnSpc>
              <a:buNone/>
            </a:pPr>
            <a:endParaRPr/>
          </a:p>
          <a:p>
            <a:pPr marL="288925" indent="-288925" algn="l">
              <a:lnSpc>
                <a:spcPct val="114000"/>
              </a:lnSpc>
              <a:buNone/>
            </a:pPr>
            <a:r>
              <a:rPr altLang="ko-KR" sz="1800">
                <a:solidFill>
                  <a:schemeClr val="accent6">
                    <a:alpha val="100000"/>
                  </a:schemeClr>
                </a:solidFill>
                <a:latin typeface="나눔고딕"/>
                <a:ea typeface="나눔고딕"/>
              </a:rPr>
              <a:t>B. Local Participants</a:t>
            </a:r>
          </a:p>
          <a:p>
            <a:pPr marL="288925" indent="-288925" algn="l">
              <a:lnSpc>
                <a:spcPct val="114000"/>
              </a:lnSpc>
              <a:buNone/>
            </a:pPr>
            <a:r>
              <a:rPr altLang="ko-KR" sz="180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    : about 100 participants including 25 presenters </a:t>
            </a:r>
          </a:p>
        </p:txBody>
      </p:sp>
      <p:sp>
        <p:nvSpPr>
          <p:cNvPr id="8" name="nppt_138560530929836071"/>
          <p:cNvSpPr/>
          <p:nvPr/>
        </p:nvSpPr>
        <p:spPr>
          <a:xfrm>
            <a:off x="2159732" y="221594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>
              <a:lnSpc>
                <a:spcPct val="100000"/>
              </a:lnSpc>
              <a:buNone/>
            </a:pPr>
            <a:r>
              <a:rPr altLang="ko-KR" sz="240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NGOs, the great mediator</a:t>
            </a:r>
          </a:p>
          <a:p>
            <a:pPr marL="0" algn="l">
              <a:lnSpc>
                <a:spcPct val="100000"/>
              </a:lnSpc>
              <a:buNone/>
            </a:pPr>
            <a:r>
              <a:rPr altLang="ko-KR" sz="240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: the case of ICCN Conference</a:t>
            </a:r>
          </a:p>
        </p:txBody>
      </p:sp>
      <p:pic>
        <p:nvPicPr>
          <p:cNvPr id="9" name="nppt_138569118311028522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343" y="1617767"/>
            <a:ext cx="4286250" cy="229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32562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02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3256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32566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32569"/>
          <p:cNvSpPr/>
          <p:nvPr/>
        </p:nvSpPr>
        <p:spPr>
          <a:xfrm>
            <a:off x="2115542" y="1340768"/>
            <a:ext cx="872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lnSpc>
                <a:spcPct val="100000"/>
              </a:lnSpc>
              <a:buNone/>
            </a:pPr>
            <a:endParaRPr/>
          </a:p>
        </p:txBody>
      </p:sp>
      <p:sp>
        <p:nvSpPr>
          <p:cNvPr id="7" name="nppt_138560530929832573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: the case of ICCN Conference</a:t>
            </a:r>
          </a:p>
        </p:txBody>
      </p:sp>
      <p:sp>
        <p:nvSpPr>
          <p:cNvPr id="8" name="nppt_13856911831103983"/>
          <p:cNvSpPr/>
          <p:nvPr/>
        </p:nvSpPr>
        <p:spPr>
          <a:xfrm>
            <a:off x="1852765" y="1483345"/>
            <a:ext cx="3810000" cy="546100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1800" b="1">
                <a:solidFill>
                  <a:schemeClr val="accent6">
                    <a:alpha val="100000"/>
                  </a:schemeClr>
                </a:solidFill>
                <a:latin typeface="+mn-ea"/>
                <a:ea typeface="+mn-ea"/>
              </a:rPr>
              <a:t>Sketches of 2013 workshop</a:t>
            </a:r>
          </a:p>
        </p:txBody>
      </p:sp>
      <p:pic>
        <p:nvPicPr>
          <p:cNvPr id="9" name="nppt_138569118311029468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00" y="1903604"/>
            <a:ext cx="4731425" cy="2468227"/>
          </a:xfrm>
          <a:prstGeom prst="rect">
            <a:avLst/>
          </a:prstGeom>
        </p:spPr>
      </p:pic>
      <p:pic>
        <p:nvPicPr>
          <p:cNvPr id="10" name="nppt_138569118311029470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085" y="1935795"/>
            <a:ext cx="4296992" cy="2778672"/>
          </a:xfrm>
          <a:prstGeom prst="rect">
            <a:avLst/>
          </a:prstGeom>
        </p:spPr>
      </p:pic>
      <p:pic>
        <p:nvPicPr>
          <p:cNvPr id="11" name="nppt_138569118311030139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7765" y="4371831"/>
            <a:ext cx="5232181" cy="2336498"/>
          </a:xfrm>
          <a:prstGeom prst="rect">
            <a:avLst/>
          </a:prstGeom>
        </p:spPr>
      </p:pic>
      <p:pic>
        <p:nvPicPr>
          <p:cNvPr id="12" name="nppt_138569118311029469" descr="이미지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300" y="4371831"/>
            <a:ext cx="3479156" cy="2319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1_shape1"/>
          <p:cNvSpPr/>
          <p:nvPr/>
        </p:nvSpPr>
        <p:spPr>
          <a:xfrm>
            <a:off x="6430010" y="3335863"/>
            <a:ext cx="1352494" cy="135249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lIns="17780" tIns="17780" rIns="17780" bIns="17780" anchor="ctr">
            <a:noAutofit/>
          </a:bodyPr>
          <a:lstStyle/>
          <a:p>
            <a:pPr marL="0"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b="1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내용</a:t>
            </a:r>
            <a:endParaRPr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11_shape2"/>
          <p:cNvSpPr/>
          <p:nvPr/>
        </p:nvSpPr>
        <p:spPr>
          <a:xfrm>
            <a:off x="3144485" y="2514957"/>
            <a:ext cx="829555" cy="82955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lIns="17780" tIns="17780" rIns="17780" bIns="17780" anchor="ctr">
            <a:noAutofit/>
          </a:bodyPr>
          <a:lstStyle/>
          <a:p>
            <a:pPr marL="0" lvl="0" algn="ctr" defTabSz="6223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내용</a:t>
            </a:r>
            <a:endParaRPr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slide11_picture1" descr="C:\Users\nhn\Desktop\6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319576" y="3201476"/>
            <a:ext cx="616537" cy="2194874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slide11_picture2" descr="C:\Users\nhn\Desktop\6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0800000">
            <a:off x="4454151" y="3201476"/>
            <a:ext cx="616537" cy="2194874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slide11_picture3" descr="C:\Users\nhn\Desktop\6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580112" y="2924944"/>
            <a:ext cx="616537" cy="2194874"/>
          </a:xfrm>
          <a:prstGeom prst="rect">
            <a:avLst/>
          </a:prstGeom>
          <a:noFill/>
        </p:spPr>
      </p:pic>
      <p:pic>
        <p:nvPicPr>
          <p:cNvPr id="8" name="slide11_picture4" descr="C:\Users\nhn\Desktop\6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10800000">
            <a:off x="7843895" y="2844431"/>
            <a:ext cx="616537" cy="2194874"/>
          </a:xfrm>
          <a:prstGeom prst="rect">
            <a:avLst/>
          </a:prstGeom>
          <a:noFill/>
        </p:spPr>
      </p:pic>
      <p:grpSp>
        <p:nvGrpSpPr>
          <p:cNvPr id="9" name="slide11_group1"/>
          <p:cNvGrpSpPr>
            <a:grpSpLocks/>
          </p:cNvGrpSpPr>
          <p:nvPr/>
        </p:nvGrpSpPr>
        <p:grpSpPr>
          <a:xfrm>
            <a:off x="6048709" y="2992914"/>
            <a:ext cx="1978584" cy="1978586"/>
            <a:chOff x="6048709" y="2992914"/>
            <a:chExt cx="1978584" cy="1978586"/>
          </a:xfrm>
        </p:grpSpPr>
        <p:sp>
          <p:nvSpPr>
            <p:cNvPr id="10" name="slide11_shape3"/>
            <p:cNvSpPr/>
            <p:nvPr/>
          </p:nvSpPr>
          <p:spPr>
            <a:xfrm>
              <a:off x="6048709" y="2992914"/>
              <a:ext cx="1978584" cy="1978586"/>
            </a:xfrm>
            <a:prstGeom prst="ellipse">
              <a:avLst/>
            </a:prstGeom>
            <a:gradFill rotWithShape="0">
              <a:gsLst>
                <a:gs pos="6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 w="12700" cap="flat">
              <a:noFill/>
              <a:prstDash val="solid"/>
            </a:ln>
            <a:effectLst>
              <a:outerShdw blurRad="127000" dist="50800" dir="5400000" algn="ctr" rotWithShape="0">
                <a:srgbClr val="000000">
                  <a:alpha val="30000"/>
                </a:srgbClr>
              </a:outerShdw>
              <a:reflection stA="30000" endPos="40000" dist="127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" h="38100"/>
              <a:bevelB w="0" h="0"/>
            </a:sp3d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1" name="slide11_shape4"/>
            <p:cNvSpPr/>
            <p:nvPr/>
          </p:nvSpPr>
          <p:spPr>
            <a:xfrm>
              <a:off x="6584870" y="3575794"/>
              <a:ext cx="858559" cy="85855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lIns="17780" tIns="17780" rIns="17780" bIns="17780" anchor="ctr">
              <a:noAutofit/>
            </a:bodyPr>
            <a:lstStyle/>
            <a:p>
              <a:pPr marL="0" algn="ctr">
                <a:lnSpc>
                  <a:spcPct val="90000"/>
                </a:lnSpc>
                <a:spcAft>
                  <a:spcPts val="500"/>
                </a:spcAft>
                <a:buNone/>
              </a:pPr>
              <a:r>
                <a:rPr lang="ko-KR" altLang="ko-KR" sz="1400" b="1">
                  <a:solidFill>
                    <a:schemeClr val="tx1">
                      <a:alpha val="100000"/>
                      <a:lumMod val="65000"/>
                      <a:lumOff val="35000"/>
                    </a:schemeClr>
                  </a:solidFill>
                  <a:ea typeface="+mn-lt"/>
                </a:rPr>
                <a:t>open communication</a:t>
              </a:r>
            </a:p>
            <a:p>
              <a:pPr marL="0" algn="ctr">
                <a:lnSpc>
                  <a:spcPct val="90000"/>
                </a:lnSpc>
                <a:spcAft>
                  <a:spcPts val="500"/>
                </a:spcAft>
                <a:buNone/>
              </a:pPr>
              <a:r>
                <a:rPr lang="ko-KR" altLang="ko-KR" sz="1400" b="1">
                  <a:solidFill>
                    <a:schemeClr val="tx1">
                      <a:alpha val="100000"/>
                      <a:lumMod val="65000"/>
                      <a:lumOff val="35000"/>
                    </a:schemeClr>
                  </a:solidFill>
                  <a:ea typeface="+mn-lt"/>
                </a:rPr>
                <a:t>capacity Building</a:t>
              </a:r>
            </a:p>
          </p:txBody>
        </p:sp>
      </p:grpSp>
      <p:sp>
        <p:nvSpPr>
          <p:cNvPr id="12" name="slide11_shape5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>
              <a:lnSpc>
                <a:spcPct val="100000"/>
              </a:lnSpc>
              <a:buNone/>
            </a:pPr>
            <a:r>
              <a:rPr lang="en-US" altLang="ko-KR" sz="2200" b="1" kern="1200">
                <a:solidFill>
                  <a:srgbClr val="FF873C"/>
                </a:solidFill>
                <a:latin typeface="+mn-lt"/>
                <a:ea typeface="+mn-ea"/>
                <a:cs typeface="+mn-cs"/>
              </a:rPr>
              <a:t>02</a:t>
            </a:r>
          </a:p>
        </p:txBody>
      </p:sp>
      <p:sp>
        <p:nvSpPr>
          <p:cNvPr id="13" name="slide11_shape6"/>
          <p:cNvSpPr/>
          <p:nvPr/>
        </p:nvSpPr>
        <p:spPr>
          <a:xfrm>
            <a:off x="2129061" y="1335861"/>
            <a:ext cx="5398407" cy="81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r>
              <a:rPr altLang="ko-KR" sz="2400" b="1">
                <a:solidFill>
                  <a:srgbClr val="FD8623"/>
                </a:solidFill>
                <a:latin typeface="나눔고딕"/>
                <a:ea typeface="나눔고딕"/>
              </a:rPr>
              <a:t>NGOs as the mediator of information and communication flow</a:t>
            </a:r>
          </a:p>
        </p:txBody>
      </p:sp>
      <p:grpSp>
        <p:nvGrpSpPr>
          <p:cNvPr id="14" name="slide11_group2"/>
          <p:cNvGrpSpPr>
            <a:grpSpLocks/>
          </p:cNvGrpSpPr>
          <p:nvPr/>
        </p:nvGrpSpPr>
        <p:grpSpPr>
          <a:xfrm>
            <a:off x="2936113" y="4888275"/>
            <a:ext cx="1518038" cy="1488478"/>
            <a:chOff x="2936113" y="4888275"/>
            <a:chExt cx="1518038" cy="1488478"/>
          </a:xfrm>
        </p:grpSpPr>
        <p:sp>
          <p:nvSpPr>
            <p:cNvPr id="15" name="slide11_shape7"/>
            <p:cNvSpPr/>
            <p:nvPr/>
          </p:nvSpPr>
          <p:spPr>
            <a:xfrm>
              <a:off x="2936113" y="4888275"/>
              <a:ext cx="1518038" cy="1488478"/>
            </a:xfrm>
            <a:prstGeom prst="ellipse">
              <a:avLst/>
            </a:prstGeom>
            <a:gradFill rotWithShape="0">
              <a:gsLst>
                <a:gs pos="6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 w="12700" cap="flat">
              <a:noFill/>
              <a:prstDash val="solid"/>
            </a:ln>
            <a:effectLst>
              <a:outerShdw blurRad="127000" dist="50800" dir="5400000" algn="ctr" rotWithShape="0">
                <a:srgbClr val="000000">
                  <a:alpha val="30000"/>
                </a:srgbClr>
              </a:outerShdw>
              <a:reflection stA="30000" endPos="40000" dist="12700" dir="5400000" sy="-100000" algn="bl" rotWithShape="0"/>
            </a:effectLst>
            <a:sp3d>
              <a:bevelT w="50800" h="38100"/>
              <a:bevelB w="0" h="0"/>
            </a:sp3d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6" name="slide11_shape8"/>
            <p:cNvSpPr/>
            <p:nvPr/>
          </p:nvSpPr>
          <p:spPr>
            <a:xfrm>
              <a:off x="3158424" y="5106257"/>
              <a:ext cx="1073414" cy="1052511"/>
            </a:xfrm>
            <a:prstGeom prst="rect">
              <a:avLst/>
            </a:prstGeom>
            <a:sp3d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lIns="17780" tIns="17780" rIns="17780" bIns="17780" anchor="ctr">
              <a:noAutofit/>
            </a:bodyPr>
            <a:lstStyle/>
            <a:p>
              <a:pPr marL="0" algn="ctr">
                <a:lnSpc>
                  <a:spcPct val="150000"/>
                </a:lnSpc>
                <a:spcAft>
                  <a:spcPts val="500"/>
                </a:spcAft>
                <a:buNone/>
              </a:pPr>
              <a:r>
                <a:rPr altLang="ko-KR" sz="1400" b="1">
                  <a:solidFill>
                    <a:schemeClr val="accent6">
                      <a:alpha val="100000"/>
                    </a:schemeClr>
                  </a:solidFill>
                  <a:latin typeface="+mn-lt"/>
                  <a:ea typeface="+mn-lt"/>
                </a:rPr>
                <a:t>Local NGOs</a:t>
              </a:r>
            </a:p>
            <a:p>
              <a:pPr marL="0" algn="ctr">
                <a:lnSpc>
                  <a:spcPct val="150000"/>
                </a:lnSpc>
                <a:spcAft>
                  <a:spcPts val="500"/>
                </a:spcAft>
                <a:buNone/>
              </a:pPr>
              <a:r>
                <a:rPr altLang="ko-KR" sz="1400" b="1">
                  <a:solidFill>
                    <a:schemeClr val="accent6">
                      <a:alpha val="100000"/>
                    </a:schemeClr>
                  </a:solidFill>
                  <a:latin typeface="+mn-lt"/>
                  <a:ea typeface="+mn-lt"/>
                </a:rPr>
                <a:t>Communities</a:t>
              </a:r>
            </a:p>
          </p:txBody>
        </p:sp>
      </p:grpSp>
      <p:cxnSp>
        <p:nvCxnSpPr>
          <p:cNvPr id="17" name="slide11_shape9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lide11_shape10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slide11_group3"/>
          <p:cNvGrpSpPr>
            <a:grpSpLocks/>
          </p:cNvGrpSpPr>
          <p:nvPr/>
        </p:nvGrpSpPr>
        <p:grpSpPr>
          <a:xfrm>
            <a:off x="2936113" y="2307795"/>
            <a:ext cx="1468771" cy="1370236"/>
            <a:chOff x="2936113" y="2307795"/>
            <a:chExt cx="1468771" cy="1370236"/>
          </a:xfrm>
        </p:grpSpPr>
        <p:sp>
          <p:nvSpPr>
            <p:cNvPr id="20" name="slide11_shape11"/>
            <p:cNvSpPr/>
            <p:nvPr/>
          </p:nvSpPr>
          <p:spPr>
            <a:xfrm>
              <a:off x="2936113" y="2307795"/>
              <a:ext cx="1468771" cy="1370236"/>
            </a:xfrm>
            <a:prstGeom prst="ellipse">
              <a:avLst/>
            </a:prstGeom>
            <a:gradFill rotWithShape="0">
              <a:gsLst>
                <a:gs pos="6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 w="12700" cap="flat">
              <a:noFill/>
              <a:prstDash val="solid"/>
            </a:ln>
            <a:effectLst>
              <a:outerShdw blurRad="127000" dist="50800" dir="5400000" algn="ctr" rotWithShape="0">
                <a:srgbClr val="000000">
                  <a:alpha val="30000"/>
                </a:srgbClr>
              </a:outerShdw>
              <a:reflection stA="30000" endPos="40000" dist="12700" dir="5400000" sy="-100000" algn="bl" rotWithShape="0"/>
            </a:effectLst>
            <a:sp3d>
              <a:bevelT w="50800" h="38100"/>
              <a:bevelB w="0" h="0"/>
            </a:sp3d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1" name="slide11_shape12"/>
            <p:cNvSpPr/>
            <p:nvPr/>
          </p:nvSpPr>
          <p:spPr>
            <a:xfrm>
              <a:off x="3151209" y="2508461"/>
              <a:ext cx="1038576" cy="968902"/>
            </a:xfrm>
            <a:prstGeom prst="rect">
              <a:avLst/>
            </a:prstGeom>
            <a:sp3d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lIns="17780" tIns="17780" rIns="17780" bIns="17780" anchor="ctr">
              <a:noAutofit/>
            </a:bodyPr>
            <a:lstStyle/>
            <a:p>
              <a:pPr marL="0" algn="ctr">
                <a:lnSpc>
                  <a:spcPct val="90000"/>
                </a:lnSpc>
                <a:spcAft>
                  <a:spcPts val="500"/>
                </a:spcAft>
                <a:buNone/>
              </a:pPr>
              <a:r>
                <a:rPr altLang="ko-KR" sz="1400" b="1">
                  <a:solidFill>
                    <a:schemeClr val="accent6">
                      <a:alpha val="100000"/>
                    </a:schemeClr>
                  </a:solidFill>
                  <a:latin typeface="+mn-lt"/>
                  <a:ea typeface="+mn-lt"/>
                </a:rPr>
                <a:t>the Convention</a:t>
              </a:r>
            </a:p>
            <a:p>
              <a:pPr marL="0" algn="ctr">
                <a:lnSpc>
                  <a:spcPct val="90000"/>
                </a:lnSpc>
                <a:spcAft>
                  <a:spcPts val="500"/>
                </a:spcAft>
                <a:buNone/>
              </a:pPr>
              <a:r>
                <a:rPr altLang="ko-KR" sz="1400" b="1">
                  <a:solidFill>
                    <a:schemeClr val="accent6">
                      <a:alpha val="100000"/>
                    </a:schemeClr>
                  </a:solidFill>
                  <a:latin typeface="+mn-lt"/>
                  <a:ea typeface="+mn-lt"/>
                </a:rPr>
                <a:t>Accredited NGOs</a:t>
              </a:r>
            </a:p>
          </p:txBody>
        </p:sp>
      </p:grpSp>
      <p:sp>
        <p:nvSpPr>
          <p:cNvPr id="22" name="slide11_shape13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the case of ICCN Conference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nppt_138560530929843840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ppt_138560530929843844"/>
          <p:cNvSpPr/>
          <p:nvPr/>
        </p:nvSpPr>
        <p:spPr>
          <a:xfrm>
            <a:off x="2087724" y="910064"/>
            <a:ext cx="5814403" cy="261392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 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 </a:t>
            </a:r>
            <a:r>
              <a:rPr altLang="ko-KR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case of ICCN Festival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6_shape9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03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slide6_shape10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lide6_shape11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6_shape12"/>
          <p:cNvSpPr/>
          <p:nvPr/>
        </p:nvSpPr>
        <p:spPr>
          <a:xfrm>
            <a:off x="1996664" y="1499058"/>
            <a:ext cx="6587281" cy="449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50000"/>
              </a:lnSpc>
              <a:buNone/>
            </a:pPr>
            <a:r>
              <a:rPr altLang="ko-KR" sz="2400" b="1">
                <a:solidFill>
                  <a:schemeClr val="accent6">
                    <a:alpha val="100000"/>
                  </a:schemeClr>
                </a:solidFill>
                <a:latin typeface="나눔고딕"/>
                <a:ea typeface="나눔고딕"/>
              </a:rPr>
              <a:t>ICCN Festival</a:t>
            </a:r>
          </a:p>
          <a:p>
            <a:pPr marL="0" algn="l">
              <a:lnSpc>
                <a:spcPct val="150000"/>
              </a:lnSpc>
              <a:buNone/>
            </a:pPr>
            <a:r>
              <a:rPr altLang="ko-KR" sz="2000" b="1">
                <a:solidFill>
                  <a:srgbClr val="FFFFFF"/>
                </a:solidFill>
                <a:latin typeface="나눔고딕"/>
                <a:ea typeface="나눔고딕"/>
              </a:rPr>
              <a:t>: a model that realizes the goals of the convention of awareness rising on importance of intangible culture, proving its value as a source of sustainable development, need of community involvement, power of international cooperation, and realization of cultural peace</a:t>
            </a:r>
          </a:p>
        </p:txBody>
      </p:sp>
      <p:sp>
        <p:nvSpPr>
          <p:cNvPr id="7" name="slide6_shape14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the case of ICCN Festival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45124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03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45125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45128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45131"/>
          <p:cNvSpPr/>
          <p:nvPr/>
        </p:nvSpPr>
        <p:spPr>
          <a:xfrm>
            <a:off x="1987447" y="1508276"/>
            <a:ext cx="6587281" cy="449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50000"/>
              </a:lnSpc>
              <a:buNone/>
            </a:pPr>
            <a:r>
              <a:rPr altLang="ko-KR" sz="2400" b="1">
                <a:solidFill>
                  <a:schemeClr val="accent6">
                    <a:alpha val="100000"/>
                  </a:schemeClr>
                </a:solidFill>
                <a:latin typeface="나눔고딕"/>
                <a:ea typeface="나눔고딕"/>
              </a:rPr>
              <a:t>Two inevitable challenges</a:t>
            </a:r>
          </a:p>
          <a:p>
            <a:pPr marL="0" algn="l">
              <a:lnSpc>
                <a:spcPct val="150000"/>
              </a:lnSpc>
              <a:buNone/>
            </a:pPr>
            <a:endParaRPr/>
          </a:p>
          <a:p>
            <a:pPr marL="0" algn="l">
              <a:lnSpc>
                <a:spcPct val="150000"/>
              </a:lnSpc>
              <a:buNone/>
            </a:pPr>
            <a:r>
              <a:rPr altLang="ko-KR" sz="2000" b="1">
                <a:solidFill>
                  <a:srgbClr val="FFFFFF"/>
                </a:solidFill>
                <a:latin typeface="나눔고딕"/>
                <a:ea typeface="나눔고딕"/>
              </a:rPr>
              <a:t>1. Obstacles in Language and logistics of ICH bearers</a:t>
            </a:r>
          </a:p>
          <a:p>
            <a:pPr marL="0" algn="l">
              <a:lnSpc>
                <a:spcPct val="150000"/>
              </a:lnSpc>
              <a:buNone/>
            </a:pPr>
            <a:r>
              <a:rPr altLang="ko-KR" sz="2000" b="1">
                <a:solidFill>
                  <a:srgbClr val="FFFFFF"/>
                </a:solidFill>
                <a:latin typeface="나눔고딕"/>
                <a:ea typeface="나눔고딕"/>
              </a:rPr>
              <a:t>2. Demonstrating ICH in balanced of distortion and demonstration of core value </a:t>
            </a:r>
          </a:p>
        </p:txBody>
      </p:sp>
      <p:sp>
        <p:nvSpPr>
          <p:cNvPr id="7" name="nppt_138560530929845133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the case of ICCN Festival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45252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03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4525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45256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45259"/>
          <p:cNvSpPr/>
          <p:nvPr/>
        </p:nvSpPr>
        <p:spPr>
          <a:xfrm>
            <a:off x="1475656" y="5157192"/>
            <a:ext cx="70208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lnSpc>
                <a:spcPct val="100000"/>
              </a:lnSpc>
              <a:buNone/>
            </a:pPr>
            <a:r>
              <a:rPr altLang="ko-KR" sz="2000" b="1" dirty="0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2012 ICCN Festival in </a:t>
            </a:r>
            <a:r>
              <a:rPr altLang="ko-KR" sz="2000" b="1" dirty="0" err="1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Gangneung</a:t>
            </a:r>
            <a:endParaRPr altLang="ko-KR" sz="2000" b="1" dirty="0">
              <a:solidFill>
                <a:schemeClr val="accent6"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algn="ctr">
              <a:lnSpc>
                <a:spcPct val="100000"/>
              </a:lnSpc>
              <a:buNone/>
            </a:pPr>
            <a:r>
              <a:rPr altLang="ko-KR" sz="2000" b="1" dirty="0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"The Value of Intangible Culture, Find it in a City!"</a:t>
            </a:r>
          </a:p>
          <a:p>
            <a:pPr marL="0" algn="ctr">
              <a:lnSpc>
                <a:spcPct val="100000"/>
              </a:lnSpc>
              <a:buNone/>
            </a:pPr>
            <a:r>
              <a:rPr altLang="ko-KR" sz="2000" b="1" dirty="0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Oct. 19. - 28, 10 days</a:t>
            </a:r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</p:txBody>
      </p:sp>
      <p:sp>
        <p:nvSpPr>
          <p:cNvPr id="7" name="nppt_138560530929845261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the case of ICCN Festival</a:t>
            </a:r>
          </a:p>
        </p:txBody>
      </p:sp>
      <p:pic>
        <p:nvPicPr>
          <p:cNvPr id="8" name="2012ICCN_동영상4 (4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75923" y="1556792"/>
            <a:ext cx="4512501" cy="3384376"/>
          </a:xfrm>
          <a:prstGeom prst="rect">
            <a:avLst/>
          </a:prstGeom>
        </p:spPr>
      </p:pic>
      <p:pic>
        <p:nvPicPr>
          <p:cNvPr id="9" name="그림 8" descr="축전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92896"/>
            <a:ext cx="2824928" cy="2448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45300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03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4530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45304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45307"/>
          <p:cNvSpPr/>
          <p:nvPr/>
        </p:nvSpPr>
        <p:spPr>
          <a:xfrm>
            <a:off x="1987447" y="1498423"/>
            <a:ext cx="6587281" cy="449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r>
              <a:rPr altLang="ko-KR" sz="2000" b="1">
                <a:solidFill>
                  <a:srgbClr val="FFFFFF"/>
                </a:solidFill>
                <a:latin typeface="나눔고딕"/>
                <a:ea typeface="나눔고딕"/>
              </a:rPr>
              <a:t>The case of ArteSol, Brazil</a:t>
            </a:r>
          </a:p>
        </p:txBody>
      </p:sp>
      <p:sp>
        <p:nvSpPr>
          <p:cNvPr id="7" name="nppt_138560530929845309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the case of ICCN Festival</a:t>
            </a:r>
          </a:p>
        </p:txBody>
      </p:sp>
      <p:pic>
        <p:nvPicPr>
          <p:cNvPr id="8" name="nppt_138569118311025535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283" y="2173670"/>
            <a:ext cx="3536153" cy="4195598"/>
          </a:xfrm>
          <a:prstGeom prst="rect">
            <a:avLst/>
          </a:prstGeom>
        </p:spPr>
      </p:pic>
      <p:sp>
        <p:nvSpPr>
          <p:cNvPr id="9" name="nppt_138569118311027037"/>
          <p:cNvSpPr/>
          <p:nvPr/>
        </p:nvSpPr>
        <p:spPr>
          <a:xfrm>
            <a:off x="5242034" y="2239200"/>
            <a:ext cx="3810000" cy="546100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endParaRPr/>
          </a:p>
        </p:txBody>
      </p:sp>
      <p:sp>
        <p:nvSpPr>
          <p:cNvPr id="10" name="nppt_138569118311032407"/>
          <p:cNvSpPr/>
          <p:nvPr/>
        </p:nvSpPr>
        <p:spPr>
          <a:xfrm>
            <a:off x="5301155" y="2111105"/>
            <a:ext cx="3810000" cy="3256556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"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브라질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아테솔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공연이었는데요.통역하시는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분께서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배경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설명도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해주시고공연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중간중간의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대사도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통역해주셔서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즐겁게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보았답니다.또한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마지막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관람객들과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신명나게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같이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어울리기도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 </a:t>
            </a:r>
            <a:r>
              <a:rPr altLang="ko-KR" sz="1400" dirty="0" err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했었구요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."</a:t>
            </a:r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r>
              <a:rPr altLang="ko-KR" sz="1400" dirty="0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" There was a performance from </a:t>
            </a:r>
            <a:r>
              <a:rPr altLang="ko-KR" sz="1400" dirty="0" err="1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Artesol</a:t>
            </a:r>
            <a:r>
              <a:rPr altLang="ko-KR" sz="1400" dirty="0">
                <a:solidFill>
                  <a:schemeClr val="accent6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Brazil. (While they are performing), it made more fun that a mediator gave its cultural background and even translation of what they said. Also, it was so much fun to hang out with all of people there!"</a:t>
            </a:r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-quoted from a blogger (</a:t>
            </a:r>
            <a:r>
              <a:rPr altLang="ko-KR" sz="1400" dirty="0">
                <a:latin typeface="+mn-ea"/>
                <a:ea typeface="+mn-ea"/>
                <a:hlinkClick r:id="rId3"/>
              </a:rPr>
              <a:t>http://blog.naver.com/yomanghouse?Redirect=Log&amp;logNo=90155535378</a:t>
            </a:r>
            <a:r>
              <a:rPr altLang="ko-KR" sz="1400" dirty="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46637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03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46638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46641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46644"/>
          <p:cNvSpPr/>
          <p:nvPr/>
        </p:nvSpPr>
        <p:spPr>
          <a:xfrm>
            <a:off x="1997300" y="1508276"/>
            <a:ext cx="6587281" cy="449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r>
              <a:rPr altLang="ko-KR" sz="2000" b="1">
                <a:solidFill>
                  <a:srgbClr val="FFFFFF"/>
                </a:solidFill>
                <a:latin typeface="나눔고딕"/>
                <a:ea typeface="나눔고딕"/>
              </a:rPr>
              <a:t>The case of Yiswind, China</a:t>
            </a:r>
          </a:p>
        </p:txBody>
      </p:sp>
      <p:sp>
        <p:nvSpPr>
          <p:cNvPr id="7" name="nppt_138560530929846646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the case of ICCN Festival</a:t>
            </a:r>
          </a:p>
        </p:txBody>
      </p:sp>
      <p:pic>
        <p:nvPicPr>
          <p:cNvPr id="8" name="nppt_138569118311026068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263" y="2301765"/>
            <a:ext cx="2902825" cy="3870434"/>
          </a:xfrm>
          <a:prstGeom prst="rect">
            <a:avLst/>
          </a:prstGeom>
        </p:spPr>
      </p:pic>
      <p:pic>
        <p:nvPicPr>
          <p:cNvPr id="9" name="nppt_138569118311026069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941" y="2301765"/>
            <a:ext cx="2961946" cy="3949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0_shape1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03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sp>
        <p:nvSpPr>
          <p:cNvPr id="4" name="slide10_shape2"/>
          <p:cNvSpPr/>
          <p:nvPr/>
        </p:nvSpPr>
        <p:spPr>
          <a:xfrm>
            <a:off x="2159732" y="1354296"/>
            <a:ext cx="6025214" cy="85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r>
              <a:rPr altLang="ko-KR" sz="2000" b="1">
                <a:solidFill>
                  <a:srgbClr val="FD8623"/>
                </a:solidFill>
                <a:latin typeface="나눔고딕"/>
                <a:ea typeface="나눔고딕"/>
              </a:rPr>
              <a:t>NGOs, the window and voice of local communities and the great advisors</a:t>
            </a:r>
          </a:p>
        </p:txBody>
      </p:sp>
      <p:cxnSp>
        <p:nvCxnSpPr>
          <p:cNvPr id="6" name="slide10_shape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lide10_shape4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10_shape5"/>
          <p:cNvSpPr/>
          <p:nvPr/>
        </p:nvSpPr>
        <p:spPr>
          <a:xfrm>
            <a:off x="2159732" y="221594"/>
            <a:ext cx="6599038" cy="8104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>
              <a:lnSpc>
                <a:spcPct val="100000"/>
              </a:lnSpc>
              <a:buNone/>
            </a:pPr>
            <a:r>
              <a:rPr altLang="ko-KR" sz="240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NGOs, the great mediator</a:t>
            </a:r>
          </a:p>
          <a:p>
            <a:pPr marL="0" algn="l">
              <a:lnSpc>
                <a:spcPct val="100000"/>
              </a:lnSpc>
              <a:buNone/>
            </a:pPr>
            <a:r>
              <a:rPr altLang="ko-KR" sz="2400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: the case of ICCN Festival</a:t>
            </a:r>
          </a:p>
        </p:txBody>
      </p:sp>
      <p:sp>
        <p:nvSpPr>
          <p:cNvPr id="9" name="nppt_138569118311010406"/>
          <p:cNvSpPr/>
          <p:nvPr/>
        </p:nvSpPr>
        <p:spPr>
          <a:xfrm>
            <a:off x="1239794" y="2604012"/>
            <a:ext cx="2378177" cy="240583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 r="-100000" b="-100000"/>
          </a:gradFill>
          <a:effectLst>
            <a:reflection blurRad="6350" stA="50000" endA="300" endPos="38500" dist="50800" dir="5400000" sy="-100000" algn="bl" rotWithShape="0"/>
          </a:effectLst>
        </p:spPr>
        <p:txBody>
          <a:bodyPr lIns="90000" tIns="46800" rIns="90000" bIns="46800" anchor="ctr"/>
          <a:lstStyle/>
          <a:p>
            <a:pPr marL="0" algn="ctr" defTabSz="914400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nppt_138569118311010599"/>
          <p:cNvSpPr/>
          <p:nvPr/>
        </p:nvSpPr>
        <p:spPr>
          <a:xfrm>
            <a:off x="1655848" y="3120205"/>
            <a:ext cx="1502491" cy="1373443"/>
          </a:xfrm>
          <a:prstGeom prst="diamond">
            <a:avLst/>
          </a:prstGeom>
          <a:solidFill>
            <a:schemeClr val="dk1">
              <a:lumMod val="50000"/>
              <a:lumOff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 marL="0" algn="ctr">
              <a:lnSpc>
                <a:spcPct val="100000"/>
              </a:lnSpc>
              <a:buNone/>
            </a:pPr>
            <a:r>
              <a:rPr altLang="ko-KR" sz="1400" b="1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Core Value of ICH</a:t>
            </a:r>
          </a:p>
        </p:txBody>
      </p:sp>
      <p:sp>
        <p:nvSpPr>
          <p:cNvPr id="11" name="nppt_138569118311011752"/>
          <p:cNvSpPr/>
          <p:nvPr/>
        </p:nvSpPr>
        <p:spPr>
          <a:xfrm>
            <a:off x="1473310" y="5009842"/>
            <a:ext cx="2206112" cy="37096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1800" b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Local Surroundings</a:t>
            </a:r>
          </a:p>
        </p:txBody>
      </p:sp>
      <p:sp>
        <p:nvSpPr>
          <p:cNvPr id="12" name="nppt_138569118311015803"/>
          <p:cNvSpPr/>
          <p:nvPr/>
        </p:nvSpPr>
        <p:spPr>
          <a:xfrm>
            <a:off x="7046963" y="3429000"/>
            <a:ext cx="1929580" cy="692753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4000" b="1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Public</a:t>
            </a:r>
          </a:p>
        </p:txBody>
      </p:sp>
      <p:cxnSp>
        <p:nvCxnSpPr>
          <p:cNvPr id="13" name="nppt_138569118311017260"/>
          <p:cNvCxnSpPr/>
          <p:nvPr/>
        </p:nvCxnSpPr>
        <p:spPr>
          <a:xfrm>
            <a:off x="2854154" y="3456653"/>
            <a:ext cx="4119067" cy="350275"/>
          </a:xfrm>
          <a:prstGeom prst="straightConnector1">
            <a:avLst/>
          </a:prstGeom>
          <a:ln w="63500" cap="flat" cmpd="sng">
            <a:solidFill>
              <a:schemeClr val="accent6"/>
            </a:solidFill>
            <a:prstDash val="solid"/>
            <a:round/>
            <a:headEnd type="none"/>
            <a:tailEnd type="arrow"/>
          </a:ln>
        </p:spPr>
      </p:cxnSp>
      <p:cxnSp>
        <p:nvCxnSpPr>
          <p:cNvPr id="14" name="nppt_138569118311017590"/>
          <p:cNvCxnSpPr/>
          <p:nvPr/>
        </p:nvCxnSpPr>
        <p:spPr>
          <a:xfrm flipV="1">
            <a:off x="2843673" y="3806927"/>
            <a:ext cx="4074241" cy="377927"/>
          </a:xfrm>
          <a:prstGeom prst="line">
            <a:avLst/>
          </a:prstGeom>
          <a:ln w="63500" cap="flat">
            <a:solidFill>
              <a:schemeClr val="accent6"/>
            </a:solidFill>
            <a:prstDash val="solid"/>
          </a:ln>
        </p:spPr>
      </p:cxnSp>
      <p:sp>
        <p:nvSpPr>
          <p:cNvPr id="15" name="nppt_138569118311017846"/>
          <p:cNvSpPr/>
          <p:nvPr/>
        </p:nvSpPr>
        <p:spPr>
          <a:xfrm>
            <a:off x="4109281" y="4220599"/>
            <a:ext cx="3810000" cy="546100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Balanced way</a:t>
            </a:r>
          </a:p>
        </p:txBody>
      </p:sp>
      <p:sp>
        <p:nvSpPr>
          <p:cNvPr id="16" name="nppt_138569118311017895"/>
          <p:cNvSpPr/>
          <p:nvPr/>
        </p:nvSpPr>
        <p:spPr>
          <a:xfrm>
            <a:off x="4067944" y="2852936"/>
            <a:ext cx="3810000" cy="546100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Language</a:t>
            </a:r>
          </a:p>
        </p:txBody>
      </p:sp>
      <p:sp>
        <p:nvSpPr>
          <p:cNvPr id="17" name="nppt_138569118311018215"/>
          <p:cNvSpPr/>
          <p:nvPr/>
        </p:nvSpPr>
        <p:spPr>
          <a:xfrm>
            <a:off x="4139952" y="3429000"/>
            <a:ext cx="1368152" cy="6878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 marL="0" algn="ctr">
              <a:lnSpc>
                <a:spcPct val="100000"/>
              </a:lnSpc>
              <a:buNone/>
            </a:pPr>
            <a:r>
              <a:rPr altLang="ko-KR" sz="2400" b="1" dirty="0">
                <a:solidFill>
                  <a:schemeClr val="bg1">
                    <a:alpha val="100000"/>
                  </a:schemeClr>
                </a:solidFill>
                <a:latin typeface="+mn-ea"/>
                <a:ea typeface="+mn-ea"/>
              </a:rPr>
              <a:t>NGOs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lide2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2_shape3"/>
          <p:cNvSpPr/>
          <p:nvPr/>
        </p:nvSpPr>
        <p:spPr>
          <a:xfrm>
            <a:off x="1946365" y="1412776"/>
            <a:ext cx="6624736" cy="320512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1  What is ICCN?</a:t>
            </a:r>
          </a:p>
          <a:p>
            <a:pPr marL="0" algn="l" defTabSz="914400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2  NGOs, the great mediator</a:t>
            </a:r>
          </a:p>
          <a:p>
            <a:pPr marL="0" algn="l" defTabSz="914400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    : a case of ICCN Conference</a:t>
            </a:r>
          </a:p>
          <a:p>
            <a:pPr marL="0" algn="l" defTabSz="914400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3  NGOs, the great mediator</a:t>
            </a:r>
          </a:p>
          <a:p>
            <a:pPr marL="0" algn="l" defTabSz="914400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    : a case of ICCN Festival</a:t>
            </a:r>
          </a:p>
          <a:p>
            <a:pPr marL="0" algn="l" defTabSz="914400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4  Conclusion</a:t>
            </a:r>
          </a:p>
        </p:txBody>
      </p:sp>
      <p:sp>
        <p:nvSpPr>
          <p:cNvPr id="5" name="nppt_138560530929821338"/>
          <p:cNvSpPr/>
          <p:nvPr/>
        </p:nvSpPr>
        <p:spPr>
          <a:xfrm>
            <a:off x="431800" y="869570"/>
            <a:ext cx="3810000" cy="546100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 defTabSz="914400" latinLnBrk="1">
              <a:lnSpc>
                <a:spcPct val="100000"/>
              </a:lnSpc>
              <a:buNone/>
            </a:pPr>
            <a:r>
              <a:rPr altLang="ko-KR" sz="2400" b="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nppt_138569118311020104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ppt_138569118311020107"/>
          <p:cNvSpPr/>
          <p:nvPr/>
        </p:nvSpPr>
        <p:spPr>
          <a:xfrm>
            <a:off x="2087724" y="912925"/>
            <a:ext cx="5814403" cy="261392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>
              <a:lnSpc>
                <a:spcPct val="100000"/>
              </a:lnSpc>
              <a:buNone/>
            </a:pPr>
            <a:r>
              <a:rPr altLang="ko-KR" sz="4200">
                <a:solidFill>
                  <a:srgbClr val="FFFFFF"/>
                </a:solidFill>
                <a:latin typeface="나눔고딕"/>
                <a:ea typeface="나눔고딕"/>
              </a:rPr>
              <a:t>Conclusion</a:t>
            </a:r>
          </a:p>
          <a:p>
            <a:pPr marL="0" algn="l">
              <a:buNone/>
            </a:pPr>
            <a:r>
              <a:rPr altLang="ko-KR" sz="4200">
                <a:solidFill>
                  <a:srgbClr val="FFFFFF"/>
                </a:solidFill>
                <a:latin typeface="나눔고딕"/>
                <a:ea typeface="나눔고딕"/>
              </a:rPr>
              <a:t>: </a:t>
            </a:r>
            <a:r>
              <a:rPr altLang="ko-KR" sz="3200">
                <a:solidFill>
                  <a:srgbClr val="FFFFFF"/>
                </a:solidFill>
                <a:latin typeface="나눔고딕"/>
                <a:ea typeface="나눔고딕"/>
              </a:rPr>
              <a:t>2</a:t>
            </a:r>
            <a:r>
              <a:rPr altLang="ko-KR" sz="3200" baseline="30000">
                <a:solidFill>
                  <a:srgbClr val="FFFFFF"/>
                </a:solidFill>
                <a:latin typeface="나눔고딕"/>
                <a:ea typeface="나눔고딕"/>
              </a:rPr>
              <a:t>nd</a:t>
            </a:r>
            <a:r>
              <a:rPr altLang="ko-KR" sz="3200">
                <a:solidFill>
                  <a:srgbClr val="FFFFFF"/>
                </a:solidFill>
                <a:latin typeface="나눔고딕"/>
                <a:ea typeface="나눔고딕"/>
              </a:rPr>
              <a:t> ICCN Festival in Isfahan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9118311020602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endParaRPr/>
          </a:p>
        </p:txBody>
      </p:sp>
      <p:cxnSp>
        <p:nvCxnSpPr>
          <p:cNvPr id="4" name="nppt_138569118311020603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9118311020606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9118311020609"/>
          <p:cNvSpPr/>
          <p:nvPr/>
        </p:nvSpPr>
        <p:spPr>
          <a:xfrm>
            <a:off x="1997300" y="1508276"/>
            <a:ext cx="6587281" cy="465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ctr">
              <a:lnSpc>
                <a:spcPct val="100000"/>
              </a:lnSpc>
              <a:buNone/>
            </a:pPr>
            <a:endParaRPr lang="en-US" altLang="ko-KR" sz="2025" b="1" dirty="0" smtClean="0">
              <a:solidFill>
                <a:srgbClr val="FFFFFF"/>
              </a:solidFill>
              <a:latin typeface="나눔고딕"/>
              <a:ea typeface="나눔고딕"/>
            </a:endParaRPr>
          </a:p>
          <a:p>
            <a:pPr marL="0" algn="ctr">
              <a:lnSpc>
                <a:spcPct val="100000"/>
              </a:lnSpc>
              <a:buNone/>
            </a:pPr>
            <a:r>
              <a:rPr altLang="ko-KR" sz="2025" b="1" dirty="0" smtClean="0">
                <a:solidFill>
                  <a:srgbClr val="FFFFFF"/>
                </a:solidFill>
                <a:latin typeface="나눔고딕"/>
                <a:ea typeface="나눔고딕"/>
              </a:rPr>
              <a:t>2014 </a:t>
            </a:r>
            <a:r>
              <a:rPr altLang="ko-KR" sz="2025" b="1" dirty="0">
                <a:solidFill>
                  <a:srgbClr val="FFFFFF"/>
                </a:solidFill>
                <a:latin typeface="나눔고딕"/>
                <a:ea typeface="나눔고딕"/>
              </a:rPr>
              <a:t>ICCN International Festival and GA</a:t>
            </a:r>
          </a:p>
          <a:p>
            <a:pPr marL="0" algn="ctr">
              <a:lnSpc>
                <a:spcPct val="100000"/>
              </a:lnSpc>
              <a:buNone/>
            </a:pPr>
            <a:r>
              <a:rPr altLang="ko-KR" sz="2000" b="1" dirty="0">
                <a:solidFill>
                  <a:srgbClr val="FFFFFF"/>
                </a:solidFill>
                <a:latin typeface="나눔고딕"/>
                <a:ea typeface="나눔고딕"/>
              </a:rPr>
              <a:t>Oct. 8 to 12, 2014, Isfahan, Iran</a:t>
            </a:r>
          </a:p>
          <a:p>
            <a:pPr marL="0" algn="ctr">
              <a:lnSpc>
                <a:spcPct val="100000"/>
              </a:lnSpc>
              <a:buNone/>
            </a:pPr>
            <a:r>
              <a:rPr altLang="ko-KR" sz="2000" b="1" dirty="0">
                <a:solidFill>
                  <a:srgbClr val="FFFFFF"/>
                </a:solidFill>
                <a:latin typeface="나눔고딕"/>
                <a:ea typeface="나눔고딕"/>
                <a:hlinkClick r:id="rId2"/>
              </a:rPr>
              <a:t>www.iccn2014.com</a:t>
            </a:r>
          </a:p>
          <a:p>
            <a:pPr marL="0" algn="l">
              <a:lnSpc>
                <a:spcPct val="100000"/>
              </a:lnSpc>
              <a:buNone/>
            </a:pPr>
            <a:endParaRPr dirty="0"/>
          </a:p>
          <a:p>
            <a:pPr marL="0" algn="l">
              <a:lnSpc>
                <a:spcPct val="100000"/>
              </a:lnSpc>
              <a:buNone/>
            </a:pPr>
            <a:endParaRPr dirty="0"/>
          </a:p>
        </p:txBody>
      </p:sp>
      <p:sp>
        <p:nvSpPr>
          <p:cNvPr id="7" name="nppt_138569118311020611"/>
          <p:cNvSpPr/>
          <p:nvPr/>
        </p:nvSpPr>
        <p:spPr>
          <a:xfrm>
            <a:off x="2159732" y="221594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>
              <a:lnSpc>
                <a:spcPct val="100000"/>
              </a:lnSpc>
              <a:buNone/>
            </a:pPr>
            <a:r>
              <a:rPr altLang="ko-KR" sz="2400">
                <a:solidFill>
                  <a:srgbClr val="FFFFFF"/>
                </a:solidFill>
                <a:latin typeface="나눔고딕"/>
                <a:ea typeface="나눔고딕"/>
              </a:rPr>
              <a:t>Conclusion</a:t>
            </a:r>
          </a:p>
          <a:p>
            <a:pPr marL="0" algn="l">
              <a:lnSpc>
                <a:spcPct val="100000"/>
              </a:lnSpc>
              <a:buNone/>
            </a:pPr>
            <a:r>
              <a:rPr altLang="ko-KR" sz="2400">
                <a:solidFill>
                  <a:srgbClr val="FFFFFF"/>
                </a:solidFill>
                <a:latin typeface="나눔고딕"/>
                <a:ea typeface="나눔고딕"/>
              </a:rPr>
              <a:t>: 2</a:t>
            </a:r>
            <a:r>
              <a:rPr altLang="ko-KR" sz="2400" baseline="30000">
                <a:solidFill>
                  <a:srgbClr val="FFFFFF"/>
                </a:solidFill>
                <a:latin typeface="나눔고딕"/>
                <a:ea typeface="나눔고딕"/>
              </a:rPr>
              <a:t>nd </a:t>
            </a:r>
            <a:r>
              <a:rPr altLang="ko-KR" sz="2400">
                <a:solidFill>
                  <a:srgbClr val="FFFFFF"/>
                </a:solidFill>
                <a:latin typeface="나눔고딕"/>
                <a:ea typeface="나눔고딕"/>
              </a:rPr>
              <a:t>ICCN Festival in Isfahan</a:t>
            </a:r>
          </a:p>
        </p:txBody>
      </p:sp>
      <p:pic>
        <p:nvPicPr>
          <p:cNvPr id="8" name="nppt_138569118311021335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1975" y="1508276"/>
            <a:ext cx="5517931" cy="2897627"/>
          </a:xfrm>
          <a:prstGeom prst="rect">
            <a:avLst/>
          </a:prstGeom>
        </p:spPr>
      </p:pic>
      <p:pic>
        <p:nvPicPr>
          <p:cNvPr id="9" name="nppt_138569118311021057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797" y="5757611"/>
            <a:ext cx="1200907" cy="48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lide16_shape1"/>
          <p:cNvCxnSpPr/>
          <p:nvPr/>
        </p:nvCxnSpPr>
        <p:spPr>
          <a:xfrm rot="10800000">
            <a:off x="431800" y="1418395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16_shape3"/>
          <p:cNvSpPr/>
          <p:nvPr/>
        </p:nvSpPr>
        <p:spPr>
          <a:xfrm>
            <a:off x="2087724" y="1264788"/>
            <a:ext cx="6653935" cy="13526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lide3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3_shape3"/>
          <p:cNvSpPr/>
          <p:nvPr/>
        </p:nvSpPr>
        <p:spPr>
          <a:xfrm>
            <a:off x="2087724" y="910064"/>
            <a:ext cx="5439972" cy="207424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ICC</a:t>
            </a:r>
            <a:r>
              <a:rPr altLang="ko-KR" sz="4200" kern="1200">
                <a:solidFill>
                  <a:schemeClr val="accent6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4_shape1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01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slide4_shape2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lide4_shape3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4_shape6"/>
          <p:cNvSpPr/>
          <p:nvPr/>
        </p:nvSpPr>
        <p:spPr>
          <a:xfrm>
            <a:off x="2272580" y="1470631"/>
            <a:ext cx="6276533" cy="525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l">
              <a:lnSpc>
                <a:spcPct val="114000"/>
              </a:lnSpc>
              <a:buNone/>
            </a:pPr>
            <a:endParaRPr/>
          </a:p>
          <a:p>
            <a:pPr marL="431800" indent="-431800" algn="l">
              <a:lnSpc>
                <a:spcPct val="114000"/>
              </a:lnSpc>
              <a:buNone/>
            </a:pPr>
            <a:r>
              <a:rPr lang="en-US" altLang="ko-KR" sz="1200">
                <a:solidFill>
                  <a:schemeClr val="bg1">
                    <a:alpha val="100000"/>
                  </a:schemeClr>
                </a:solidFill>
                <a:latin typeface="나눔고딕"/>
              </a:rPr>
              <a:t> </a:t>
            </a:r>
            <a:r>
              <a:rPr altLang="ko-KR" sz="29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ICCN = Inter-City</a:t>
            </a:r>
            <a:r>
              <a:rPr altLang="ko-KR" sz="29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900">
                <a:solidFill>
                  <a:srgbClr val="FF9900"/>
                </a:solidFill>
                <a:latin typeface="Tahoma"/>
                <a:ea typeface="Tahoma"/>
              </a:rPr>
              <a:t>I</a:t>
            </a:r>
            <a:r>
              <a:rPr altLang="ko-KR" sz="29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ntangible</a:t>
            </a:r>
            <a:r>
              <a:rPr altLang="ko-KR" sz="2900">
                <a:solidFill>
                  <a:srgbClr val="FF9900"/>
                </a:solidFill>
                <a:latin typeface="Tahoma"/>
                <a:ea typeface="Tahoma"/>
              </a:rPr>
              <a:t>C</a:t>
            </a:r>
            <a:r>
              <a:rPr altLang="ko-KR" sz="29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ultural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ctr">
              <a:lnSpc>
                <a:spcPct val="100000"/>
              </a:lnSpc>
              <a:buNone/>
            </a:pPr>
            <a:r>
              <a:rPr altLang="ko-KR" sz="2900">
                <a:solidFill>
                  <a:srgbClr val="FF9900"/>
                </a:solidFill>
                <a:latin typeface="Tahoma"/>
                <a:ea typeface="Tahoma"/>
              </a:rPr>
              <a:t>C</a:t>
            </a:r>
            <a:r>
              <a:rPr altLang="ko-KR" sz="29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ooperation</a:t>
            </a:r>
            <a:r>
              <a:rPr altLang="ko-KR" sz="29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900">
                <a:solidFill>
                  <a:srgbClr val="FF9900"/>
                </a:solidFill>
                <a:latin typeface="Tahoma"/>
                <a:ea typeface="Tahoma"/>
              </a:rPr>
              <a:t>Network </a:t>
            </a:r>
          </a:p>
          <a:p>
            <a:pPr marL="0" algn="l">
              <a:lnSpc>
                <a:spcPct val="130000"/>
              </a:lnSpc>
              <a:buNone/>
            </a:pPr>
            <a:endParaRPr/>
          </a:p>
          <a:p>
            <a:pPr marL="0" algn="l">
              <a:lnSpc>
                <a:spcPct val="130000"/>
              </a:lnSpc>
              <a:buNone/>
            </a:pPr>
            <a:r>
              <a:rPr altLang="ko-KR" sz="2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The</a:t>
            </a:r>
            <a:r>
              <a:rPr altLang="ko-KR" sz="20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000">
                <a:solidFill>
                  <a:srgbClr val="FF9900"/>
                </a:solidFill>
                <a:latin typeface="Tahoma"/>
                <a:ea typeface="Tahoma"/>
              </a:rPr>
              <a:t>only</a:t>
            </a:r>
            <a:r>
              <a:rPr altLang="ko-KR" sz="20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international organization of</a:t>
            </a:r>
            <a:r>
              <a:rPr altLang="ko-KR" sz="20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000">
                <a:solidFill>
                  <a:srgbClr val="FF9900"/>
                </a:solidFill>
                <a:latin typeface="Tahoma"/>
                <a:ea typeface="Tahoma"/>
              </a:rPr>
              <a:t>local government level</a:t>
            </a:r>
            <a:r>
              <a:rPr altLang="ko-KR" sz="2000">
                <a:solidFill>
                  <a:srgbClr val="FFFFFF"/>
                </a:solidFill>
                <a:latin typeface="Tahoma"/>
                <a:ea typeface="Tahoma"/>
              </a:rPr>
              <a:t> for </a:t>
            </a:r>
            <a:r>
              <a:rPr altLang="ko-KR" sz="2000">
                <a:solidFill>
                  <a:srgbClr val="FF9900"/>
                </a:solidFill>
                <a:latin typeface="Tahoma"/>
                <a:ea typeface="Tahoma"/>
              </a:rPr>
              <a:t>S</a:t>
            </a:r>
            <a:r>
              <a:rPr altLang="ko-KR" sz="2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ustainable</a:t>
            </a:r>
            <a:r>
              <a:rPr altLang="ko-KR" sz="20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000">
                <a:solidFill>
                  <a:srgbClr val="FF9900"/>
                </a:solidFill>
                <a:latin typeface="Tahoma"/>
                <a:ea typeface="Tahoma"/>
              </a:rPr>
              <a:t>Local Development</a:t>
            </a:r>
          </a:p>
          <a:p>
            <a:pPr marL="0" algn="l">
              <a:lnSpc>
                <a:spcPct val="130000"/>
              </a:lnSpc>
              <a:buNone/>
            </a:pPr>
            <a:r>
              <a:rPr altLang="ko-KR" sz="2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and </a:t>
            </a:r>
            <a:r>
              <a:rPr altLang="ko-KR" sz="2000">
                <a:solidFill>
                  <a:srgbClr val="FF9900"/>
                </a:solidFill>
                <a:latin typeface="Tahoma"/>
                <a:ea typeface="Tahoma"/>
              </a:rPr>
              <a:t>R</a:t>
            </a:r>
            <a:r>
              <a:rPr altLang="ko-KR" sz="2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ealization of</a:t>
            </a:r>
            <a:r>
              <a:rPr altLang="ko-KR" sz="20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000">
                <a:solidFill>
                  <a:srgbClr val="FF9900"/>
                </a:solidFill>
                <a:latin typeface="Tahoma"/>
                <a:ea typeface="Tahoma"/>
              </a:rPr>
              <a:t>Cultural Peace </a:t>
            </a:r>
            <a:r>
              <a:rPr altLang="ko-KR" sz="2000">
                <a:solidFill>
                  <a:srgbClr val="FFFFFF"/>
                </a:solidFill>
                <a:latin typeface="Tahoma"/>
                <a:ea typeface="Tahoma"/>
              </a:rPr>
              <a:t>through the safeguarding and promotion</a:t>
            </a:r>
            <a:r>
              <a:rPr altLang="ko-KR" sz="2000">
                <a:solidFill>
                  <a:schemeClr val="tx1">
                    <a:alpha val="100000"/>
                  </a:schemeClr>
                </a:solidFill>
                <a:latin typeface="Tahoma"/>
                <a:ea typeface="Tahoma"/>
              </a:rPr>
              <a:t> </a:t>
            </a:r>
            <a:r>
              <a:rPr altLang="ko-KR" sz="2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of Intangible Cultural Heritage.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</p:txBody>
      </p:sp>
      <p:sp>
        <p:nvSpPr>
          <p:cNvPr id="7" name="slide4_shape7"/>
          <p:cNvSpPr/>
          <p:nvPr/>
        </p:nvSpPr>
        <p:spPr>
          <a:xfrm>
            <a:off x="2159732" y="220323"/>
            <a:ext cx="6599038" cy="7920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ICCN?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7145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01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7146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7149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7152"/>
          <p:cNvSpPr/>
          <p:nvPr/>
        </p:nvSpPr>
        <p:spPr>
          <a:xfrm>
            <a:off x="2123915" y="4909484"/>
            <a:ext cx="6670670" cy="191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l" defTabSz="914400" latinLnBrk="1">
              <a:lnSpc>
                <a:spcPct val="114000"/>
              </a:lnSpc>
              <a:buNone/>
            </a:pPr>
            <a:endParaRPr/>
          </a:p>
          <a:p>
            <a:pPr marL="266700" indent="-266700" algn="l" defTabSz="914400" latinLnBrk="1">
              <a:lnSpc>
                <a:spcPct val="114000"/>
              </a:lnSpc>
              <a:buNone/>
            </a:pPr>
            <a:endParaRPr/>
          </a:p>
          <a:p>
            <a:pPr marL="0" algn="l" defTabSz="914400" latinLnBrk="1">
              <a:lnSpc>
                <a:spcPct val="100000"/>
              </a:lnSpc>
              <a:buNone/>
            </a:pPr>
            <a:r>
              <a:rPr altLang="ko-KR" sz="2400" kern="120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40</a:t>
            </a:r>
            <a:r>
              <a:rPr altLang="ko-K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cities from 35 countries and</a:t>
            </a:r>
            <a:r>
              <a:rPr altLang="ko-K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altLang="ko-KR" sz="2400" kern="120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25</a:t>
            </a:r>
            <a:r>
              <a:rPr altLang="ko-K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organizations</a:t>
            </a:r>
          </a:p>
          <a:p>
            <a:pPr marL="0" algn="r" defTabSz="914400" latinLnBrk="1">
              <a:lnSpc>
                <a:spcPct val="100000"/>
              </a:lnSpc>
              <a:buNone/>
            </a:pPr>
            <a:r>
              <a:rPr altLang="ko-KR" sz="18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(2013.11)</a:t>
            </a:r>
          </a:p>
          <a:p>
            <a:pPr marL="0" algn="l" defTabSz="914400" latinLnBrk="1">
              <a:lnSpc>
                <a:spcPct val="100000"/>
              </a:lnSpc>
              <a:buNone/>
            </a:pPr>
            <a:endParaRPr/>
          </a:p>
          <a:p>
            <a:pPr marL="0" algn="l" defTabSz="914400" latinLnBrk="1">
              <a:lnSpc>
                <a:spcPct val="100000"/>
              </a:lnSpc>
              <a:buNone/>
            </a:pPr>
            <a:endParaRPr/>
          </a:p>
        </p:txBody>
      </p:sp>
      <p:sp>
        <p:nvSpPr>
          <p:cNvPr id="7" name="nppt_13856053092987154"/>
          <p:cNvSpPr/>
          <p:nvPr/>
        </p:nvSpPr>
        <p:spPr>
          <a:xfrm>
            <a:off x="2159732" y="220323"/>
            <a:ext cx="6599038" cy="7920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ICCN?</a:t>
            </a:r>
          </a:p>
        </p:txBody>
      </p:sp>
      <p:pic>
        <p:nvPicPr>
          <p:cNvPr id="8" name="nppt_13856053092987488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215" y="1479844"/>
            <a:ext cx="6631370" cy="3832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3856053092989133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01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nppt_13856053092989134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ppt_13856053092989137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ppt_13856053092989140"/>
          <p:cNvSpPr/>
          <p:nvPr/>
        </p:nvSpPr>
        <p:spPr>
          <a:xfrm>
            <a:off x="1789114" y="1421363"/>
            <a:ext cx="7064808" cy="7188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9550" indent="-20955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2014    ICCN Conference and 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</a:t>
            </a:r>
            <a:r>
              <a:rPr altLang="ko-KR" sz="140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nd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ICCN Festival, Isfahan, Iran</a:t>
            </a:r>
          </a:p>
          <a:p>
            <a:pPr marL="209550" indent="-209550" algn="l">
              <a:lnSpc>
                <a:spcPct val="100000"/>
              </a:lnSpc>
              <a:buNone/>
            </a:pPr>
            <a:endParaRPr/>
          </a:p>
          <a:p>
            <a:pPr marL="209550" indent="-20955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2013    6</a:t>
            </a:r>
            <a:r>
              <a:rPr altLang="ko-KR" sz="1400" b="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th</a:t>
            </a: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Thematic Workshop, Dubrovnik, Croatia</a:t>
            </a:r>
          </a:p>
          <a:p>
            <a:pPr marL="73025" indent="-73025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         ICCN festival as 10</a:t>
            </a:r>
            <a:r>
              <a:rPr altLang="ko-KR" sz="1400" b="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th</a:t>
            </a: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Anniversary of UNESCO Convention</a:t>
            </a:r>
          </a:p>
          <a:p>
            <a:pPr marL="95250" indent="-9525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2012   "2012 ICCN World Intangible Culture Festival", 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GANGNEUNG, Korea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         </a:t>
            </a:r>
            <a:r>
              <a:rPr altLang="ko-KR" sz="1400" b="0">
                <a:solidFill>
                  <a:schemeClr val="accent6">
                    <a:alpha val="100000"/>
                  </a:schemeClr>
                </a:solidFill>
                <a:latin typeface="Tahoma"/>
                <a:ea typeface="Tahoma"/>
              </a:rPr>
              <a:t> Final Accreditation as the advisory NGOs to the </a:t>
            </a:r>
            <a:r>
              <a:rPr altLang="ko-KR" sz="1400">
                <a:solidFill>
                  <a:schemeClr val="accent6">
                    <a:alpha val="100000"/>
                  </a:schemeClr>
                </a:solidFill>
                <a:latin typeface="Tahoma"/>
                <a:ea typeface="Tahoma"/>
              </a:rPr>
              <a:t>Committee of UNESCO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00000"/>
              </a:lnSpc>
              <a:buNone/>
            </a:pP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2011     5</a:t>
            </a:r>
            <a:r>
              <a:rPr altLang="ko-KR" sz="140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th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Thematic Workshop/ 2</a:t>
            </a:r>
            <a:r>
              <a:rPr altLang="ko-KR" sz="140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nd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ICCN Youth Forum, GANNAT, France 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2010     3</a:t>
            </a:r>
            <a:r>
              <a:rPr altLang="ko-KR" sz="1400" b="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rd</a:t>
            </a: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International Round Table of Mayors/ </a:t>
            </a:r>
          </a:p>
          <a:p>
            <a:pPr marL="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           1</a:t>
            </a:r>
            <a:r>
              <a:rPr altLang="ko-KR" sz="1400" b="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st</a:t>
            </a: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ICCN Youth Forum, VLCNOV, Czech Republic 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00000"/>
              </a:lnSpc>
              <a:buNone/>
            </a:pP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2008    2</a:t>
            </a:r>
            <a:r>
              <a:rPr altLang="ko-KR" sz="140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nd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International Round Table of Mayors  CAIRO, Egypt </a:t>
            </a:r>
          </a:p>
          <a:p>
            <a:pPr marL="0" algn="l">
              <a:lnSpc>
                <a:spcPct val="100000"/>
              </a:lnSpc>
              <a:buNone/>
            </a:pPr>
            <a:r>
              <a:rPr altLang="ko-KR" sz="1400" b="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           : </a:t>
            </a:r>
            <a:r>
              <a:rPr altLang="ko-KR" sz="1400" b="0">
                <a:solidFill>
                  <a:schemeClr val="accent6">
                    <a:alpha val="100000"/>
                  </a:schemeClr>
                </a:solidFill>
                <a:latin typeface="Tahoma"/>
                <a:ea typeface="Tahoma"/>
              </a:rPr>
              <a:t>Official Founding of the ICCN 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00000"/>
              </a:lnSpc>
              <a:buNone/>
            </a:pP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2004    1</a:t>
            </a:r>
            <a:r>
              <a:rPr altLang="ko-KR" sz="1400" baseline="300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st</a:t>
            </a:r>
            <a:r>
              <a:rPr altLang="ko-KR" sz="1400">
                <a:solidFill>
                  <a:schemeClr val="bg1">
                    <a:alpha val="100000"/>
                  </a:schemeClr>
                </a:solidFill>
                <a:latin typeface="Tahoma"/>
                <a:ea typeface="Tahoma"/>
              </a:rPr>
              <a:t> International Round Table of Mayors , GANGNEUNG, Korea </a:t>
            </a:r>
          </a:p>
        </p:txBody>
      </p:sp>
      <p:sp>
        <p:nvSpPr>
          <p:cNvPr id="7" name="nppt_13856053092989142"/>
          <p:cNvSpPr/>
          <p:nvPr/>
        </p:nvSpPr>
        <p:spPr>
          <a:xfrm>
            <a:off x="2159732" y="220323"/>
            <a:ext cx="6599038" cy="7920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ICCN?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2_shape10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>
              <a:lnSpc>
                <a:spcPct val="100000"/>
              </a:lnSpc>
              <a:buNone/>
            </a:pPr>
            <a:r>
              <a:rPr lang="en-US" altLang="ko-KR" sz="2200" b="1" kern="1200">
                <a:solidFill>
                  <a:srgbClr val="FF873C"/>
                </a:solidFill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4" name="slide12_shape11"/>
          <p:cNvSpPr/>
          <p:nvPr/>
        </p:nvSpPr>
        <p:spPr>
          <a:xfrm>
            <a:off x="2129061" y="1332682"/>
            <a:ext cx="6187319" cy="325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0000"/>
              </a:lnSpc>
              <a:buNone/>
            </a:pPr>
            <a:r>
              <a:rPr altLang="ko-KR" sz="2400" b="1">
                <a:solidFill>
                  <a:srgbClr val="FD8623"/>
                </a:solidFill>
                <a:latin typeface="나눔고딕"/>
                <a:ea typeface="나눔고딕"/>
              </a:rPr>
              <a:t>MAJOR </a:t>
            </a:r>
            <a:r>
              <a:rPr altLang="ko-KR" sz="2400" b="1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ACTIVITIES </a:t>
            </a:r>
            <a:r>
              <a:rPr altLang="ko-KR" sz="2400" b="1">
                <a:solidFill>
                  <a:srgbClr val="FD8623"/>
                </a:solidFill>
                <a:latin typeface="나눔고딕"/>
                <a:ea typeface="나눔고딕"/>
              </a:rPr>
              <a:t>OF ICCN</a:t>
            </a:r>
          </a:p>
          <a:p>
            <a:pPr marL="0" algn="l">
              <a:lnSpc>
                <a:spcPct val="100000"/>
              </a:lnSpc>
              <a:buNone/>
            </a:pPr>
            <a:endParaRPr/>
          </a:p>
          <a:p>
            <a:pPr marL="0" algn="l">
              <a:lnSpc>
                <a:spcPct val="150000"/>
              </a:lnSpc>
              <a:buNone/>
            </a:pPr>
            <a:r>
              <a:rPr altLang="ko-KR" sz="2400" b="1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1. General Assembly</a:t>
            </a:r>
          </a:p>
          <a:p>
            <a:pPr marL="0" algn="l">
              <a:lnSpc>
                <a:spcPct val="150000"/>
              </a:lnSpc>
              <a:buNone/>
            </a:pPr>
            <a:r>
              <a:rPr altLang="ko-KR" sz="2400" b="1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2. Thematic Workshop</a:t>
            </a:r>
          </a:p>
          <a:p>
            <a:pPr marL="0" algn="l">
              <a:lnSpc>
                <a:spcPct val="150000"/>
              </a:lnSpc>
              <a:buNone/>
            </a:pPr>
            <a:r>
              <a:rPr altLang="ko-KR" sz="2400" b="1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3. Youth Forum</a:t>
            </a:r>
          </a:p>
          <a:p>
            <a:pPr marL="0" algn="l">
              <a:lnSpc>
                <a:spcPct val="150000"/>
              </a:lnSpc>
              <a:buNone/>
            </a:pPr>
            <a:r>
              <a:rPr altLang="ko-KR" sz="2400" b="1">
                <a:solidFill>
                  <a:schemeClr val="bg1">
                    <a:alpha val="100000"/>
                  </a:schemeClr>
                </a:solidFill>
                <a:latin typeface="나눔고딕"/>
                <a:ea typeface="나눔고딕"/>
              </a:rPr>
              <a:t>4. ICCN Festival</a:t>
            </a:r>
          </a:p>
          <a:p>
            <a:pPr marL="0" algn="l">
              <a:lnSpc>
                <a:spcPct val="150000"/>
              </a:lnSpc>
              <a:buNone/>
            </a:pPr>
            <a:endParaRPr/>
          </a:p>
        </p:txBody>
      </p:sp>
      <p:cxnSp>
        <p:nvCxnSpPr>
          <p:cNvPr id="5" name="slide12_shape12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lide12_shape13"/>
          <p:cNvCxnSpPr/>
          <p:nvPr/>
        </p:nvCxnSpPr>
        <p:spPr>
          <a:xfrm rot="10800000">
            <a:off x="431800" y="141654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12_shape14"/>
          <p:cNvSpPr/>
          <p:nvPr/>
        </p:nvSpPr>
        <p:spPr>
          <a:xfrm>
            <a:off x="2159732" y="220323"/>
            <a:ext cx="6599038" cy="7920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What is ICCN?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nppt_13856053092982006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ppt_138560530929820065"/>
          <p:cNvSpPr/>
          <p:nvPr/>
        </p:nvSpPr>
        <p:spPr>
          <a:xfrm>
            <a:off x="2087724" y="910064"/>
            <a:ext cx="5814403" cy="261392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NGOs, 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 </a:t>
            </a:r>
            <a:r>
              <a:rPr altLang="ko-KR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case of ICCN Conference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5_shape1"/>
          <p:cNvSpPr/>
          <p:nvPr/>
        </p:nvSpPr>
        <p:spPr>
          <a:xfrm>
            <a:off x="328861" y="37695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en-US" altLang="ko-KR" sz="2200" b="1" kern="1200">
                <a:solidFill>
                  <a:srgbClr val="FF873C"/>
                </a:solidFill>
                <a:latin typeface="나눔고딕 ExtraBold"/>
                <a:ea typeface="나눔고딕 ExtraBold"/>
                <a:cs typeface="+mn-cs"/>
              </a:rPr>
              <a:t>02</a:t>
            </a:r>
            <a:endParaRPr sz="2200" b="1" kern="1200">
              <a:solidFill>
                <a:srgbClr val="FF873C"/>
              </a:solidFill>
              <a:latin typeface="나눔고딕 ExtraBold"/>
              <a:ea typeface="나눔고딕 ExtraBold"/>
              <a:cs typeface="+mn-cs"/>
            </a:endParaRPr>
          </a:p>
        </p:txBody>
      </p:sp>
      <p:cxnSp>
        <p:nvCxnSpPr>
          <p:cNvPr id="4" name="slide5_shape2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lide5_shape3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2115542" y="1340768"/>
            <a:ext cx="872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lnSpc>
                <a:spcPct val="100000"/>
              </a:lnSpc>
              <a:buNone/>
            </a:pPr>
            <a:endParaRPr/>
          </a:p>
        </p:txBody>
      </p:sp>
      <p:sp>
        <p:nvSpPr>
          <p:cNvPr id="7" name="slide5_shape5"/>
          <p:cNvSpPr/>
          <p:nvPr/>
        </p:nvSpPr>
        <p:spPr>
          <a:xfrm>
            <a:off x="2115542" y="1618432"/>
            <a:ext cx="6187852" cy="269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88925" algn="l" defTabSz="914400" latinLnBrk="1">
              <a:lnSpc>
                <a:spcPct val="114000"/>
              </a:lnSpc>
              <a:buNone/>
            </a:pPr>
            <a:r>
              <a:rPr altLang="ko-KR" sz="18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     ......the Internal Oversight Service evaluation highlighted their</a:t>
            </a:r>
            <a:r>
              <a:rPr altLang="ko-KR" sz="1800" kern="1200">
                <a:solidFill>
                  <a:schemeClr val="accent6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 important role as mediators</a:t>
            </a:r>
            <a:r>
              <a:rPr altLang="ko-KR" sz="18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 and bridges between States and communities:"Many specialized NGOs not only have </a:t>
            </a:r>
            <a:r>
              <a:rPr altLang="ko-KR" sz="1800" kern="1200">
                <a:solidFill>
                  <a:schemeClr val="accent6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an excellent understanding of the Convention and relevant expertise</a:t>
            </a:r>
            <a:r>
              <a:rPr altLang="ko-KR" sz="18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, but are also connected to both local communities and governments......</a:t>
            </a:r>
          </a:p>
          <a:p>
            <a:pPr marL="288925" indent="-288925" algn="l" defTabSz="914400" latinLnBrk="1">
              <a:lnSpc>
                <a:spcPct val="114000"/>
              </a:lnSpc>
              <a:buNone/>
            </a:pPr>
            <a:endParaRPr/>
          </a:p>
          <a:p>
            <a:pPr marL="225425" indent="-225425" algn="r" defTabSz="914400" latinLnBrk="1">
              <a:lnSpc>
                <a:spcPct val="114000"/>
              </a:lnSpc>
              <a:buNone/>
            </a:pPr>
            <a:r>
              <a:rPr altLang="ko-KR" sz="1400" kern="1200">
                <a:solidFill>
                  <a:schemeClr val="bg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 (Document IOS/EVS/PI/129; quoted in ITH/13/8.COM/14.b)</a:t>
            </a:r>
          </a:p>
        </p:txBody>
      </p:sp>
      <p:sp>
        <p:nvSpPr>
          <p:cNvPr id="8" name="slide5_shape7"/>
          <p:cNvSpPr/>
          <p:nvPr/>
        </p:nvSpPr>
        <p:spPr>
          <a:xfrm>
            <a:off x="2159732" y="220323"/>
            <a:ext cx="6599038" cy="8205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NGOs, the great mediator</a:t>
            </a:r>
          </a:p>
          <a:p>
            <a:pPr marL="0" algn="l" defTabSz="914400" latinLnBrk="1">
              <a:lnSpc>
                <a:spcPct val="100000"/>
              </a:lnSpc>
              <a:spcBef>
                <a:spcPct val="0"/>
              </a:spcBef>
              <a:buNone/>
            </a:pPr>
            <a:r>
              <a:rPr altLang="ko-KR" sz="2400" kern="1200">
                <a:solidFill>
                  <a:schemeClr val="bg1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: the case of ICCN Conference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A5A5A5"/>
      </a:folHlink>
    </a:clrScheme>
    <a:fontScheme name="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400</Words>
  <Application>Microsoft Office PowerPoint</Application>
  <PresentationFormat>화면 슬라이드 쇼(4:3)</PresentationFormat>
  <Paragraphs>153</Paragraphs>
  <Slides>22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/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사이냅소프트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3</cp:revision>
  <dcterms:modified xsi:type="dcterms:W3CDTF">2013-11-29T05:25:29Z</dcterms:modified>
</cp:coreProperties>
</file>