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8" r:id="rId3"/>
    <p:sldId id="267" r:id="rId4"/>
    <p:sldId id="268" r:id="rId5"/>
    <p:sldId id="270" r:id="rId6"/>
    <p:sldId id="271" r:id="rId7"/>
    <p:sldId id="272" r:id="rId8"/>
    <p:sldId id="274" r:id="rId9"/>
    <p:sldId id="273" r:id="rId10"/>
    <p:sldId id="275" r:id="rId11"/>
    <p:sldId id="276" r:id="rId12"/>
    <p:sldId id="265" r:id="rId13"/>
    <p:sldId id="266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9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04F2E-ECB9-4F16-BC5B-3595ECB10A9B}" type="datetimeFigureOut">
              <a:rPr lang="pt-BR" smtClean="0"/>
              <a:t>23/11/2014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4EDEC-7D8C-4170-829B-DEF73CB7C9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0241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64DF59-E4B6-47A3-AE54-E52F6AE80DDF}" type="slidenum">
              <a:rPr lang="pt-BR" altLang="pt-BR" sz="1200"/>
              <a:pPr eaLnBrk="1" hangingPunct="1">
                <a:spcBef>
                  <a:spcPct val="0"/>
                </a:spcBef>
              </a:pPr>
              <a:t>2</a:t>
            </a:fld>
            <a:endParaRPr lang="pt-BR" altLang="pt-B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38916" name="Espaço Reservado para Número de Slide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b"/>
          <a:lstStyle>
            <a:lvl1pPr defTabSz="990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/>
            <a:fld id="{605998ED-2E79-46EF-A57D-D0291AC3E0C4}" type="slidenum">
              <a:rPr lang="pt-BR" altLang="pt-BR" sz="1200">
                <a:latin typeface="Arial" charset="0"/>
              </a:rPr>
              <a:pPr algn="r" eaLnBrk="1" hangingPunct="1"/>
              <a:t>13</a:t>
            </a:fld>
            <a:endParaRPr lang="pt-BR" altLang="pt-BR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BC5E-AB24-4086-BC71-E6E9DE8C69B1}" type="datetimeFigureOut">
              <a:rPr lang="pt-BR" smtClean="0"/>
              <a:t>23/11/2014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8574-6A29-4A2A-AD8F-3A10625267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716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0">
        <p:fade/>
      </p:transition>
    </mc:Choice>
    <mc:Fallback>
      <p:transition spd="slow" advClick="0" advTm="4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BC5E-AB24-4086-BC71-E6E9DE8C69B1}" type="datetimeFigureOut">
              <a:rPr lang="pt-BR" smtClean="0"/>
              <a:t>23/11/2014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8574-6A29-4A2A-AD8F-3A10625267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35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0">
        <p:fade/>
      </p:transition>
    </mc:Choice>
    <mc:Fallback>
      <p:transition spd="slow" advClick="0" advTm="4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BC5E-AB24-4086-BC71-E6E9DE8C69B1}" type="datetimeFigureOut">
              <a:rPr lang="pt-BR" smtClean="0"/>
              <a:t>23/11/2014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8574-6A29-4A2A-AD8F-3A10625267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358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0">
        <p:fade/>
      </p:transition>
    </mc:Choice>
    <mc:Fallback>
      <p:transition spd="slow" advClick="0" advTm="4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BC5E-AB24-4086-BC71-E6E9DE8C69B1}" type="datetimeFigureOut">
              <a:rPr lang="pt-BR" smtClean="0"/>
              <a:t>23/11/2014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8574-6A29-4A2A-AD8F-3A10625267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152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0">
        <p:fade/>
      </p:transition>
    </mc:Choice>
    <mc:Fallback>
      <p:transition spd="slow" advClick="0" advTm="4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BC5E-AB24-4086-BC71-E6E9DE8C69B1}" type="datetimeFigureOut">
              <a:rPr lang="pt-BR" smtClean="0"/>
              <a:t>23/11/2014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8574-6A29-4A2A-AD8F-3A10625267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5795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0">
        <p:fade/>
      </p:transition>
    </mc:Choice>
    <mc:Fallback>
      <p:transition spd="slow" advClick="0" advTm="4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BC5E-AB24-4086-BC71-E6E9DE8C69B1}" type="datetimeFigureOut">
              <a:rPr lang="pt-BR" smtClean="0"/>
              <a:t>23/11/2014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8574-6A29-4A2A-AD8F-3A10625267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18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0">
        <p:fade/>
      </p:transition>
    </mc:Choice>
    <mc:Fallback>
      <p:transition spd="slow" advClick="0" advTm="4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BC5E-AB24-4086-BC71-E6E9DE8C69B1}" type="datetimeFigureOut">
              <a:rPr lang="pt-BR" smtClean="0"/>
              <a:t>23/11/2014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8574-6A29-4A2A-AD8F-3A10625267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63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0">
        <p:fade/>
      </p:transition>
    </mc:Choice>
    <mc:Fallback>
      <p:transition spd="slow" advClick="0" advTm="4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BC5E-AB24-4086-BC71-E6E9DE8C69B1}" type="datetimeFigureOut">
              <a:rPr lang="pt-BR" smtClean="0"/>
              <a:t>23/11/2014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8574-6A29-4A2A-AD8F-3A10625267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888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0">
        <p:fade/>
      </p:transition>
    </mc:Choice>
    <mc:Fallback>
      <p:transition spd="slow" advClick="0" advTm="4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BC5E-AB24-4086-BC71-E6E9DE8C69B1}" type="datetimeFigureOut">
              <a:rPr lang="pt-BR" smtClean="0"/>
              <a:t>23/11/2014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8574-6A29-4A2A-AD8F-3A10625267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69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0">
        <p:fade/>
      </p:transition>
    </mc:Choice>
    <mc:Fallback>
      <p:transition spd="slow" advClick="0" advTm="4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BC5E-AB24-4086-BC71-E6E9DE8C69B1}" type="datetimeFigureOut">
              <a:rPr lang="pt-BR" smtClean="0"/>
              <a:t>23/11/2014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8574-6A29-4A2A-AD8F-3A10625267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657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0">
        <p:fade/>
      </p:transition>
    </mc:Choice>
    <mc:Fallback>
      <p:transition spd="slow" advClick="0" advTm="4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BC5E-AB24-4086-BC71-E6E9DE8C69B1}" type="datetimeFigureOut">
              <a:rPr lang="pt-BR" smtClean="0"/>
              <a:t>23/11/2014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8574-6A29-4A2A-AD8F-3A10625267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9712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0">
        <p:fade/>
      </p:transition>
    </mc:Choice>
    <mc:Fallback>
      <p:transition spd="slow" advClick="0" advTm="4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1BC5E-AB24-4086-BC71-E6E9DE8C69B1}" type="datetimeFigureOut">
              <a:rPr lang="pt-BR" smtClean="0"/>
              <a:t>23/11/2014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48574-6A29-4A2A-AD8F-3A10625267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42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40000">
        <p:fade/>
      </p:transition>
    </mc:Choice>
    <mc:Fallback>
      <p:transition spd="slow" advClick="0" advTm="4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CSOs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experts: </a:t>
            </a:r>
            <a:r>
              <a:rPr lang="pt-BR" dirty="0" err="1" smtClean="0"/>
              <a:t>between</a:t>
            </a:r>
            <a:r>
              <a:rPr lang="pt-BR" dirty="0" smtClean="0"/>
              <a:t> ‘</a:t>
            </a:r>
            <a:r>
              <a:rPr lang="pt-BR" i="1" dirty="0" smtClean="0"/>
              <a:t>cultural </a:t>
            </a:r>
            <a:r>
              <a:rPr lang="pt-BR" i="1" dirty="0" err="1" smtClean="0"/>
              <a:t>communities</a:t>
            </a:r>
            <a:r>
              <a:rPr lang="pt-BR" dirty="0" smtClean="0"/>
              <a:t>’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State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Antonio Arantes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ArteSol - </a:t>
            </a:r>
            <a:r>
              <a:rPr lang="pt-BR" b="1" dirty="0" err="1" smtClean="0">
                <a:solidFill>
                  <a:schemeClr val="tx1"/>
                </a:solidFill>
              </a:rPr>
              <a:t>Solidary</a:t>
            </a:r>
            <a:r>
              <a:rPr lang="pt-BR" b="1" dirty="0" smtClean="0">
                <a:solidFill>
                  <a:schemeClr val="tx1"/>
                </a:solidFill>
              </a:rPr>
              <a:t> </a:t>
            </a:r>
            <a:r>
              <a:rPr lang="pt-BR" b="1" dirty="0" err="1" smtClean="0">
                <a:solidFill>
                  <a:schemeClr val="tx1"/>
                </a:solidFill>
              </a:rPr>
              <a:t>Crafts</a:t>
            </a:r>
            <a:endParaRPr lang="pt-BR" b="1" dirty="0" smtClean="0">
              <a:solidFill>
                <a:schemeClr val="tx1"/>
              </a:solidFill>
            </a:endParaRPr>
          </a:p>
          <a:p>
            <a:r>
              <a:rPr lang="pt-BR" b="1" dirty="0" smtClean="0">
                <a:solidFill>
                  <a:schemeClr val="tx1"/>
                </a:solidFill>
              </a:rPr>
              <a:t>UNICAMP – </a:t>
            </a:r>
            <a:r>
              <a:rPr lang="pt-BR" b="1" dirty="0" err="1" smtClean="0">
                <a:solidFill>
                  <a:schemeClr val="tx1"/>
                </a:solidFill>
              </a:rPr>
              <a:t>State</a:t>
            </a:r>
            <a:r>
              <a:rPr lang="pt-BR" b="1" dirty="0" smtClean="0">
                <a:solidFill>
                  <a:schemeClr val="tx1"/>
                </a:solidFill>
              </a:rPr>
              <a:t> </a:t>
            </a:r>
            <a:r>
              <a:rPr lang="pt-BR" b="1" dirty="0" err="1" smtClean="0">
                <a:solidFill>
                  <a:schemeClr val="tx1"/>
                </a:solidFill>
              </a:rPr>
              <a:t>University</a:t>
            </a:r>
            <a:r>
              <a:rPr lang="pt-BR" b="1" dirty="0" smtClean="0">
                <a:solidFill>
                  <a:schemeClr val="tx1"/>
                </a:solidFill>
              </a:rPr>
              <a:t> </a:t>
            </a:r>
            <a:r>
              <a:rPr lang="pt-BR" b="1" dirty="0" err="1" smtClean="0">
                <a:solidFill>
                  <a:schemeClr val="tx1"/>
                </a:solidFill>
              </a:rPr>
              <a:t>of</a:t>
            </a:r>
            <a:r>
              <a:rPr lang="pt-BR" b="1" dirty="0" smtClean="0">
                <a:solidFill>
                  <a:schemeClr val="tx1"/>
                </a:solidFill>
              </a:rPr>
              <a:t> Campinas</a:t>
            </a:r>
          </a:p>
          <a:p>
            <a:r>
              <a:rPr lang="pt-BR" b="1" dirty="0" err="1" smtClean="0">
                <a:solidFill>
                  <a:schemeClr val="tx1"/>
                </a:solidFill>
              </a:rPr>
              <a:t>Brazil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39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0">
        <p:fade/>
      </p:transition>
    </mc:Choice>
    <mc:Fallback>
      <p:transition spd="slow" advClick="0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ntonio\Desktop\9COM\dossier artesol\FOTOS Dossiê ArteSol\AS Livro 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505" y="0"/>
            <a:ext cx="67829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69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0">
        <p:fade/>
      </p:transition>
    </mc:Choice>
    <mc:Fallback>
      <p:transition spd="slow" advClick="0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ntonio\Desktop\9COM\dossier artesol\FOTOS Dossiê ArteSol\AS Livro 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462"/>
            <a:ext cx="9390562" cy="668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45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0">
        <p:fade/>
      </p:transition>
    </mc:Choice>
    <mc:Fallback>
      <p:transition spd="slow" advClick="0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323850" y="188913"/>
            <a:ext cx="8496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  <p:graphicFrame>
        <p:nvGraphicFramePr>
          <p:cNvPr id="17410" name="Object 14"/>
          <p:cNvGraphicFramePr>
            <a:graphicFrameLocks noGrp="1" noChangeAspect="1"/>
          </p:cNvGraphicFramePr>
          <p:nvPr>
            <p:ph idx="4294967295"/>
          </p:nvPr>
        </p:nvGraphicFramePr>
        <p:xfrm>
          <a:off x="250825" y="404813"/>
          <a:ext cx="1112838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orelDRAW" r:id="rId4" imgW="4582250" imgH="5633582" progId="CorelDRAW.Graphic.14">
                  <p:embed/>
                </p:oleObj>
              </mc:Choice>
              <mc:Fallback>
                <p:oleObj name="CorelDRAW" r:id="rId4" imgW="4582250" imgH="5633582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04813"/>
                        <a:ext cx="1112838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12"/>
          <p:cNvSpPr txBox="1">
            <a:spLocks noChangeArrowheads="1"/>
          </p:cNvSpPr>
          <p:nvPr/>
        </p:nvSpPr>
        <p:spPr bwMode="auto">
          <a:xfrm>
            <a:off x="1907705" y="1916113"/>
            <a:ext cx="6480646" cy="4862870"/>
          </a:xfrm>
          <a:prstGeom prst="rect">
            <a:avLst/>
          </a:prstGeom>
          <a:solidFill>
            <a:srgbClr val="FFFFCC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438"/>
              </a:spcBef>
              <a:spcAft>
                <a:spcPts val="600"/>
              </a:spcAft>
            </a:pPr>
            <a:endParaRPr lang="en-US" altLang="pt-BR" sz="1600" dirty="0"/>
          </a:p>
          <a:p>
            <a:pPr eaLnBrk="1" hangingPunct="1">
              <a:spcBef>
                <a:spcPts val="438"/>
              </a:spcBef>
              <a:spcAft>
                <a:spcPts val="600"/>
              </a:spcAft>
            </a:pPr>
            <a:r>
              <a:rPr lang="en-US" altLang="pt-BR" sz="2400" dirty="0" smtClean="0"/>
              <a:t>“</a:t>
            </a:r>
            <a:r>
              <a:rPr lang="en-US" altLang="pt-BR" sz="2400" i="1" dirty="0"/>
              <a:t>T</a:t>
            </a:r>
            <a:r>
              <a:rPr lang="en-US" altLang="pt-BR" sz="2400" i="1" dirty="0" smtClean="0"/>
              <a:t>he </a:t>
            </a:r>
            <a:r>
              <a:rPr lang="en-US" altLang="pt-BR" sz="2400" i="1" dirty="0"/>
              <a:t>past is alive; this knowledge is alive; this form of art is in existence. </a:t>
            </a:r>
          </a:p>
          <a:p>
            <a:pPr eaLnBrk="1" hangingPunct="1">
              <a:spcBef>
                <a:spcPts val="438"/>
              </a:spcBef>
              <a:spcAft>
                <a:spcPts val="600"/>
              </a:spcAft>
            </a:pPr>
            <a:r>
              <a:rPr lang="en-US" altLang="pt-BR" sz="2400" i="1" dirty="0"/>
              <a:t>We should </a:t>
            </a:r>
            <a:r>
              <a:rPr lang="en-US" altLang="pt-BR" sz="2400" b="1" i="1" dirty="0"/>
              <a:t>not</a:t>
            </a:r>
            <a:r>
              <a:rPr lang="en-US" altLang="pt-BR" sz="2400" i="1" dirty="0"/>
              <a:t> see popular arts as “alternative” ways of making a living</a:t>
            </a:r>
            <a:r>
              <a:rPr lang="en-US" altLang="pt-BR" sz="2400" i="1" dirty="0" smtClean="0"/>
              <a:t>. They </a:t>
            </a:r>
            <a:r>
              <a:rPr lang="en-US" altLang="pt-BR" sz="2400" i="1" dirty="0"/>
              <a:t>are legitimate and valuable in themselves. </a:t>
            </a:r>
          </a:p>
          <a:p>
            <a:pPr eaLnBrk="1" hangingPunct="1">
              <a:spcBef>
                <a:spcPts val="438"/>
              </a:spcBef>
              <a:spcAft>
                <a:spcPts val="600"/>
              </a:spcAft>
            </a:pPr>
            <a:r>
              <a:rPr lang="en-US" altLang="pt-BR" sz="2400" i="1" dirty="0"/>
              <a:t>We want to look towards the future. And to look further into the future means to integrate tradition and modernity</a:t>
            </a:r>
            <a:r>
              <a:rPr lang="en-US" altLang="pt-BR" sz="2400" dirty="0"/>
              <a:t>”.</a:t>
            </a:r>
            <a:endParaRPr lang="pt-BR" altLang="pt-BR" sz="2400" dirty="0"/>
          </a:p>
          <a:p>
            <a:pPr algn="r" eaLnBrk="1" hangingPunct="1"/>
            <a:r>
              <a:rPr lang="pt-BR" altLang="pt-BR" sz="2400" i="1" dirty="0">
                <a:solidFill>
                  <a:srgbClr val="BE501E"/>
                </a:solidFill>
              </a:rPr>
              <a:t>		</a:t>
            </a:r>
            <a:r>
              <a:rPr lang="pt-BR" altLang="pt-BR" sz="2400" b="1" i="1" dirty="0">
                <a:solidFill>
                  <a:srgbClr val="BE501E"/>
                </a:solidFill>
              </a:rPr>
              <a:t>Ruth </a:t>
            </a:r>
            <a:r>
              <a:rPr lang="pt-BR" altLang="pt-BR" sz="2400" b="1" i="1" dirty="0" smtClean="0">
                <a:solidFill>
                  <a:srgbClr val="BE501E"/>
                </a:solidFill>
              </a:rPr>
              <a:t>Cardoso, </a:t>
            </a:r>
            <a:r>
              <a:rPr lang="pt-BR" altLang="pt-BR" sz="2400" b="1" i="1" dirty="0" err="1" smtClean="0">
                <a:solidFill>
                  <a:srgbClr val="BE501E"/>
                </a:solidFill>
              </a:rPr>
              <a:t>anthropologist</a:t>
            </a:r>
            <a:endParaRPr lang="pt-BR" altLang="pt-BR" sz="2400" b="1" i="1" dirty="0" smtClean="0">
              <a:solidFill>
                <a:srgbClr val="BE501E"/>
              </a:solidFill>
            </a:endParaRPr>
          </a:p>
          <a:p>
            <a:pPr algn="r" eaLnBrk="1" hangingPunct="1"/>
            <a:r>
              <a:rPr lang="pt-BR" altLang="pt-BR" sz="2400" b="1" i="1" dirty="0" err="1" smtClean="0">
                <a:solidFill>
                  <a:srgbClr val="BE501E"/>
                </a:solidFill>
              </a:rPr>
              <a:t>Founder</a:t>
            </a:r>
            <a:r>
              <a:rPr lang="pt-BR" altLang="pt-BR" sz="2400" b="1" i="1" dirty="0" smtClean="0">
                <a:solidFill>
                  <a:srgbClr val="BE501E"/>
                </a:solidFill>
              </a:rPr>
              <a:t> </a:t>
            </a:r>
            <a:r>
              <a:rPr lang="pt-BR" altLang="pt-BR" sz="2400" b="1" i="1" dirty="0" err="1" smtClean="0">
                <a:solidFill>
                  <a:srgbClr val="BE501E"/>
                </a:solidFill>
              </a:rPr>
              <a:t>of</a:t>
            </a:r>
            <a:r>
              <a:rPr lang="pt-BR" altLang="pt-BR" sz="2400" b="1" i="1" dirty="0" smtClean="0">
                <a:solidFill>
                  <a:srgbClr val="BE501E"/>
                </a:solidFill>
              </a:rPr>
              <a:t> ArteSol </a:t>
            </a:r>
            <a:endParaRPr lang="pt-BR" altLang="pt-BR" sz="2400" b="1" i="1" dirty="0" smtClean="0">
              <a:solidFill>
                <a:srgbClr val="BE50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06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0">
        <p:fade/>
      </p:transition>
    </mc:Choice>
    <mc:Fallback>
      <p:transition spd="slow" advClick="0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14"/>
          <p:cNvGraphicFramePr>
            <a:graphicFrameLocks noGrp="1" noChangeAspect="1"/>
          </p:cNvGraphicFramePr>
          <p:nvPr>
            <p:ph idx="4294967295"/>
          </p:nvPr>
        </p:nvGraphicFramePr>
        <p:xfrm>
          <a:off x="3484563" y="1052513"/>
          <a:ext cx="2166937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CorelDRAW" r:id="rId4" imgW="4582250" imgH="5633582" progId="CorelDRAW.Graphic.14">
                  <p:embed/>
                </p:oleObj>
              </mc:Choice>
              <mc:Fallback>
                <p:oleObj name="CorelDRAW" r:id="rId4" imgW="4582250" imgH="5633582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563" y="1052513"/>
                        <a:ext cx="2166937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CaixaDeTexto 3"/>
          <p:cNvSpPr txBox="1">
            <a:spLocks noChangeArrowheads="1"/>
          </p:cNvSpPr>
          <p:nvPr/>
        </p:nvSpPr>
        <p:spPr bwMode="auto">
          <a:xfrm>
            <a:off x="899592" y="4292600"/>
            <a:ext cx="76328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 sz="3200" i="1" u="sng" dirty="0" smtClean="0"/>
              <a:t>http</a:t>
            </a:r>
            <a:r>
              <a:rPr lang="en-US" sz="3200" i="1" u="sng" dirty="0"/>
              <a:t>://</a:t>
            </a:r>
            <a:r>
              <a:rPr lang="en-US" sz="3200" i="1" u="sng" dirty="0" smtClean="0"/>
              <a:t>www.artesol.org.br/site/english</a:t>
            </a:r>
            <a:endParaRPr lang="pt-BR" altLang="pt-BR" sz="3200" dirty="0" smtClean="0">
              <a:solidFill>
                <a:srgbClr val="BE501E"/>
              </a:solidFill>
            </a:endParaRPr>
          </a:p>
          <a:p>
            <a:pPr algn="ctr" eaLnBrk="1" hangingPunct="1"/>
            <a:r>
              <a:rPr lang="pt-BR" altLang="pt-BR" sz="3200" dirty="0" smtClean="0">
                <a:solidFill>
                  <a:srgbClr val="BE501E"/>
                </a:solidFill>
              </a:rPr>
              <a:t>antonioarantes@terra.com.br</a:t>
            </a:r>
            <a:endParaRPr lang="pt-BR" altLang="pt-BR" sz="3200" dirty="0"/>
          </a:p>
        </p:txBody>
      </p:sp>
    </p:spTree>
    <p:extLst>
      <p:ext uri="{BB962C8B-B14F-4D97-AF65-F5344CB8AC3E}">
        <p14:creationId xmlns:p14="http://schemas.microsoft.com/office/powerpoint/2010/main" val="1706280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0">
        <p:fade/>
      </p:transition>
    </mc:Choice>
    <mc:Fallback>
      <p:transition spd="slow" advClick="0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1" descr="DP_oficina_Pic0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265113"/>
            <a:ext cx="9150350" cy="63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755650" y="908050"/>
            <a:ext cx="6408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800" b="1" dirty="0" smtClean="0">
                <a:solidFill>
                  <a:schemeClr val="bg1"/>
                </a:solidFill>
              </a:rPr>
              <a:t>. </a:t>
            </a:r>
            <a:endParaRPr lang="en-US" altLang="pt-BR" sz="1800" b="1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55651" y="1092716"/>
            <a:ext cx="24481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2000" b="1" dirty="0">
                <a:solidFill>
                  <a:schemeClr val="bg1"/>
                </a:solidFill>
              </a:rPr>
              <a:t>ARTESOL - </a:t>
            </a:r>
            <a:r>
              <a:rPr lang="pt-BR" altLang="pt-BR" sz="2000" b="1" dirty="0" err="1">
                <a:solidFill>
                  <a:schemeClr val="bg1"/>
                </a:solidFill>
              </a:rPr>
              <a:t>Mission</a:t>
            </a:r>
            <a:endParaRPr lang="pt-BR" altLang="pt-BR" sz="20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pt-BR" sz="2000" b="1" dirty="0">
                <a:solidFill>
                  <a:schemeClr val="bg1"/>
                </a:solidFill>
              </a:rPr>
              <a:t>Safeguard </a:t>
            </a:r>
            <a:r>
              <a:rPr lang="en-US" altLang="pt-BR" sz="2000" b="1" dirty="0" smtClean="0">
                <a:solidFill>
                  <a:schemeClr val="bg1"/>
                </a:solidFill>
              </a:rPr>
              <a:t>traditional craftwork as cultural heritage</a:t>
            </a:r>
            <a:r>
              <a:rPr lang="en-US" altLang="pt-BR" sz="2000" b="1" i="1" dirty="0" smtClean="0">
                <a:solidFill>
                  <a:schemeClr val="bg1"/>
                </a:solidFill>
              </a:rPr>
              <a:t> ,</a:t>
            </a:r>
            <a:r>
              <a:rPr lang="en-US" altLang="pt-BR" sz="2000" b="1" dirty="0" smtClean="0">
                <a:solidFill>
                  <a:schemeClr val="bg1"/>
                </a:solidFill>
              </a:rPr>
              <a:t> </a:t>
            </a:r>
            <a:r>
              <a:rPr lang="en-US" altLang="pt-BR" sz="2000" b="1" dirty="0">
                <a:solidFill>
                  <a:schemeClr val="bg1"/>
                </a:solidFill>
              </a:rPr>
              <a:t>promoting the autonomy of artisans in the execution and transmission of their trade, </a:t>
            </a:r>
            <a:r>
              <a:rPr lang="en-US" altLang="pt-BR" sz="2000" b="1" dirty="0" smtClean="0">
                <a:solidFill>
                  <a:schemeClr val="bg1"/>
                </a:solidFill>
              </a:rPr>
              <a:t>as well as </a:t>
            </a:r>
            <a:r>
              <a:rPr lang="en-US" altLang="pt-BR" sz="2000" b="1" dirty="0">
                <a:solidFill>
                  <a:schemeClr val="bg1"/>
                </a:solidFill>
              </a:rPr>
              <a:t>the </a:t>
            </a:r>
            <a:r>
              <a:rPr lang="en-US" altLang="pt-BR" sz="2000" b="1" dirty="0" smtClean="0">
                <a:solidFill>
                  <a:schemeClr val="bg1"/>
                </a:solidFill>
              </a:rPr>
              <a:t>improvement of their living </a:t>
            </a:r>
            <a:r>
              <a:rPr lang="en-US" altLang="pt-BR" sz="2000" b="1" dirty="0">
                <a:solidFill>
                  <a:schemeClr val="bg1"/>
                </a:solidFill>
              </a:rPr>
              <a:t>c</a:t>
            </a:r>
            <a:r>
              <a:rPr lang="en-US" altLang="pt-BR" sz="2000" b="1" dirty="0" smtClean="0">
                <a:solidFill>
                  <a:schemeClr val="bg1"/>
                </a:solidFill>
              </a:rPr>
              <a:t>onditions.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358613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0">
        <p:fade/>
      </p:transition>
    </mc:Choice>
    <mc:Fallback>
      <p:transition spd="slow" advClick="0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ntonio\Desktop\9COM\dossier artesol\FOTOS Dossiê ArteSol\ich_ngo site\1 + 98 Dona Cad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"/>
            <a:ext cx="9144000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76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0">
        <p:fade/>
      </p:transition>
    </mc:Choice>
    <mc:Fallback>
      <p:transition spd="slow" advClick="0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tonio\Desktop\9COM\dossier artesol\FOTOS Dossiê ArteSol\ich_ngo site\2 + CriquéCaiçara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85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0">
        <p:fade/>
      </p:transition>
    </mc:Choice>
    <mc:Fallback>
      <p:transition spd="slow" advClick="0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ntonio\Desktop\9COM\dossier artesol\FOTOS Dossiê ArteSol\ich_ngo site\4 + pag 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82247"/>
            <a:ext cx="6831806" cy="694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19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0">
        <p:fade/>
      </p:transition>
    </mc:Choice>
    <mc:Fallback>
      <p:transition spd="slow" advClick="0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ntonio\Desktop\9COM\dossier artesol\FOTOS Dossiê ArteSol\ich_ngo site\5 + foto mã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57346"/>
            <a:ext cx="4570611" cy="691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587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0">
        <p:fade/>
      </p:transition>
    </mc:Choice>
    <mc:Fallback>
      <p:transition spd="slow" advClick="0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ntonio\Desktop\9COM\dossier artesol\FOTOS Dossiê ArteSol\ich_ngo site\6 + DSC_59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32793"/>
            <a:ext cx="4586684" cy="689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5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0">
        <p:fade/>
      </p:transition>
    </mc:Choice>
    <mc:Fallback>
      <p:transition spd="slow" advClick="0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ntonio\Desktop\9COM\dossier artesol\FOTOS Dossiê ArteSol\4 fibras do sertão+tingindo o sisal pag 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487" y="0"/>
            <a:ext cx="67910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641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0">
        <p:fade/>
      </p:transition>
    </mc:Choice>
    <mc:Fallback>
      <p:transition spd="slow" advClick="0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ntonio\Desktop\9COM\dossier artesol\FOTOS Dossiê ArteSol\ich_ngo site\7 + AS Livro 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04"/>
            <a:ext cx="4471814" cy="684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41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0">
        <p:fade/>
      </p:transition>
    </mc:Choice>
    <mc:Fallback>
      <p:transition spd="slow" advClick="0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131</Words>
  <Application>Microsoft Office PowerPoint</Application>
  <PresentationFormat>Apresentação na tela (4:3)</PresentationFormat>
  <Paragraphs>18</Paragraphs>
  <Slides>13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5" baseType="lpstr">
      <vt:lpstr>Tema do Office</vt:lpstr>
      <vt:lpstr>CorelDRAW</vt:lpstr>
      <vt:lpstr>CSOs and experts: between ‘cultural communities’ and the State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NGOs and CSOs in safeguarding ICH</dc:title>
  <dc:creator>Antonio</dc:creator>
  <cp:lastModifiedBy>Antonio</cp:lastModifiedBy>
  <cp:revision>16</cp:revision>
  <dcterms:created xsi:type="dcterms:W3CDTF">2014-11-21T15:54:24Z</dcterms:created>
  <dcterms:modified xsi:type="dcterms:W3CDTF">2014-11-23T08:15:35Z</dcterms:modified>
</cp:coreProperties>
</file>