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07" r:id="rId3"/>
    <p:sldId id="409" r:id="rId4"/>
    <p:sldId id="410" r:id="rId5"/>
    <p:sldId id="411" r:id="rId6"/>
    <p:sldId id="412" r:id="rId7"/>
    <p:sldId id="413" r:id="rId8"/>
    <p:sldId id="414" r:id="rId9"/>
    <p:sldId id="384" r:id="rId10"/>
    <p:sldId id="404" r:id="rId11"/>
    <p:sldId id="417" r:id="rId12"/>
    <p:sldId id="394" r:id="rId13"/>
    <p:sldId id="416" r:id="rId14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29" autoAdjust="0"/>
  </p:normalViewPr>
  <p:slideViewPr>
    <p:cSldViewPr>
      <p:cViewPr>
        <p:scale>
          <a:sx n="50" d="100"/>
          <a:sy n="50" d="100"/>
        </p:scale>
        <p:origin x="-112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30B52-80E1-42B4-B9F5-1FAF7B0A477C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E50DA-A2F9-42CC-A5B2-3CCFE73CB805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04222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86E34-0475-4721-B241-17E9BFCEC394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2E782-697F-4340-9729-87E4F865E10E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2398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NL" altLang="nl-NL" sz="1800" smtClean="0">
              <a:solidFill>
                <a:srgbClr val="FFFFFF"/>
              </a:solidFill>
            </a:endParaRPr>
          </a:p>
        </p:txBody>
      </p:sp>
      <p:pic>
        <p:nvPicPr>
          <p:cNvPr id="3" name="shpFoto" descr="Afb 1.png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3588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0034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NL" altLang="nl-NL" sz="1800" smtClean="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NL" altLang="nl-NL" sz="1800" smtClean="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</p:txBody>
      </p:sp>
      <p:sp>
        <p:nvSpPr>
          <p:cNvPr id="7" name="shpTitel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shpKleurvlakBoven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hpBeeldmerk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D44AF-4062-40AB-9FC4-BCEC6E3497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550192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77677-0064-4C7B-978B-347D0E082A16}" type="datetimeFigureOut">
              <a:rPr lang="nl-NL" smtClean="0"/>
              <a:pPr/>
              <a:t>22-11-2014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740B8-5876-44C7-8EE2-BCD33B08DF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492896"/>
            <a:ext cx="9144000" cy="1584176"/>
          </a:xfrm>
        </p:spPr>
        <p:txBody>
          <a:bodyPr>
            <a:normAutofit fontScale="90000"/>
          </a:bodyPr>
          <a:lstStyle/>
          <a:p>
            <a:r>
              <a:rPr lang="en-US" sz="6000" i="1" dirty="0"/>
              <a:t>Exploring </a:t>
            </a:r>
            <a:r>
              <a:rPr lang="en-US" sz="6000" i="1" dirty="0" smtClean="0"/>
              <a:t>Cultural Diversity</a:t>
            </a:r>
            <a:r>
              <a:rPr lang="en-US" sz="6700" i="1" dirty="0" smtClean="0"/>
              <a:t/>
            </a:r>
            <a:br>
              <a:rPr lang="en-US" sz="6700" i="1" dirty="0" smtClean="0"/>
            </a:br>
            <a:r>
              <a:rPr lang="en-US" sz="3600" i="1" dirty="0" smtClean="0"/>
              <a:t>Dutch </a:t>
            </a:r>
            <a:r>
              <a:rPr lang="en-US" sz="3600" i="1" dirty="0"/>
              <a:t>ICH </a:t>
            </a:r>
            <a:r>
              <a:rPr lang="en-US" sz="3600" i="1" dirty="0" smtClean="0"/>
              <a:t>Policies </a:t>
            </a:r>
            <a:r>
              <a:rPr lang="en-US" sz="3600" i="1" dirty="0"/>
              <a:t>and the </a:t>
            </a:r>
            <a:r>
              <a:rPr lang="en-US" sz="3600" i="1" dirty="0" smtClean="0"/>
              <a:t>Contribution </a:t>
            </a:r>
            <a:r>
              <a:rPr lang="en-US" sz="3600" i="1" dirty="0"/>
              <a:t>of NGOs</a:t>
            </a:r>
            <a:r>
              <a:rPr lang="nl-NL" dirty="0"/>
              <a:t/>
            </a:r>
            <a:br>
              <a:rPr lang="nl-NL" dirty="0"/>
            </a:br>
            <a:r>
              <a:rPr lang="nl-NL" sz="3200" dirty="0" smtClean="0"/>
              <a:t/>
            </a:r>
            <a:br>
              <a:rPr lang="nl-NL" sz="3200" dirty="0" smtClean="0"/>
            </a:br>
            <a:endParaRPr lang="nl-NL" sz="3100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3573016"/>
            <a:ext cx="9144000" cy="1705744"/>
          </a:xfrm>
        </p:spPr>
        <p:txBody>
          <a:bodyPr>
            <a:normAutofit fontScale="77500" lnSpcReduction="20000"/>
          </a:bodyPr>
          <a:lstStyle/>
          <a:p>
            <a:endParaRPr lang="en-US" i="1" dirty="0" smtClean="0"/>
          </a:p>
          <a:p>
            <a:r>
              <a:rPr lang="en-US" sz="3600" i="1" dirty="0" err="1" smtClean="0"/>
              <a:t>Riet</a:t>
            </a:r>
            <a:r>
              <a:rPr lang="en-US" sz="3600" i="1" dirty="0" smtClean="0"/>
              <a:t> de </a:t>
            </a:r>
            <a:r>
              <a:rPr lang="en-US" sz="3600" i="1" dirty="0" err="1" smtClean="0"/>
              <a:t>Leeuw</a:t>
            </a:r>
            <a:r>
              <a:rPr lang="en-US" sz="3600" i="1" dirty="0" smtClean="0"/>
              <a:t> (Ministry of Culture) and Albert van der Zeijden </a:t>
            </a:r>
            <a:br>
              <a:rPr lang="en-US" sz="3600" i="1" dirty="0" smtClean="0"/>
            </a:br>
            <a:r>
              <a:rPr lang="en-US" sz="3600" i="1" dirty="0" smtClean="0"/>
              <a:t>(scientific policy official Dutch Centre for Intangible Heritage)</a:t>
            </a:r>
          </a:p>
          <a:p>
            <a:r>
              <a:rPr lang="en-US" sz="3600" i="1" dirty="0" smtClean="0"/>
              <a:t>ICH NGO </a:t>
            </a:r>
            <a:r>
              <a:rPr lang="en-US" sz="3600" i="1" smtClean="0"/>
              <a:t>Forum, Paris </a:t>
            </a:r>
            <a:r>
              <a:rPr lang="en-US" sz="3600" i="1" dirty="0" smtClean="0"/>
              <a:t>23 November 2014</a:t>
            </a:r>
            <a:endParaRPr lang="nl-NL" sz="3600" i="1" dirty="0"/>
          </a:p>
        </p:txBody>
      </p:sp>
      <p:pic>
        <p:nvPicPr>
          <p:cNvPr id="4" name="Afbeelding 3" descr="logo_ncV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661248"/>
            <a:ext cx="8229600" cy="914400"/>
          </a:xfrm>
          <a:prstGeom prst="rect">
            <a:avLst/>
          </a:prstGeom>
        </p:spPr>
      </p:pic>
      <p:pic>
        <p:nvPicPr>
          <p:cNvPr id="6146" name="Picture 2" descr="C:\Users\Albert\Pictures\Logo-Ministerie-OCW-groo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0"/>
            <a:ext cx="57912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What</a:t>
            </a:r>
            <a:r>
              <a:rPr lang="nl-NL" dirty="0" smtClean="0"/>
              <a:t> do we do: </a:t>
            </a:r>
            <a:br>
              <a:rPr lang="nl-NL" dirty="0" smtClean="0"/>
            </a:br>
            <a:r>
              <a:rPr lang="nl-NL" dirty="0" err="1" smtClean="0"/>
              <a:t>our</a:t>
            </a:r>
            <a:r>
              <a:rPr lang="nl-NL" dirty="0" smtClean="0"/>
              <a:t> agenda of last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VIE Expertmeeting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researchers</a:t>
            </a:r>
            <a:r>
              <a:rPr lang="nl-NL" dirty="0" smtClean="0"/>
              <a:t> and </a:t>
            </a:r>
            <a:r>
              <a:rPr lang="nl-NL" dirty="0" err="1" smtClean="0"/>
              <a:t>scientists</a:t>
            </a:r>
            <a:r>
              <a:rPr lang="nl-NL" dirty="0" smtClean="0"/>
              <a:t> promoting National ICH research agenda (Friday)</a:t>
            </a:r>
          </a:p>
          <a:p>
            <a:r>
              <a:rPr lang="nl-NL" dirty="0" err="1" smtClean="0"/>
              <a:t>Lecture</a:t>
            </a:r>
            <a:r>
              <a:rPr lang="nl-NL" dirty="0" smtClean="0"/>
              <a:t> </a:t>
            </a:r>
            <a:r>
              <a:rPr lang="nl-NL" dirty="0" err="1" smtClean="0"/>
              <a:t>Ministry</a:t>
            </a:r>
            <a:r>
              <a:rPr lang="nl-NL" dirty="0" smtClean="0"/>
              <a:t> of Culture </a:t>
            </a:r>
            <a:r>
              <a:rPr lang="nl-NL" dirty="0" err="1" smtClean="0"/>
              <a:t>about</a:t>
            </a:r>
            <a:r>
              <a:rPr lang="nl-NL" dirty="0" smtClean="0"/>
              <a:t> Sinterklaas (</a:t>
            </a:r>
            <a:r>
              <a:rPr lang="nl-NL" dirty="0" err="1" smtClean="0"/>
              <a:t>Monday</a:t>
            </a:r>
            <a:r>
              <a:rPr lang="nl-NL" dirty="0" smtClean="0"/>
              <a:t>)</a:t>
            </a:r>
          </a:p>
          <a:p>
            <a:r>
              <a:rPr lang="nl-NL" dirty="0" smtClean="0"/>
              <a:t>Independent </a:t>
            </a:r>
            <a:r>
              <a:rPr lang="nl-NL" dirty="0" err="1" smtClean="0"/>
              <a:t>Audit</a:t>
            </a:r>
            <a:r>
              <a:rPr lang="nl-NL" dirty="0" smtClean="0"/>
              <a:t> </a:t>
            </a:r>
            <a:r>
              <a:rPr lang="nl-NL" dirty="0" err="1" smtClean="0"/>
              <a:t>Commission</a:t>
            </a:r>
            <a:r>
              <a:rPr lang="nl-NL" dirty="0" smtClean="0"/>
              <a:t> National </a:t>
            </a:r>
            <a:r>
              <a:rPr lang="nl-NL" dirty="0" err="1" smtClean="0"/>
              <a:t>Inventory</a:t>
            </a:r>
            <a:r>
              <a:rPr lang="nl-NL" dirty="0" smtClean="0"/>
              <a:t> (</a:t>
            </a:r>
            <a:r>
              <a:rPr lang="nl-NL" dirty="0" err="1" smtClean="0"/>
              <a:t>Tuesday</a:t>
            </a:r>
            <a:r>
              <a:rPr lang="nl-NL" dirty="0" smtClean="0"/>
              <a:t>)</a:t>
            </a:r>
          </a:p>
          <a:p>
            <a:r>
              <a:rPr lang="nl-NL" dirty="0" smtClean="0"/>
              <a:t>Margriet fair: </a:t>
            </a:r>
            <a:r>
              <a:rPr lang="nl-NL" dirty="0" err="1" smtClean="0"/>
              <a:t>raising</a:t>
            </a:r>
            <a:r>
              <a:rPr lang="nl-NL" dirty="0" smtClean="0"/>
              <a:t> </a:t>
            </a:r>
            <a:r>
              <a:rPr lang="nl-NL" dirty="0" err="1" smtClean="0"/>
              <a:t>awareness</a:t>
            </a:r>
            <a:r>
              <a:rPr lang="nl-NL" dirty="0" smtClean="0"/>
              <a:t>  (</a:t>
            </a:r>
            <a:r>
              <a:rPr lang="nl-NL" dirty="0" err="1" smtClean="0"/>
              <a:t>whole</a:t>
            </a:r>
            <a:r>
              <a:rPr lang="nl-NL" dirty="0" smtClean="0"/>
              <a:t> week)</a:t>
            </a:r>
          </a:p>
          <a:p>
            <a:r>
              <a:rPr lang="nl-NL" dirty="0" smtClean="0"/>
              <a:t>Preparing Circus </a:t>
            </a:r>
            <a:r>
              <a:rPr lang="nl-NL" dirty="0" err="1" smtClean="0"/>
              <a:t>exhibition</a:t>
            </a:r>
            <a:r>
              <a:rPr lang="nl-NL" dirty="0" smtClean="0"/>
              <a:t> made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communities</a:t>
            </a:r>
            <a:r>
              <a:rPr lang="nl-NL" dirty="0" smtClean="0"/>
              <a:t> </a:t>
            </a:r>
            <a:r>
              <a:rPr lang="nl-NL" dirty="0" err="1" smtClean="0"/>
              <a:t>themselves</a:t>
            </a:r>
            <a:r>
              <a:rPr lang="nl-NL" dirty="0" smtClean="0"/>
              <a:t> (</a:t>
            </a:r>
            <a:r>
              <a:rPr lang="nl-NL" dirty="0" err="1" smtClean="0"/>
              <a:t>whole</a:t>
            </a:r>
            <a:r>
              <a:rPr lang="nl-NL" dirty="0" smtClean="0"/>
              <a:t> week, </a:t>
            </a:r>
            <a:r>
              <a:rPr lang="nl-NL" dirty="0" err="1" smtClean="0"/>
              <a:t>will</a:t>
            </a:r>
            <a:r>
              <a:rPr lang="nl-NL" dirty="0" smtClean="0"/>
              <a:t> open </a:t>
            </a:r>
            <a:r>
              <a:rPr lang="nl-NL" dirty="0" err="1" smtClean="0"/>
              <a:t>next</a:t>
            </a:r>
            <a:r>
              <a:rPr lang="nl-NL" dirty="0" smtClean="0"/>
              <a:t> week)</a:t>
            </a:r>
          </a:p>
          <a:p>
            <a:r>
              <a:rPr lang="nl-NL" dirty="0" smtClean="0"/>
              <a:t>National </a:t>
            </a:r>
            <a:r>
              <a:rPr lang="nl-NL" dirty="0" err="1" smtClean="0"/>
              <a:t>Events</a:t>
            </a:r>
            <a:r>
              <a:rPr lang="nl-NL" dirty="0" smtClean="0"/>
              <a:t> Conference: </a:t>
            </a:r>
            <a:r>
              <a:rPr lang="nl-NL" dirty="0" err="1" smtClean="0"/>
              <a:t>large</a:t>
            </a:r>
            <a:r>
              <a:rPr lang="nl-NL" dirty="0" smtClean="0"/>
              <a:t> </a:t>
            </a:r>
            <a:r>
              <a:rPr lang="nl-NL" dirty="0" err="1" smtClean="0"/>
              <a:t>scale</a:t>
            </a:r>
            <a:r>
              <a:rPr lang="nl-NL" dirty="0" smtClean="0"/>
              <a:t> </a:t>
            </a:r>
            <a:r>
              <a:rPr lang="nl-NL" dirty="0" err="1" smtClean="0"/>
              <a:t>events</a:t>
            </a:r>
            <a:r>
              <a:rPr lang="nl-NL" dirty="0" smtClean="0"/>
              <a:t>, city promoting, </a:t>
            </a:r>
            <a:r>
              <a:rPr lang="nl-NL" dirty="0" err="1" smtClean="0"/>
              <a:t>lectured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possible</a:t>
            </a:r>
            <a:r>
              <a:rPr lang="nl-NL" dirty="0" smtClean="0"/>
              <a:t> </a:t>
            </a:r>
            <a:r>
              <a:rPr lang="nl-NL" dirty="0" err="1" smtClean="0"/>
              <a:t>role</a:t>
            </a:r>
            <a:r>
              <a:rPr lang="nl-NL" dirty="0" smtClean="0"/>
              <a:t> ICH (</a:t>
            </a:r>
            <a:r>
              <a:rPr lang="nl-NL" dirty="0" err="1" smtClean="0"/>
              <a:t>Thursday</a:t>
            </a:r>
            <a:r>
              <a:rPr lang="nl-NL" dirty="0" smtClean="0"/>
              <a:t>)</a:t>
            </a:r>
          </a:p>
          <a:p>
            <a:r>
              <a:rPr lang="nl-NL" dirty="0" smtClean="0"/>
              <a:t>Preparing a conference </a:t>
            </a:r>
            <a:r>
              <a:rPr lang="nl-NL" dirty="0" err="1" smtClean="0"/>
              <a:t>on</a:t>
            </a:r>
            <a:r>
              <a:rPr lang="nl-NL" dirty="0" smtClean="0"/>
              <a:t> ICH in the city (</a:t>
            </a:r>
            <a:r>
              <a:rPr lang="nl-NL" dirty="0" err="1" smtClean="0"/>
              <a:t>Thursday</a:t>
            </a:r>
            <a:r>
              <a:rPr lang="nl-NL" dirty="0" smtClean="0"/>
              <a:t>)</a:t>
            </a:r>
          </a:p>
          <a:p>
            <a:r>
              <a:rPr lang="nl-NL" dirty="0" smtClean="0"/>
              <a:t>Conference </a:t>
            </a:r>
            <a:r>
              <a:rPr lang="nl-NL" dirty="0" err="1" smtClean="0"/>
              <a:t>European</a:t>
            </a:r>
            <a:r>
              <a:rPr lang="nl-NL" dirty="0" smtClean="0"/>
              <a:t> </a:t>
            </a:r>
            <a:r>
              <a:rPr lang="nl-NL" dirty="0" err="1" smtClean="0"/>
              <a:t>Federation</a:t>
            </a:r>
            <a:r>
              <a:rPr lang="nl-NL" dirty="0" smtClean="0"/>
              <a:t> of Traditional </a:t>
            </a:r>
            <a:r>
              <a:rPr lang="nl-NL" dirty="0" err="1" smtClean="0"/>
              <a:t>Sports</a:t>
            </a:r>
            <a:r>
              <a:rPr lang="nl-NL" dirty="0" smtClean="0"/>
              <a:t> (Friday)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E:\vignet_V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958840"/>
            <a:ext cx="1438656" cy="899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489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do we do?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err="1" smtClean="0"/>
              <a:t>Knowledge</a:t>
            </a:r>
            <a:r>
              <a:rPr lang="nl-NL" dirty="0" smtClean="0"/>
              <a:t> and </a:t>
            </a:r>
            <a:r>
              <a:rPr lang="nl-NL" dirty="0" err="1" smtClean="0"/>
              <a:t>information</a:t>
            </a:r>
            <a:endParaRPr lang="nl-NL" dirty="0" smtClean="0"/>
          </a:p>
          <a:p>
            <a:r>
              <a:rPr lang="nl-NL" dirty="0" err="1" smtClean="0"/>
              <a:t>Advising</a:t>
            </a:r>
            <a:r>
              <a:rPr lang="nl-NL" dirty="0" smtClean="0"/>
              <a:t> </a:t>
            </a:r>
            <a:r>
              <a:rPr lang="nl-NL" dirty="0" err="1" smtClean="0"/>
              <a:t>national</a:t>
            </a:r>
            <a:r>
              <a:rPr lang="nl-NL" dirty="0" smtClean="0"/>
              <a:t>, </a:t>
            </a:r>
            <a:r>
              <a:rPr lang="nl-NL" dirty="0" err="1" smtClean="0"/>
              <a:t>regional</a:t>
            </a:r>
            <a:r>
              <a:rPr lang="nl-NL" dirty="0" smtClean="0"/>
              <a:t> and </a:t>
            </a:r>
            <a:r>
              <a:rPr lang="nl-NL" dirty="0" err="1" smtClean="0"/>
              <a:t>local</a:t>
            </a:r>
            <a:r>
              <a:rPr lang="nl-NL" dirty="0" smtClean="0"/>
              <a:t> </a:t>
            </a:r>
            <a:r>
              <a:rPr lang="nl-NL" dirty="0" err="1" smtClean="0"/>
              <a:t>authorities</a:t>
            </a:r>
            <a:r>
              <a:rPr lang="nl-NL" dirty="0" smtClean="0"/>
              <a:t> in </a:t>
            </a:r>
            <a:r>
              <a:rPr lang="nl-NL" dirty="0" err="1" smtClean="0"/>
              <a:t>their</a:t>
            </a:r>
            <a:r>
              <a:rPr lang="nl-NL" dirty="0" smtClean="0"/>
              <a:t> ICH </a:t>
            </a:r>
            <a:r>
              <a:rPr lang="nl-NL" dirty="0" err="1" smtClean="0"/>
              <a:t>policies</a:t>
            </a:r>
            <a:r>
              <a:rPr lang="nl-NL" dirty="0" smtClean="0"/>
              <a:t> (eg. </a:t>
            </a:r>
            <a:r>
              <a:rPr lang="nl-NL" dirty="0" err="1" smtClean="0"/>
              <a:t>Events</a:t>
            </a:r>
            <a:r>
              <a:rPr lang="nl-NL" dirty="0" smtClean="0"/>
              <a:t> conference)</a:t>
            </a:r>
          </a:p>
          <a:p>
            <a:r>
              <a:rPr lang="nl-NL" dirty="0" err="1" smtClean="0"/>
              <a:t>Raising</a:t>
            </a:r>
            <a:r>
              <a:rPr lang="nl-NL" dirty="0" smtClean="0"/>
              <a:t> </a:t>
            </a:r>
            <a:r>
              <a:rPr lang="nl-NL" dirty="0" err="1" smtClean="0"/>
              <a:t>awareness</a:t>
            </a:r>
            <a:r>
              <a:rPr lang="nl-NL" dirty="0" smtClean="0"/>
              <a:t> (Margriet Fair)</a:t>
            </a:r>
          </a:p>
          <a:p>
            <a:r>
              <a:rPr lang="nl-NL" dirty="0" err="1" smtClean="0"/>
              <a:t>Assisting</a:t>
            </a:r>
            <a:r>
              <a:rPr lang="nl-NL" dirty="0" smtClean="0"/>
              <a:t> </a:t>
            </a:r>
            <a:r>
              <a:rPr lang="nl-NL" dirty="0" err="1" smtClean="0"/>
              <a:t>communities</a:t>
            </a:r>
            <a:r>
              <a:rPr lang="nl-NL" dirty="0" smtClean="0"/>
              <a:t> (Circus </a:t>
            </a:r>
            <a:r>
              <a:rPr lang="nl-NL" dirty="0" err="1" smtClean="0"/>
              <a:t>exhibition</a:t>
            </a:r>
            <a:r>
              <a:rPr lang="nl-NL" dirty="0" smtClean="0"/>
              <a:t>, Traditional </a:t>
            </a:r>
            <a:r>
              <a:rPr lang="nl-NL" dirty="0" err="1" smtClean="0"/>
              <a:t>Sports</a:t>
            </a:r>
            <a:r>
              <a:rPr lang="nl-NL" dirty="0" smtClean="0"/>
              <a:t> meeting)</a:t>
            </a:r>
          </a:p>
          <a:p>
            <a:endParaRPr lang="nl-NL" dirty="0" smtClean="0"/>
          </a:p>
          <a:p>
            <a:pPr>
              <a:buNone/>
            </a:pPr>
            <a:r>
              <a:rPr lang="nl-NL" dirty="0" smtClean="0"/>
              <a:t>We act as brokers and </a:t>
            </a:r>
            <a:r>
              <a:rPr lang="nl-NL" dirty="0" err="1" smtClean="0"/>
              <a:t>intermediaries</a:t>
            </a:r>
            <a:endParaRPr lang="nl-NL" dirty="0"/>
          </a:p>
        </p:txBody>
      </p:sp>
      <p:pic>
        <p:nvPicPr>
          <p:cNvPr id="4" name="Picture 2" descr="E:\vignet_V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733256"/>
            <a:ext cx="1438656" cy="89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Diversity</a:t>
            </a:r>
            <a:r>
              <a:rPr lang="nl-NL" dirty="0" smtClean="0"/>
              <a:t>: special topic </a:t>
            </a:r>
            <a:br>
              <a:rPr lang="nl-NL" dirty="0" smtClean="0"/>
            </a:br>
            <a:r>
              <a:rPr lang="nl-NL" dirty="0" smtClean="0"/>
              <a:t>research agenda + National </a:t>
            </a:r>
            <a:r>
              <a:rPr lang="nl-NL" dirty="0" err="1" smtClean="0"/>
              <a:t>Inventory</a:t>
            </a:r>
            <a:endParaRPr lang="nl-NL" dirty="0"/>
          </a:p>
        </p:txBody>
      </p:sp>
      <p:pic>
        <p:nvPicPr>
          <p:cNvPr id="4" name="Picture 3" descr="C:\Users\Albert\Downloads\graffiti-in-eindhoven-1343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79912" y="1464518"/>
            <a:ext cx="4738688" cy="3467100"/>
          </a:xfrm>
          <a:prstGeom prst="rect">
            <a:avLst/>
          </a:prstGeom>
          <a:noFill/>
        </p:spPr>
      </p:pic>
      <p:pic>
        <p:nvPicPr>
          <p:cNvPr id="6" name="Picture 2" descr="E:\vignet_V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733256"/>
            <a:ext cx="1438656" cy="899160"/>
          </a:xfrm>
          <a:prstGeom prst="rect">
            <a:avLst/>
          </a:prstGeom>
          <a:noFill/>
        </p:spPr>
      </p:pic>
      <p:pic>
        <p:nvPicPr>
          <p:cNvPr id="7" name="Picture 2" descr="C:\Users\Albert\Pictures\VIE+henna+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447006"/>
            <a:ext cx="2864644" cy="4286250"/>
          </a:xfrm>
          <a:prstGeom prst="rect">
            <a:avLst/>
          </a:prstGeom>
          <a:noFill/>
        </p:spPr>
      </p:pic>
      <p:sp>
        <p:nvSpPr>
          <p:cNvPr id="2" name="Tekstvak 1"/>
          <p:cNvSpPr txBox="1"/>
          <p:nvPr/>
        </p:nvSpPr>
        <p:spPr>
          <a:xfrm>
            <a:off x="539552" y="5949280"/>
            <a:ext cx="2792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Henna and </a:t>
            </a:r>
            <a:r>
              <a:rPr lang="nl-NL" dirty="0" err="1" smtClean="0"/>
              <a:t>other</a:t>
            </a:r>
            <a:r>
              <a:rPr lang="nl-NL" dirty="0" smtClean="0"/>
              <a:t> </a:t>
            </a:r>
            <a:r>
              <a:rPr lang="nl-NL" dirty="0" err="1" smtClean="0"/>
              <a:t>traditions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diverse </a:t>
            </a:r>
            <a:r>
              <a:rPr lang="nl-NL" dirty="0" err="1" smtClean="0"/>
              <a:t>communities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923928" y="522920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Graffity</a:t>
            </a:r>
            <a:r>
              <a:rPr lang="nl-NL" dirty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other</a:t>
            </a:r>
            <a:r>
              <a:rPr lang="nl-NL" dirty="0" smtClean="0"/>
              <a:t> </a:t>
            </a:r>
            <a:r>
              <a:rPr lang="nl-NL" dirty="0" err="1" smtClean="0"/>
              <a:t>traditions</a:t>
            </a:r>
            <a:r>
              <a:rPr lang="nl-NL" dirty="0" smtClean="0"/>
              <a:t> </a:t>
            </a:r>
            <a:r>
              <a:rPr lang="nl-NL" dirty="0" err="1" smtClean="0"/>
              <a:t>especially</a:t>
            </a:r>
            <a:r>
              <a:rPr lang="nl-NL" dirty="0" smtClean="0"/>
              <a:t> </a:t>
            </a:r>
            <a:r>
              <a:rPr lang="nl-NL" dirty="0" err="1" smtClean="0"/>
              <a:t>popular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youngsters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115616" y="1916832"/>
            <a:ext cx="705678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 smtClean="0"/>
              <a:t>With</a:t>
            </a:r>
            <a:r>
              <a:rPr lang="nl-NL" sz="3200" dirty="0" smtClean="0"/>
              <a:t> </a:t>
            </a:r>
            <a:r>
              <a:rPr lang="nl-NL" sz="3200" dirty="0" err="1" smtClean="0"/>
              <a:t>their</a:t>
            </a:r>
            <a:r>
              <a:rPr lang="nl-NL" sz="3200" dirty="0" smtClean="0"/>
              <a:t> </a:t>
            </a:r>
            <a:r>
              <a:rPr lang="nl-NL" sz="3200" dirty="0" err="1" smtClean="0"/>
              <a:t>knowledge</a:t>
            </a:r>
            <a:r>
              <a:rPr lang="nl-NL" sz="3200" dirty="0" smtClean="0"/>
              <a:t> and </a:t>
            </a:r>
            <a:r>
              <a:rPr lang="nl-NL" sz="3200" dirty="0" err="1" smtClean="0"/>
              <a:t>know-how</a:t>
            </a:r>
            <a:r>
              <a:rPr lang="nl-NL" sz="3200" dirty="0" smtClean="0"/>
              <a:t> </a:t>
            </a:r>
            <a:r>
              <a:rPr lang="nl-NL" sz="3200" dirty="0" err="1" smtClean="0"/>
              <a:t>NGOs</a:t>
            </a:r>
            <a:r>
              <a:rPr lang="nl-NL" sz="3200" dirty="0" smtClean="0"/>
              <a:t> </a:t>
            </a:r>
            <a:r>
              <a:rPr lang="nl-NL" sz="3200" dirty="0" err="1" smtClean="0"/>
              <a:t>can</a:t>
            </a:r>
            <a:r>
              <a:rPr lang="nl-NL" sz="3200" dirty="0" smtClean="0"/>
              <a:t> help </a:t>
            </a:r>
            <a:r>
              <a:rPr lang="nl-NL" sz="3200" dirty="0" err="1" smtClean="0"/>
              <a:t>implementing</a:t>
            </a:r>
            <a:r>
              <a:rPr lang="nl-NL" sz="3200" dirty="0" smtClean="0"/>
              <a:t> the UNESCO </a:t>
            </a:r>
            <a:r>
              <a:rPr lang="nl-NL" sz="3200" dirty="0" err="1" smtClean="0"/>
              <a:t>convention</a:t>
            </a:r>
            <a:r>
              <a:rPr lang="nl-NL" sz="3200" dirty="0" smtClean="0"/>
              <a:t> and </a:t>
            </a:r>
            <a:r>
              <a:rPr lang="nl-NL" sz="3200" dirty="0" err="1" smtClean="0"/>
              <a:t>contribute</a:t>
            </a:r>
            <a:r>
              <a:rPr lang="nl-NL" sz="3200" dirty="0" smtClean="0"/>
              <a:t> to </a:t>
            </a:r>
            <a:r>
              <a:rPr lang="nl-NL" sz="3200" dirty="0" err="1" smtClean="0"/>
              <a:t>fruitful</a:t>
            </a:r>
            <a:r>
              <a:rPr lang="nl-NL" sz="3200" dirty="0" smtClean="0"/>
              <a:t> </a:t>
            </a:r>
            <a:r>
              <a:rPr lang="nl-NL" sz="3200" dirty="0" err="1" smtClean="0"/>
              <a:t>government</a:t>
            </a:r>
            <a:r>
              <a:rPr lang="nl-NL" sz="3200" dirty="0" smtClean="0"/>
              <a:t> </a:t>
            </a:r>
            <a:r>
              <a:rPr lang="nl-NL" sz="3200" dirty="0" err="1" smtClean="0"/>
              <a:t>policies</a:t>
            </a:r>
            <a:r>
              <a:rPr lang="nl-NL" sz="3200" dirty="0" smtClean="0"/>
              <a:t> </a:t>
            </a:r>
            <a:r>
              <a:rPr lang="nl-NL" sz="3200" dirty="0" err="1" smtClean="0"/>
              <a:t>concerning</a:t>
            </a:r>
            <a:r>
              <a:rPr lang="nl-NL" sz="3200" dirty="0" smtClean="0"/>
              <a:t> ICH and </a:t>
            </a:r>
            <a:r>
              <a:rPr lang="nl-NL" sz="3200" dirty="0" err="1" smtClean="0"/>
              <a:t>cultural</a:t>
            </a:r>
            <a:r>
              <a:rPr lang="nl-NL" sz="3200" dirty="0" smtClean="0"/>
              <a:t> </a:t>
            </a:r>
            <a:r>
              <a:rPr lang="nl-NL" sz="3200" dirty="0" err="1" smtClean="0"/>
              <a:t>diversity</a:t>
            </a:r>
            <a:r>
              <a:rPr lang="nl-NL" sz="3200" dirty="0" smtClean="0"/>
              <a:t>.</a:t>
            </a:r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Strength</a:t>
            </a:r>
            <a:r>
              <a:rPr lang="nl-NL" dirty="0" smtClean="0"/>
              <a:t> of </a:t>
            </a:r>
            <a:r>
              <a:rPr lang="nl-NL" dirty="0" err="1" smtClean="0"/>
              <a:t>NGOs</a:t>
            </a:r>
            <a:endParaRPr lang="nl-NL" dirty="0"/>
          </a:p>
        </p:txBody>
      </p:sp>
      <p:pic>
        <p:nvPicPr>
          <p:cNvPr id="6" name="Picture 2" descr="E:\vignet_V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733256"/>
            <a:ext cx="1438656" cy="89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076056" y="2690336"/>
            <a:ext cx="28083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chemeClr val="bg1"/>
                </a:solidFill>
              </a:rPr>
              <a:t>Riet</a:t>
            </a:r>
            <a:r>
              <a:rPr lang="en-US" sz="2400" dirty="0" smtClean="0">
                <a:solidFill>
                  <a:schemeClr val="bg1"/>
                </a:solidFill>
              </a:rPr>
              <a:t> de </a:t>
            </a:r>
            <a:r>
              <a:rPr lang="en-US" sz="2400" dirty="0" err="1" smtClean="0">
                <a:solidFill>
                  <a:schemeClr val="bg1"/>
                </a:solidFill>
              </a:rPr>
              <a:t>Leeuw</a:t>
            </a:r>
            <a:endParaRPr lang="nl-NL" sz="24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Senior policy officer </a:t>
            </a:r>
            <a:endParaRPr lang="nl-NL" sz="24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Ministry for Education, Culture and Science</a:t>
            </a:r>
            <a:endParaRPr lang="nl-NL" sz="24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Department for Heritage and Arts</a:t>
            </a:r>
            <a:endParaRPr lang="nl-NL" sz="24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The Netherlands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33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hpBeeldmerk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Blip>
                <a:blip r:embed="rId3"/>
              </a:buBlip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Blip>
                <a:blip r:embed="rId4"/>
              </a:buBlip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DB015E-30F8-4D04-948B-FA00F3440B61}" type="slidenum"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nl-NL" altLang="nl-NL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Netherlands ratified in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2012</a:t>
            </a:r>
          </a:p>
          <a:p>
            <a:pPr marL="0" indent="0">
              <a:defRPr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Ministry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Education, Culture and Science responsible for the implementation of the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Convention</a:t>
            </a:r>
          </a:p>
          <a:p>
            <a:pPr marL="0" indent="0">
              <a:defRPr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Working together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with: Ministry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Foreign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ffairs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Ministry of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ffairs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Ministry of Infrastructure and the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</a:t>
            </a:r>
          </a:p>
          <a:p>
            <a:pPr marL="0" indent="0">
              <a:buNone/>
              <a:defRPr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Working together with the government of the 12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provinces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municipalities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defRPr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addition or amendment needed to existing legislation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defRPr/>
            </a:pPr>
            <a:endParaRPr lang="nl-NL" dirty="0" smtClean="0">
              <a:latin typeface="Verdana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>
            <a:normAutofit fontScale="90000"/>
          </a:bodyPr>
          <a:lstStyle/>
          <a:p>
            <a:r>
              <a:rPr lang="en-US" altLang="nl-NL" sz="2000" dirty="0" smtClean="0"/>
              <a:t> </a:t>
            </a:r>
            <a:br>
              <a:rPr lang="en-US" altLang="nl-NL" sz="2000" dirty="0" smtClean="0"/>
            </a:br>
            <a:r>
              <a:rPr lang="en-US" altLang="nl-NL" sz="2000" dirty="0" smtClean="0"/>
              <a:t/>
            </a:r>
            <a:br>
              <a:rPr lang="en-US" altLang="nl-NL" sz="2000" dirty="0" smtClean="0"/>
            </a:br>
            <a:r>
              <a:rPr lang="en-US" altLang="nl-NL" sz="240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Starting points cultural policy ICH</a:t>
            </a:r>
            <a:br>
              <a:rPr lang="en-US" altLang="nl-NL" sz="240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altLang="nl-NL" sz="240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altLang="nl-NL" sz="2400" dirty="0" smtClean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NL" altLang="nl-NL" sz="2400" dirty="0" smtClean="0">
              <a:solidFill>
                <a:srgbClr val="2494C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55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0875" y="1233488"/>
            <a:ext cx="7847013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Starting </a:t>
            </a:r>
            <a:r>
              <a:rPr lang="en-US" dirty="0"/>
              <a:t>points cultural policy </a:t>
            </a:r>
            <a:r>
              <a:rPr lang="en-US" dirty="0" smtClean="0"/>
              <a:t>ICH</a:t>
            </a:r>
            <a:r>
              <a:rPr lang="en-US" dirty="0"/>
              <a:t/>
            </a:r>
            <a:br>
              <a:rPr lang="en-US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National Inventory</a:t>
            </a:r>
          </a:p>
          <a:p>
            <a:pPr>
              <a:defRPr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Research</a:t>
            </a:r>
          </a:p>
          <a:p>
            <a:pPr>
              <a:defRPr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Safeguarding methods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Capacity building (</a:t>
            </a:r>
            <a:r>
              <a:rPr lang="en-US" dirty="0"/>
              <a:t>Caribbean parts Kingdom </a:t>
            </a:r>
            <a:r>
              <a:rPr lang="en-US" dirty="0" smtClean="0"/>
              <a:t>and </a:t>
            </a:r>
            <a:r>
              <a:rPr lang="en-US" dirty="0"/>
              <a:t>Suriname)</a:t>
            </a:r>
            <a:endParaRPr lang="nl-NL" dirty="0"/>
          </a:p>
          <a:p>
            <a:pPr marL="285750" indent="-285750"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Monitoring/Evaluation: </a:t>
            </a:r>
            <a:r>
              <a:rPr lang="en-US" dirty="0"/>
              <a:t>H</a:t>
            </a:r>
            <a:r>
              <a:rPr lang="en-US" dirty="0" smtClean="0"/>
              <a:t>eritage Monitor</a:t>
            </a:r>
            <a:endParaRPr lang="nl-NL" dirty="0"/>
          </a:p>
          <a:p>
            <a:pPr>
              <a:defRPr/>
            </a:pPr>
            <a:r>
              <a:rPr lang="en-US" dirty="0"/>
              <a:t> 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Blip>
                <a:blip r:embed="rId3"/>
              </a:buBlip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Blip>
                <a:blip r:embed="rId4"/>
              </a:buBlip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641B3F-3BC5-4AAC-AF2F-3A681A835858}" type="slidenum"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nl-NL" altLang="nl-NL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655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488"/>
            <a:ext cx="7847013" cy="571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Criteria National </a:t>
            </a:r>
            <a:r>
              <a:rPr lang="en-US" dirty="0" smtClean="0"/>
              <a:t>Inventory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Bottom-up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At the heart of the inventory</a:t>
            </a:r>
            <a:r>
              <a:rPr lang="en-US" dirty="0" smtClean="0"/>
              <a:t>: communities</a:t>
            </a:r>
            <a:r>
              <a:rPr lang="en-US" dirty="0"/>
              <a:t>, groups and </a:t>
            </a:r>
            <a:r>
              <a:rPr lang="en-US" dirty="0" smtClean="0"/>
              <a:t>individuals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Inventory: of</a:t>
            </a:r>
            <a:r>
              <a:rPr lang="en-US" dirty="0"/>
              <a:t>, for and by the bearers of </a:t>
            </a:r>
            <a:r>
              <a:rPr lang="en-US" dirty="0" smtClean="0"/>
              <a:t>ICH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Accessible and interactive: </a:t>
            </a:r>
            <a:r>
              <a:rPr lang="en-US" dirty="0" smtClean="0"/>
              <a:t>website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Cultural </a:t>
            </a:r>
            <a:r>
              <a:rPr lang="en-US" dirty="0" smtClean="0"/>
              <a:t>divers</a:t>
            </a:r>
            <a:endParaRPr lang="nl-NL" dirty="0"/>
          </a:p>
          <a:p>
            <a:pPr>
              <a:defRPr/>
            </a:pPr>
            <a:r>
              <a:rPr lang="en-US" dirty="0"/>
              <a:t> 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sp>
        <p:nvSpPr>
          <p:cNvPr id="12292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Blip>
                <a:blip r:embed="rId3"/>
              </a:buBlip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Blip>
                <a:blip r:embed="rId4"/>
              </a:buBlip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32AC56-B744-4376-A4D5-77C40F2F135D}" type="slidenum"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nl-NL" altLang="nl-NL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66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488"/>
            <a:ext cx="7847013" cy="571500"/>
          </a:xfrm>
        </p:spPr>
        <p:txBody>
          <a:bodyPr/>
          <a:lstStyle/>
          <a:p>
            <a:pPr>
              <a:defRPr/>
            </a:pPr>
            <a:r>
              <a:rPr lang="nl-NL" dirty="0" err="1" smtClean="0"/>
              <a:t>Implementation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Center </a:t>
            </a:r>
            <a:r>
              <a:rPr lang="en-US" dirty="0"/>
              <a:t>for Intangible Cultural Heritage (VIE): independent cultural organization, funded by the Ministry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Coordination implementation of the </a:t>
            </a:r>
            <a:r>
              <a:rPr lang="en-US" dirty="0" smtClean="0"/>
              <a:t>Convention/National </a:t>
            </a:r>
            <a:r>
              <a:rPr lang="en-US" dirty="0"/>
              <a:t>Inventory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Network function: working together with museums, universities, training institutes etc.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Cultural </a:t>
            </a:r>
            <a:r>
              <a:rPr lang="en-US" dirty="0"/>
              <a:t>Participation </a:t>
            </a:r>
            <a:r>
              <a:rPr lang="en-US" dirty="0" smtClean="0"/>
              <a:t>Fund: </a:t>
            </a:r>
            <a:r>
              <a:rPr lang="nl-NL" dirty="0" err="1" smtClean="0"/>
              <a:t>programme</a:t>
            </a:r>
            <a:r>
              <a:rPr lang="nl-NL" dirty="0" smtClean="0"/>
              <a:t> </a:t>
            </a:r>
            <a:r>
              <a:rPr lang="nl-NL" dirty="0"/>
              <a:t>to </a:t>
            </a:r>
            <a:r>
              <a:rPr lang="nl-NL" dirty="0" err="1"/>
              <a:t>encourage</a:t>
            </a:r>
            <a:r>
              <a:rPr lang="nl-NL" dirty="0"/>
              <a:t> the spirit of </a:t>
            </a:r>
            <a:r>
              <a:rPr lang="nl-NL" dirty="0" err="1"/>
              <a:t>participation</a:t>
            </a:r>
            <a:r>
              <a:rPr lang="nl-NL" dirty="0"/>
              <a:t> and engagement in arts and </a:t>
            </a:r>
            <a:r>
              <a:rPr lang="nl-NL" dirty="0" err="1" smtClean="0"/>
              <a:t>heritage</a:t>
            </a: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nl-NL" dirty="0" err="1" smtClean="0"/>
              <a:t>Funding</a:t>
            </a:r>
            <a:r>
              <a:rPr lang="nl-NL" dirty="0" smtClean="0"/>
              <a:t> </a:t>
            </a:r>
            <a:r>
              <a:rPr lang="nl-NL" dirty="0" err="1" smtClean="0"/>
              <a:t>scheme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intangible</a:t>
            </a:r>
            <a:r>
              <a:rPr lang="nl-NL" dirty="0" smtClean="0"/>
              <a:t> </a:t>
            </a:r>
            <a:r>
              <a:rPr lang="nl-NL" dirty="0" err="1" smtClean="0"/>
              <a:t>heritage</a:t>
            </a:r>
            <a:r>
              <a:rPr lang="nl-NL" dirty="0" smtClean="0"/>
              <a:t>: support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communities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small </a:t>
            </a:r>
            <a:r>
              <a:rPr lang="nl-NL" dirty="0" err="1" smtClean="0"/>
              <a:t>organizations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develop</a:t>
            </a:r>
            <a:r>
              <a:rPr lang="nl-NL" dirty="0" smtClean="0"/>
              <a:t> </a:t>
            </a:r>
            <a:r>
              <a:rPr lang="nl-NL" dirty="0" err="1" smtClean="0"/>
              <a:t>safeguarding</a:t>
            </a:r>
            <a:r>
              <a:rPr lang="nl-NL" dirty="0" smtClean="0"/>
              <a:t> </a:t>
            </a:r>
            <a:r>
              <a:rPr lang="nl-NL" dirty="0" err="1" smtClean="0"/>
              <a:t>plans</a:t>
            </a:r>
            <a:r>
              <a:rPr lang="nl-NL" dirty="0" smtClean="0"/>
              <a:t>/</a:t>
            </a:r>
            <a:r>
              <a:rPr lang="nl-NL" dirty="0" err="1" smtClean="0"/>
              <a:t>methods</a:t>
            </a:r>
            <a:r>
              <a:rPr lang="nl-NL" dirty="0" smtClean="0"/>
              <a:t> </a:t>
            </a:r>
          </a:p>
          <a:p>
            <a:pPr>
              <a:defRPr/>
            </a:pPr>
            <a:endParaRPr lang="nl-NL" dirty="0"/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Blip>
                <a:blip r:embed="rId3"/>
              </a:buBlip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Blip>
                <a:blip r:embed="rId4"/>
              </a:buBlip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F475C1-CF4E-474C-810A-4EE539236E0B}" type="slidenum"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nl-NL" altLang="nl-NL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88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488"/>
            <a:ext cx="7847013" cy="571500"/>
          </a:xfrm>
        </p:spPr>
        <p:txBody>
          <a:bodyPr/>
          <a:lstStyle/>
          <a:p>
            <a:pPr>
              <a:defRPr/>
            </a:pPr>
            <a:r>
              <a:rPr lang="nl-NL" dirty="0" err="1" smtClean="0"/>
              <a:t>Future</a:t>
            </a:r>
            <a:r>
              <a:rPr lang="nl-NL" dirty="0" smtClean="0"/>
              <a:t> </a:t>
            </a:r>
            <a:r>
              <a:rPr lang="nl-NL" dirty="0" err="1" smtClean="0"/>
              <a:t>challanges</a:t>
            </a:r>
            <a:endParaRPr lang="nl-NL" dirty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endParaRPr lang="en-US" altLang="nl-NL" dirty="0" smtClean="0"/>
          </a:p>
          <a:p>
            <a:r>
              <a:rPr lang="en-US" altLang="nl-NL" dirty="0" smtClean="0"/>
              <a:t>Cultural diversity:</a:t>
            </a:r>
            <a:endParaRPr lang="nl-NL" altLang="nl-NL" dirty="0" smtClean="0"/>
          </a:p>
          <a:p>
            <a:endParaRPr lang="en-US" altLang="nl-NL" dirty="0" smtClean="0"/>
          </a:p>
          <a:p>
            <a:r>
              <a:rPr lang="en-US" altLang="nl-NL" dirty="0" smtClean="0"/>
              <a:t>ICH and young people</a:t>
            </a:r>
            <a:endParaRPr lang="nl-NL" altLang="nl-NL" dirty="0" smtClean="0"/>
          </a:p>
          <a:p>
            <a:endParaRPr lang="en-US" altLang="nl-NL" dirty="0" smtClean="0"/>
          </a:p>
          <a:p>
            <a:r>
              <a:rPr lang="en-US" altLang="nl-NL" dirty="0" smtClean="0"/>
              <a:t>ICH and migrant groups/new Dutch/former colonies</a:t>
            </a:r>
            <a:endParaRPr lang="nl-NL" altLang="nl-NL" dirty="0" smtClean="0"/>
          </a:p>
          <a:p>
            <a:endParaRPr lang="en-US" altLang="nl-NL" dirty="0" smtClean="0"/>
          </a:p>
          <a:p>
            <a:r>
              <a:rPr lang="en-US" altLang="nl-NL" dirty="0" smtClean="0"/>
              <a:t>ICH and living traditions in urban surroundings</a:t>
            </a:r>
          </a:p>
          <a:p>
            <a:endParaRPr lang="en-US" altLang="nl-NL" dirty="0" smtClean="0"/>
          </a:p>
          <a:p>
            <a:r>
              <a:rPr lang="en-US" altLang="nl-NL" dirty="0" smtClean="0"/>
              <a:t>ICH and e-communities</a:t>
            </a:r>
            <a:endParaRPr lang="nl-NL" altLang="nl-NL" dirty="0" smtClean="0"/>
          </a:p>
        </p:txBody>
      </p:sp>
      <p:sp>
        <p:nvSpPr>
          <p:cNvPr id="14340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Blip>
                <a:blip r:embed="rId3"/>
              </a:buBlip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Blip>
                <a:blip r:embed="rId4"/>
              </a:buBlip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87694B-3AC8-48E2-9CE2-B5CB5FCB5AEB}" type="slidenum"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nl-NL" altLang="nl-NL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028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488"/>
            <a:ext cx="7847013" cy="571500"/>
          </a:xfrm>
        </p:spPr>
        <p:txBody>
          <a:bodyPr/>
          <a:lstStyle/>
          <a:p>
            <a:pPr>
              <a:defRPr/>
            </a:pPr>
            <a:r>
              <a:rPr lang="nl-NL" dirty="0" err="1" smtClean="0"/>
              <a:t>Collaboration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9888" y="1798638"/>
            <a:ext cx="7858125" cy="42735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Separate </a:t>
            </a:r>
            <a:r>
              <a:rPr lang="en-US" dirty="0"/>
              <a:t>roles, </a:t>
            </a:r>
            <a:r>
              <a:rPr lang="en-US" dirty="0" smtClean="0"/>
              <a:t>working </a:t>
            </a:r>
            <a:r>
              <a:rPr lang="en-US" dirty="0"/>
              <a:t>together: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Government and knowledge institute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VIE</a:t>
            </a:r>
            <a:r>
              <a:rPr lang="en-US" dirty="0"/>
              <a:t>: platform to exchange knowledge about the convention, safeguarding </a:t>
            </a:r>
            <a:r>
              <a:rPr lang="en-US" dirty="0" smtClean="0"/>
              <a:t>methods, to </a:t>
            </a:r>
            <a:r>
              <a:rPr lang="en-US" dirty="0"/>
              <a:t>support communities, etc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Interaction between knowledge and policy development</a:t>
            </a:r>
            <a:endParaRPr lang="nl-NL" dirty="0"/>
          </a:p>
          <a:p>
            <a:pPr>
              <a:defRPr/>
            </a:pPr>
            <a:r>
              <a:rPr lang="en-US" dirty="0"/>
              <a:t> </a:t>
            </a:r>
            <a:endParaRPr lang="nl-NL" dirty="0"/>
          </a:p>
          <a:p>
            <a:pPr>
              <a:defRPr/>
            </a:pPr>
            <a:endParaRPr lang="nl-NL" dirty="0"/>
          </a:p>
        </p:txBody>
      </p:sp>
      <p:sp>
        <p:nvSpPr>
          <p:cNvPr id="15364" name="Tijdelijke aanduiding voor dia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defRPr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Blip>
                <a:blip r:embed="rId3"/>
              </a:buBlip>
              <a:defRPr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Blip>
                <a:blip r:embed="rId4"/>
              </a:buBlip>
              <a:defRPr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3ED697-F4F4-4605-986D-1DE354C3E44A}" type="slidenum"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nl-NL" altLang="nl-NL" smtClean="0">
              <a:solidFill>
                <a:srgbClr val="FFFFFF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8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Dutch Centre for Intangible Heritage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Accredited NGO, ‘competent body’</a:t>
            </a:r>
          </a:p>
          <a:p>
            <a:r>
              <a:rPr lang="nl-NL" dirty="0" err="1"/>
              <a:t>Advising</a:t>
            </a:r>
            <a:r>
              <a:rPr lang="nl-NL" dirty="0"/>
              <a:t> the Dutch </a:t>
            </a:r>
            <a:r>
              <a:rPr lang="nl-NL" dirty="0" err="1"/>
              <a:t>government</a:t>
            </a:r>
            <a:r>
              <a:rPr lang="nl-NL" dirty="0"/>
              <a:t> in her ICH </a:t>
            </a:r>
            <a:r>
              <a:rPr lang="nl-NL" dirty="0" err="1" smtClean="0"/>
              <a:t>policies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Coordinator of the Dutch ICH inventory</a:t>
            </a:r>
          </a:p>
          <a:p>
            <a:r>
              <a:rPr lang="en-US" dirty="0" smtClean="0"/>
              <a:t>Knowledge, information, advise, mediating, raising </a:t>
            </a:r>
            <a:r>
              <a:rPr lang="en-US" dirty="0" err="1" smtClean="0"/>
              <a:t>awarenes</a:t>
            </a:r>
            <a:endParaRPr lang="en-US" dirty="0" smtClean="0"/>
          </a:p>
          <a:p>
            <a:r>
              <a:rPr lang="en-US" dirty="0" smtClean="0"/>
              <a:t>Supporting the communities in their safeguarding efforts (</a:t>
            </a:r>
            <a:r>
              <a:rPr lang="en-US" dirty="0" err="1" smtClean="0"/>
              <a:t>eg</a:t>
            </a:r>
            <a:r>
              <a:rPr lang="en-US" dirty="0" smtClean="0"/>
              <a:t>. Safeguarding methodologies)</a:t>
            </a:r>
          </a:p>
          <a:p>
            <a:endParaRPr lang="en-US" dirty="0" smtClean="0"/>
          </a:p>
          <a:p>
            <a:endParaRPr lang="nl-NL" dirty="0"/>
          </a:p>
        </p:txBody>
      </p:sp>
      <p:pic>
        <p:nvPicPr>
          <p:cNvPr id="4" name="Picture 2" descr="E:\vignet_V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733256"/>
            <a:ext cx="1438656" cy="89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2405</TotalTime>
  <Words>526</Words>
  <Application>Microsoft Office PowerPoint</Application>
  <PresentationFormat>Diavoorstelling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Office-thema</vt:lpstr>
      <vt:lpstr>Exploring Cultural Diversity Dutch ICH Policies and the Contribution of NGOs  </vt:lpstr>
      <vt:lpstr>Dia 2</vt:lpstr>
      <vt:lpstr>   Starting points cultural policy ICH  </vt:lpstr>
      <vt:lpstr> Starting points cultural policy ICH  </vt:lpstr>
      <vt:lpstr>Criteria National Inventory </vt:lpstr>
      <vt:lpstr>Implementation</vt:lpstr>
      <vt:lpstr>Future challanges</vt:lpstr>
      <vt:lpstr>Collaboration</vt:lpstr>
      <vt:lpstr>Dutch Centre for Intangible Heritage</vt:lpstr>
      <vt:lpstr>What do we do:  our agenda of last week</vt:lpstr>
      <vt:lpstr>What do we do?</vt:lpstr>
      <vt:lpstr>Diversity: special topic  research agenda + National Inventory</vt:lpstr>
      <vt:lpstr>Strength of NGOs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Volkscultuur en samenleving</dc:title>
  <dc:creator>Albert van der Zeijden</dc:creator>
  <cp:lastModifiedBy>AvdZ</cp:lastModifiedBy>
  <cp:revision>338</cp:revision>
  <cp:lastPrinted>2014-11-19T10:45:06Z</cp:lastPrinted>
  <dcterms:created xsi:type="dcterms:W3CDTF">2012-09-17T12:09:30Z</dcterms:created>
  <dcterms:modified xsi:type="dcterms:W3CDTF">2014-11-22T20:58:10Z</dcterms:modified>
</cp:coreProperties>
</file>