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14-11-23</a:t>
            </a:fld>
            <a:endParaRPr 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直线连接符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椭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幻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14-11-23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线连接符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14-11-23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14-11-23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14-11-23</a:t>
            </a:fld>
            <a:endParaRPr lang="en-US"/>
          </a:p>
        </p:txBody>
      </p:sp>
      <p:sp>
        <p:nvSpPr>
          <p:cNvPr id="8" name="直线连接符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14-11-23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直线连接符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线连接符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14-11-23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直线连接符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内容占位符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25" name="椭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椭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14-11-23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14-11-23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线连接符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14-11-23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线连接符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椭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将图片拖动到占位符，或单击添加图标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14-11-23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14-11-23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线连接符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幻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二级</a:t>
            </a:r>
          </a:p>
          <a:p>
            <a:pPr lvl="2" eaLnBrk="1" latinLnBrk="0" hangingPunct="1"/>
            <a:r>
              <a:rPr kumimoji="0" lang="zh-CN" altLang="en-US" smtClean="0"/>
              <a:t>三级</a:t>
            </a:r>
          </a:p>
          <a:p>
            <a:pPr lvl="3" eaLnBrk="1" latinLnBrk="0" hangingPunct="1"/>
            <a:r>
              <a:rPr kumimoji="0" lang="zh-CN" altLang="en-US" smtClean="0"/>
              <a:t>四级</a:t>
            </a:r>
          </a:p>
          <a:p>
            <a:pPr lvl="4" eaLnBrk="1" latinLnBrk="0" hangingPunct="1"/>
            <a:r>
              <a:rPr kumimoji="0" lang="zh-CN" altLang="en-US" smtClean="0"/>
              <a:t>五级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612241"/>
              </p:ext>
            </p:extLst>
          </p:nvPr>
        </p:nvGraphicFramePr>
        <p:xfrm>
          <a:off x="245331" y="1002561"/>
          <a:ext cx="8559219" cy="101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档" r:id="rId3" imgW="5689600" imgH="647700" progId="Word.Document.12">
                  <p:embed/>
                </p:oleObj>
              </mc:Choice>
              <mc:Fallback>
                <p:oleObj name="文档" r:id="rId3" imgW="5689600" imgH="64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331" y="1002561"/>
                        <a:ext cx="8559219" cy="1015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99442" y="3008172"/>
            <a:ext cx="8839343" cy="1752600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Role a</a:t>
            </a:r>
            <a:r>
              <a:rPr kumimoji="1" lang="en-US" altLang="zh-CN" sz="2800" dirty="0"/>
              <a:t>nd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Contribution </a:t>
            </a:r>
            <a:r>
              <a:rPr lang="en-US" altLang="zh-CN" sz="2800" dirty="0" smtClean="0"/>
              <a:t>Of China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Folklore Society in Safeguarding </a:t>
            </a:r>
            <a:r>
              <a:rPr lang="en-US" altLang="zh-CN" sz="2800" dirty="0"/>
              <a:t>Intangible Cultural Heritage </a:t>
            </a:r>
            <a:r>
              <a:rPr lang="en-US" altLang="zh-CN" sz="2800" dirty="0" smtClean="0"/>
              <a:t>in</a:t>
            </a:r>
            <a:r>
              <a:rPr lang="en-US" altLang="zh-CN" sz="2800" dirty="0" smtClean="0"/>
              <a:t> China</a:t>
            </a:r>
          </a:p>
          <a:p>
            <a:endParaRPr lang="en-US" altLang="zh-CN" sz="2800" dirty="0" smtClean="0"/>
          </a:p>
          <a:p>
            <a:r>
              <a:rPr kumimoji="1" lang="en-US" altLang="zh-CN" sz="2800" dirty="0" err="1" smtClean="0"/>
              <a:t>Aoqi</a:t>
            </a:r>
            <a:r>
              <a:rPr kumimoji="1" lang="zh-CN" altLang="en-US" sz="2800" dirty="0"/>
              <a:t>/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Yang</a:t>
            </a:r>
            <a:r>
              <a:rPr kumimoji="1" lang="en-US" altLang="zh-CN" sz="2800" dirty="0" smtClean="0"/>
              <a:t>,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Lihui</a:t>
            </a:r>
            <a:r>
              <a:rPr kumimoji="1" lang="en-US" altLang="zh-CN" sz="2800" dirty="0" smtClean="0"/>
              <a:t>/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Zhu</a:t>
            </a:r>
            <a:r>
              <a:rPr kumimoji="1" lang="en-US" altLang="zh-CN" sz="2800" dirty="0" err="1" smtClean="0"/>
              <a:t>,gang</a:t>
            </a:r>
            <a:endParaRPr kumimoji="1" lang="zh-CN" altLang="en-US" sz="2800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685800" y="774853"/>
            <a:ext cx="7772400" cy="1243122"/>
          </a:xfrm>
        </p:spPr>
        <p:txBody>
          <a:bodyPr/>
          <a:lstStyle/>
          <a:p>
            <a:endParaRPr kumimoji="1" lang="zh-CN" altLang="en-US" dirty="0"/>
          </a:p>
        </p:txBody>
      </p:sp>
      <p:pic>
        <p:nvPicPr>
          <p:cNvPr id="6" name="图片 5" descr="无标题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0" y="228600"/>
            <a:ext cx="1738678" cy="21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2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M</a:t>
            </a:r>
            <a:r>
              <a:rPr lang="en-GB" altLang="zh-CN" dirty="0" smtClean="0"/>
              <a:t>ain Practices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CFS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Safeguarding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ICH</a:t>
            </a:r>
            <a:r>
              <a:rPr lang="en-GB" altLang="zh-CN" dirty="0" smtClean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altLang="zh-CN" dirty="0" smtClean="0"/>
          </a:p>
          <a:p>
            <a:r>
              <a:rPr lang="en-GB" altLang="zh-CN" dirty="0" smtClean="0"/>
              <a:t>Playing </a:t>
            </a:r>
            <a:r>
              <a:rPr lang="en-GB" altLang="zh-CN" dirty="0"/>
              <a:t>a visible role in key projects and programmes at national and local levels</a:t>
            </a:r>
            <a:r>
              <a:rPr lang="zh-CN" altLang="zh-CN" dirty="0"/>
              <a:t> </a:t>
            </a:r>
            <a:endParaRPr lang="en-US" altLang="zh-CN" dirty="0" smtClean="0"/>
          </a:p>
          <a:p>
            <a:r>
              <a:rPr lang="en-GB" altLang="zh-CN" dirty="0"/>
              <a:t>Carrying out theoretical study and developing methodologies for ICH research</a:t>
            </a:r>
            <a:r>
              <a:rPr lang="zh-CN" altLang="zh-CN" dirty="0"/>
              <a:t> </a:t>
            </a:r>
            <a:endParaRPr lang="en-US" altLang="zh-CN" dirty="0" smtClean="0"/>
          </a:p>
          <a:p>
            <a:r>
              <a:rPr lang="en-GB" altLang="zh-CN" dirty="0"/>
              <a:t>Conducting professional practices at regional and international levels</a:t>
            </a:r>
            <a:r>
              <a:rPr lang="zh-CN" altLang="zh-CN" dirty="0"/>
              <a:t> </a:t>
            </a:r>
            <a:endParaRPr lang="en-US" altLang="zh-CN" dirty="0" smtClean="0"/>
          </a:p>
          <a:p>
            <a:r>
              <a:rPr lang="en-GB" altLang="zh-CN" dirty="0"/>
              <a:t>Participation in developing ICH-related policy, regulations and legislation</a:t>
            </a:r>
            <a:r>
              <a:rPr lang="zh-CN" altLang="zh-CN" dirty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214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Conferences on Traditional Festivals</a:t>
            </a:r>
            <a:endParaRPr kumimoji="1" lang="zh-CN" altLang="en-US" dirty="0"/>
          </a:p>
        </p:txBody>
      </p:sp>
      <p:pic>
        <p:nvPicPr>
          <p:cNvPr id="5" name="内容占位符 4" descr="1200881809080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9" b="9679"/>
          <a:stretch>
            <a:fillRect/>
          </a:stretch>
        </p:blipFill>
        <p:spPr>
          <a:xfrm>
            <a:off x="4977494" y="4262357"/>
            <a:ext cx="3858658" cy="2006474"/>
          </a:xfrm>
        </p:spPr>
      </p:pic>
      <p:pic>
        <p:nvPicPr>
          <p:cNvPr id="4" name="内容占位符 3" descr="zgdwjcs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2" b="10702"/>
          <a:stretch>
            <a:fillRect/>
          </a:stretch>
        </p:blipFill>
        <p:spPr>
          <a:xfrm>
            <a:off x="301753" y="1527048"/>
            <a:ext cx="4109337" cy="2420002"/>
          </a:xfrm>
          <a:prstGeom prst="rect">
            <a:avLst/>
          </a:prstGeom>
        </p:spPr>
      </p:pic>
      <p:pic>
        <p:nvPicPr>
          <p:cNvPr id="6" name="图片 5" descr="u=199722419,2673766486&amp;fm=21&amp;gp=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94" y="1468356"/>
            <a:ext cx="3833389" cy="2478694"/>
          </a:xfrm>
          <a:prstGeom prst="rect">
            <a:avLst/>
          </a:prstGeom>
        </p:spPr>
      </p:pic>
      <p:pic>
        <p:nvPicPr>
          <p:cNvPr id="7" name="图片 6" descr="2011jwlt_km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4262357"/>
            <a:ext cx="4109337" cy="20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4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Serial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Books on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Daunwu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Festivals</a:t>
            </a:r>
            <a:endParaRPr kumimoji="1" lang="zh-CN" altLang="en-US" dirty="0"/>
          </a:p>
        </p:txBody>
      </p:sp>
      <p:pic>
        <p:nvPicPr>
          <p:cNvPr id="6" name="内容占位符 5" descr="u=980260052,2925029444&amp;fm=15&amp;gp=0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" r="-51"/>
          <a:stretch/>
        </p:blipFill>
        <p:spPr>
          <a:xfrm>
            <a:off x="301753" y="1527175"/>
            <a:ext cx="3731734" cy="4572000"/>
          </a:xfrm>
        </p:spPr>
      </p:pic>
      <p:pic>
        <p:nvPicPr>
          <p:cNvPr id="7" name="图片 6" descr="u=1506054754,1262978092&amp;fm=15&amp;gp=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1527175"/>
            <a:ext cx="4035569" cy="2507981"/>
          </a:xfrm>
          <a:prstGeom prst="rect">
            <a:avLst/>
          </a:prstGeom>
        </p:spPr>
      </p:pic>
      <p:pic>
        <p:nvPicPr>
          <p:cNvPr id="8" name="图片 7" descr="u=3734882558,1523933217&amp;fm=15&amp;gp=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4035156"/>
            <a:ext cx="4035569" cy="22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5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err="1" smtClean="0"/>
              <a:t>Qingming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Tomb-sweeping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Festival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pic>
        <p:nvPicPr>
          <p:cNvPr id="4" name="内容占位符 3" descr="201204060910301726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9" b="14159"/>
          <a:stretch>
            <a:fillRect/>
          </a:stretch>
        </p:blipFill>
        <p:spPr>
          <a:xfrm>
            <a:off x="301753" y="1527048"/>
            <a:ext cx="4504103" cy="2421561"/>
          </a:xfrm>
        </p:spPr>
      </p:pic>
      <p:pic>
        <p:nvPicPr>
          <p:cNvPr id="5" name="图片 4" descr="u=532317730,2237479167&amp;fm=21&amp;gp=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95" y="1527048"/>
            <a:ext cx="3858658" cy="2444654"/>
          </a:xfrm>
          <a:prstGeom prst="rect">
            <a:avLst/>
          </a:prstGeom>
        </p:spPr>
      </p:pic>
      <p:pic>
        <p:nvPicPr>
          <p:cNvPr id="6" name="图片 5" descr="u=3827346057,3791737829&amp;fm=21&amp;gp=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95" y="3971703"/>
            <a:ext cx="3858657" cy="2645486"/>
          </a:xfrm>
          <a:prstGeom prst="rect">
            <a:avLst/>
          </a:prstGeom>
        </p:spPr>
      </p:pic>
      <p:pic>
        <p:nvPicPr>
          <p:cNvPr id="7" name="图片 6" descr="u=4053000434,2193059570&amp;fm=21&amp;gp=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3971701"/>
            <a:ext cx="4504104" cy="27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8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Conclusions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altLang="zh-CN" dirty="0"/>
              <a:t>CFS has been doing its best in safeguarding the ICH, ensuring respect for the ICH, as well as raising respects at the local, national and international levels. 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In </a:t>
            </a:r>
            <a:r>
              <a:rPr lang="en-US" altLang="zh-CN" dirty="0"/>
              <a:t>cooperation with other many organizations at all level, CFS had made considerable impacts on Chinese public policies, legislations, as well as Chinese people’s daily life. </a:t>
            </a:r>
            <a:endParaRPr lang="en-US" altLang="zh-CN" dirty="0" smtClean="0"/>
          </a:p>
          <a:p>
            <a:pPr lvl="0"/>
            <a:r>
              <a:rPr lang="en-US" altLang="zh-CN" dirty="0"/>
              <a:t>W</a:t>
            </a:r>
            <a:r>
              <a:rPr lang="en-US" altLang="zh-CN" dirty="0" smtClean="0"/>
              <a:t>ith </a:t>
            </a:r>
            <a:r>
              <a:rPr lang="en-US" altLang="zh-CN" dirty="0"/>
              <a:t>the efforts of CFS, Chinese people will enjoy a more harmonious and happy life!  </a:t>
            </a:r>
            <a:endParaRPr lang="zh-CN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004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市镇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市镇.thmx</Template>
  <TotalTime>484</TotalTime>
  <Words>169</Words>
  <Application>Microsoft Macintosh PowerPoint</Application>
  <PresentationFormat>全屏显示(4:3)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市镇</vt:lpstr>
      <vt:lpstr>文档</vt:lpstr>
      <vt:lpstr>PowerPoint 演示文稿</vt:lpstr>
      <vt:lpstr>Main Practices of CFS in Safeguarding ICH </vt:lpstr>
      <vt:lpstr>Conferences on Traditional Festivals</vt:lpstr>
      <vt:lpstr> Serial Books on Daunwu Festivals</vt:lpstr>
      <vt:lpstr>Qingming, or Tomb-sweeping Festival </vt:lpstr>
      <vt:lpstr>Conclusions</vt:lpstr>
    </vt:vector>
  </TitlesOfParts>
  <Company>IEL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Gang Zhu</dc:creator>
  <cp:lastModifiedBy>Gang Zhu</cp:lastModifiedBy>
  <cp:revision>15</cp:revision>
  <dcterms:created xsi:type="dcterms:W3CDTF">2014-11-22T18:12:15Z</dcterms:created>
  <dcterms:modified xsi:type="dcterms:W3CDTF">2014-11-23T06:51:42Z</dcterms:modified>
</cp:coreProperties>
</file>