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5" r:id="rId2"/>
    <p:sldMasterId id="2147483750" r:id="rId3"/>
  </p:sldMasterIdLst>
  <p:sldIdLst>
    <p:sldId id="256" r:id="rId4"/>
    <p:sldId id="257" r:id="rId5"/>
    <p:sldId id="268" r:id="rId6"/>
    <p:sldId id="258" r:id="rId7"/>
    <p:sldId id="269" r:id="rId8"/>
    <p:sldId id="267" r:id="rId9"/>
    <p:sldId id="259" r:id="rId10"/>
    <p:sldId id="260" r:id="rId11"/>
    <p:sldId id="261" r:id="rId12"/>
    <p:sldId id="273" r:id="rId13"/>
    <p:sldId id="263" r:id="rId14"/>
    <p:sldId id="262" r:id="rId15"/>
    <p:sldId id="264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e 7"/>
          <p:cNvGrpSpPr/>
          <p:nvPr/>
        </p:nvGrpSpPr>
        <p:grpSpPr>
          <a:xfrm>
            <a:off x="827584" y="692696"/>
            <a:ext cx="8316416" cy="2481945"/>
            <a:chOff x="827584" y="-936104"/>
            <a:chExt cx="8316416" cy="2481945"/>
          </a:xfrm>
        </p:grpSpPr>
        <p:sp>
          <p:nvSpPr>
            <p:cNvPr id="11" name="Triangle rectangle 10"/>
            <p:cNvSpPr/>
            <p:nvPr userDrawn="1"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27584" y="-936104"/>
              <a:ext cx="8316416" cy="2193911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400" b="1" cap="smal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e 12"/>
          <p:cNvGrpSpPr/>
          <p:nvPr/>
        </p:nvGrpSpPr>
        <p:grpSpPr>
          <a:xfrm>
            <a:off x="827584" y="4110573"/>
            <a:ext cx="8316416" cy="1257019"/>
            <a:chOff x="827584" y="288822"/>
            <a:chExt cx="8316416" cy="1257019"/>
          </a:xfrm>
        </p:grpSpPr>
        <p:sp>
          <p:nvSpPr>
            <p:cNvPr id="14" name="Triangle rectangle 13"/>
            <p:cNvSpPr/>
            <p:nvPr userDrawn="1"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27584" y="288822"/>
              <a:ext cx="8316416" cy="96898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400" b="1" cap="smal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72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353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34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83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4671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e 7"/>
          <p:cNvGrpSpPr/>
          <p:nvPr/>
        </p:nvGrpSpPr>
        <p:grpSpPr>
          <a:xfrm>
            <a:off x="827584" y="692696"/>
            <a:ext cx="8316416" cy="2481945"/>
            <a:chOff x="827584" y="-936104"/>
            <a:chExt cx="8316416" cy="2481945"/>
          </a:xfrm>
        </p:grpSpPr>
        <p:sp>
          <p:nvSpPr>
            <p:cNvPr id="11" name="Triangle rectangle 10"/>
            <p:cNvSpPr/>
            <p:nvPr userDrawn="1"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27584" y="-936104"/>
              <a:ext cx="8316416" cy="2193911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endParaRPr lang="en-US" sz="2400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e 12"/>
          <p:cNvGrpSpPr/>
          <p:nvPr/>
        </p:nvGrpSpPr>
        <p:grpSpPr>
          <a:xfrm>
            <a:off x="827584" y="4110573"/>
            <a:ext cx="8316416" cy="1257019"/>
            <a:chOff x="827584" y="288822"/>
            <a:chExt cx="8316416" cy="1257019"/>
          </a:xfrm>
        </p:grpSpPr>
        <p:sp>
          <p:nvSpPr>
            <p:cNvPr id="14" name="Triangle rectangle 13"/>
            <p:cNvSpPr/>
            <p:nvPr userDrawn="1"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27584" y="288822"/>
              <a:ext cx="8316416" cy="96898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endParaRPr lang="en-US" sz="2400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698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827584" y="188640"/>
            <a:ext cx="8316417" cy="6669360"/>
            <a:chOff x="827584" y="188640"/>
            <a:chExt cx="8316417" cy="6669360"/>
          </a:xfrm>
        </p:grpSpPr>
        <p:grpSp>
          <p:nvGrpSpPr>
            <p:cNvPr id="8" name="Groupe 7"/>
            <p:cNvGrpSpPr/>
            <p:nvPr userDrawn="1"/>
          </p:nvGrpSpPr>
          <p:grpSpPr>
            <a:xfrm>
              <a:off x="827584" y="188640"/>
              <a:ext cx="8316416" cy="1545841"/>
              <a:chOff x="827584" y="0"/>
              <a:chExt cx="8316416" cy="1545841"/>
            </a:xfrm>
          </p:grpSpPr>
          <p:sp>
            <p:nvSpPr>
              <p:cNvPr id="11" name="Triangle rectangle 10"/>
              <p:cNvSpPr/>
              <p:nvPr userDrawn="1"/>
            </p:nvSpPr>
            <p:spPr>
              <a:xfrm rot="16200000" flipH="1">
                <a:off x="827584" y="1257810"/>
                <a:ext cx="288032" cy="288030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827584" y="0"/>
                <a:ext cx="8316416" cy="125780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endParaRPr lang="en-US" sz="2400" b="1" cap="small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Triangle rectangle 8"/>
            <p:cNvSpPr/>
            <p:nvPr userDrawn="1"/>
          </p:nvSpPr>
          <p:spPr>
            <a:xfrm flipH="1">
              <a:off x="827585" y="6093298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>
              <a:off x="827585" y="6381328"/>
              <a:ext cx="8316416" cy="476672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endParaRPr lang="en-US" sz="2400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4974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589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7946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80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827584" y="188640"/>
            <a:ext cx="8316417" cy="6669360"/>
            <a:chOff x="827584" y="188640"/>
            <a:chExt cx="8316417" cy="6669360"/>
          </a:xfrm>
        </p:grpSpPr>
        <p:grpSp>
          <p:nvGrpSpPr>
            <p:cNvPr id="8" name="Groupe 7"/>
            <p:cNvGrpSpPr/>
            <p:nvPr userDrawn="1"/>
          </p:nvGrpSpPr>
          <p:grpSpPr>
            <a:xfrm>
              <a:off x="827584" y="188640"/>
              <a:ext cx="8316416" cy="1545841"/>
              <a:chOff x="827584" y="0"/>
              <a:chExt cx="8316416" cy="1545841"/>
            </a:xfrm>
          </p:grpSpPr>
          <p:sp>
            <p:nvSpPr>
              <p:cNvPr id="11" name="Triangle rectangle 10"/>
              <p:cNvSpPr/>
              <p:nvPr userDrawn="1"/>
            </p:nvSpPr>
            <p:spPr>
              <a:xfrm rot="16200000" flipH="1">
                <a:off x="827584" y="1257810"/>
                <a:ext cx="288032" cy="288030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827584" y="0"/>
                <a:ext cx="8316416" cy="125780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pPr algn="l"/>
                <a:endParaRPr lang="en-US" sz="2400" b="1" cap="small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Triangle rectangle 8"/>
            <p:cNvSpPr/>
            <p:nvPr userDrawn="1"/>
          </p:nvSpPr>
          <p:spPr>
            <a:xfrm flipH="1">
              <a:off x="827585" y="6093298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>
              <a:off x="827585" y="6381328"/>
              <a:ext cx="8316416" cy="476672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400" b="1" cap="small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0579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0262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731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6999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447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2015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1703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endParaRPr lang="en-US" sz="24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5852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74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864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866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96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43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45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7584" y="188640"/>
            <a:ext cx="8316416" cy="12578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827585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58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25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7584" y="692696"/>
            <a:ext cx="8316416" cy="21939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7584" y="4110573"/>
            <a:ext cx="8316416" cy="9689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49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2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8" y="3789040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428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alphaModFix amt="7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03350" y="349491"/>
            <a:ext cx="7416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03350" y="1600200"/>
            <a:ext cx="741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706146" y="64308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64434" y="64308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384722" y="64308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492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" pitchFamily="2" charset="0"/>
          <a:ea typeface="Helvetica" pitchFamily="2" charset="0"/>
          <a:cs typeface="Helvetica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alphaModFix amt="7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03350" y="349491"/>
            <a:ext cx="7416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03350" y="1600200"/>
            <a:ext cx="741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706146" y="64308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64434" y="64308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384722" y="64308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843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" pitchFamily="2" charset="0"/>
          <a:ea typeface="Helvetica" pitchFamily="2" charset="0"/>
          <a:cs typeface="Helvetica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2F69-8E04-469A-B720-1C9A44217FA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F078-BD91-4684-B4FF-C22F388D1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CUT\Pictures\WAYANG\gunungan-wayang (1)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772400" cy="1905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 ROLES AND CONTRIBUTIONS OF SENA WANGI AS AN  NGO IN THE DEVELOPMENT OF PUBLIC POLICIES, LEGISLATION, SAFEGUARDING AND SUSTAINABLE DEVELOPMENT PLANS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876800"/>
            <a:ext cx="6400800" cy="12192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 </a:t>
            </a:r>
            <a:r>
              <a:rPr lang="en-US" sz="20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Mr</a:t>
            </a:r>
            <a:r>
              <a:rPr lang="en-US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Suparmin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Sunjoyo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Chairman of SENA WANGI  </a:t>
            </a:r>
            <a:endParaRPr lang="en-US" sz="200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 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Indonesian National Puppetry/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Wayang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Secretariat)</a:t>
            </a:r>
          </a:p>
        </p:txBody>
      </p:sp>
      <p:pic>
        <p:nvPicPr>
          <p:cNvPr id="5" name="Picture 4" descr="SENA WANG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124200"/>
            <a:ext cx="1447800" cy="140366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Wayang World Puppet Carnival </a:t>
            </a:r>
            <a:br>
              <a:rPr lang="id-ID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id-ID" sz="2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Jakarta, 1-8 September 2013</a:t>
            </a:r>
            <a:endParaRPr lang="en-US" sz="2200" b="1" dirty="0"/>
          </a:p>
        </p:txBody>
      </p:sp>
      <p:pic>
        <p:nvPicPr>
          <p:cNvPr id="4" name="Picture 3" descr="1378102009-wayang-world-puppet-carnival-in-jakarta_2562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5029200"/>
            <a:ext cx="2438400" cy="1618489"/>
          </a:xfrm>
          <a:prstGeom prst="rect">
            <a:avLst/>
          </a:prstGeom>
        </p:spPr>
      </p:pic>
      <p:pic>
        <p:nvPicPr>
          <p:cNvPr id="9224" name="Picture 8" descr="D:\SARASEHAN DALANG\SARASEHAN DALANG\DSC_0264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038600"/>
            <a:ext cx="2438400" cy="1619250"/>
          </a:xfrm>
          <a:prstGeom prst="rect">
            <a:avLst/>
          </a:prstGeom>
          <a:noFill/>
        </p:spPr>
      </p:pic>
      <p:pic>
        <p:nvPicPr>
          <p:cNvPr id="12" name="Picture 11" descr="OL-body-text2_reference.jpg"/>
          <p:cNvPicPr>
            <a:picLocks noChangeAspect="1"/>
          </p:cNvPicPr>
          <p:nvPr/>
        </p:nvPicPr>
        <p:blipFill>
          <a:blip r:embed="rId4" cstate="print"/>
          <a:srcRect t="27586"/>
          <a:stretch>
            <a:fillRect/>
          </a:stretch>
        </p:blipFill>
        <p:spPr>
          <a:xfrm>
            <a:off x="3733800" y="5257800"/>
            <a:ext cx="2209800" cy="1600200"/>
          </a:xfrm>
          <a:prstGeom prst="rect">
            <a:avLst/>
          </a:prstGeom>
        </p:spPr>
      </p:pic>
      <p:pic>
        <p:nvPicPr>
          <p:cNvPr id="13" name="Picture 12" descr="Wamendikbud-Wiendu-Nuryanti-bersama-Tokoh-Masyarakat-300x2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1590675"/>
            <a:ext cx="2857500" cy="2066925"/>
          </a:xfrm>
          <a:prstGeom prst="rect">
            <a:avLst/>
          </a:prstGeom>
        </p:spPr>
      </p:pic>
      <p:pic>
        <p:nvPicPr>
          <p:cNvPr id="9225" name="Picture 9" descr="C:\Users\InCUT\Pictures\PERGELARAN WWPC 1-8 September 2013\PERGELARAN WWPC 1-8 September 2013\Budhapest Puppet Theatre (Hungary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371600"/>
            <a:ext cx="2336800" cy="1752600"/>
          </a:xfrm>
          <a:prstGeom prst="rect">
            <a:avLst/>
          </a:prstGeom>
          <a:noFill/>
        </p:spPr>
      </p:pic>
      <p:pic>
        <p:nvPicPr>
          <p:cNvPr id="9226" name="Picture 10" descr="C:\Users\InCUT\Pictures\PERGELARAN WWPC 1-8 September 2013\PERGELARAN WWPC 1-8 September 2013\INDONESIA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676400"/>
            <a:ext cx="2336800" cy="1752600"/>
          </a:xfrm>
          <a:prstGeom prst="rect">
            <a:avLst/>
          </a:prstGeom>
          <a:noFill/>
        </p:spPr>
      </p:pic>
      <p:pic>
        <p:nvPicPr>
          <p:cNvPr id="9227" name="Picture 11" descr="C:\Users\InCUT\Pictures\PERGELARAN WWPC 1-8 September 2013\PERGELARAN WWPC 1-8 September 2013\PERANCIS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276600"/>
            <a:ext cx="2438400" cy="1619250"/>
          </a:xfrm>
          <a:prstGeom prst="rect">
            <a:avLst/>
          </a:prstGeom>
          <a:noFill/>
        </p:spPr>
      </p:pic>
      <p:pic>
        <p:nvPicPr>
          <p:cNvPr id="9228" name="Picture 12" descr="C:\Users\InCUT\Pictures\PERGELARAN WWPC 1-8 September 2013\PERGELARAN WWPC 1-8 September 2013\vietnam-street progra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3581400"/>
            <a:ext cx="1981200" cy="143438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SC_60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3810000"/>
            <a:ext cx="3566459" cy="2362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Indonesian </a:t>
            </a:r>
            <a:r>
              <a:rPr lang="en-US" sz="36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Wayang</a:t>
            </a:r>
            <a:r>
              <a:rPr lang="en-US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Festival</a:t>
            </a:r>
            <a:r>
              <a:rPr lang="en-US" sz="1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1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Annual event : Seminar, Exhibition, workshop, discussion on newly published books on </a:t>
            </a:r>
            <a:r>
              <a:rPr lang="en-US" sz="18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wayang</a:t>
            </a:r>
            <a:r>
              <a:rPr lang="en-US" sz="1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and performances of many varieties of </a:t>
            </a:r>
            <a:r>
              <a:rPr lang="en-US" sz="18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wayang</a:t>
            </a:r>
            <a:endParaRPr lang="en-US" sz="1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 descr="6498_2273-Uc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124200"/>
            <a:ext cx="2057400" cy="1424633"/>
          </a:xfrm>
          <a:prstGeom prst="rect">
            <a:avLst/>
          </a:prstGeom>
        </p:spPr>
      </p:pic>
      <p:pic>
        <p:nvPicPr>
          <p:cNvPr id="7" name="Picture 6" descr="DSC_583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00800" y="3200400"/>
            <a:ext cx="2362199" cy="1564574"/>
          </a:xfrm>
          <a:prstGeom prst="rect">
            <a:avLst/>
          </a:prstGeom>
        </p:spPr>
      </p:pic>
      <p:pic>
        <p:nvPicPr>
          <p:cNvPr id="11" name="Picture 10" descr="DSC_845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91000" y="1571311"/>
            <a:ext cx="2133600" cy="1417092"/>
          </a:xfrm>
          <a:prstGeom prst="rect">
            <a:avLst/>
          </a:prstGeom>
        </p:spPr>
      </p:pic>
      <p:pic>
        <p:nvPicPr>
          <p:cNvPr id="12" name="Picture 11" descr="Fwi 17 juli 2011 05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7200" y="1295400"/>
            <a:ext cx="3581400" cy="2387600"/>
          </a:xfrm>
          <a:prstGeom prst="rect">
            <a:avLst/>
          </a:prstGeom>
        </p:spPr>
      </p:pic>
      <p:pic>
        <p:nvPicPr>
          <p:cNvPr id="13" name="Picture 12" descr="384522_181181221972517_100002419208648_350647_2022558858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085" y="1371600"/>
            <a:ext cx="2511379" cy="1671637"/>
          </a:xfrm>
          <a:prstGeom prst="rect">
            <a:avLst/>
          </a:prstGeom>
        </p:spPr>
      </p:pic>
      <p:pic>
        <p:nvPicPr>
          <p:cNvPr id="6146" name="Picture 2" descr="C:\Users\InCUT\Pictures\FDM-FWI 2013\DSC_59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4800600"/>
            <a:ext cx="2743200" cy="1818084"/>
          </a:xfrm>
          <a:prstGeom prst="rect">
            <a:avLst/>
          </a:prstGeom>
          <a:noFill/>
        </p:spPr>
      </p:pic>
      <p:pic>
        <p:nvPicPr>
          <p:cNvPr id="15" name="Picture 14" descr="DSC_067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92595">
            <a:off x="7378122" y="4885875"/>
            <a:ext cx="1143000" cy="172092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InCUT\Pictures\FOTO PILIHAN utk BUKU WAYANG\CHENGDU\2. the 21st UNIMA congress di Chengdu-China-Susi Photo's 2012 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1524000"/>
            <a:ext cx="3429000" cy="2286115"/>
          </a:xfrm>
          <a:prstGeom prst="rect">
            <a:avLst/>
          </a:prstGeom>
          <a:noFill/>
        </p:spPr>
      </p:pic>
      <p:pic>
        <p:nvPicPr>
          <p:cNvPr id="2052" name="Picture 4" descr="C:\Users\InCUT\Pictures\FOTO PILIHAN utk BUKU WAYANG\CHENGDU\4. Penampilan Indonesia pada acara the 21st UNIMA Congress dan World Puppet Festival di Chengdu-Chin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4114800"/>
            <a:ext cx="2667000" cy="1778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Participation in UNIMA </a:t>
            </a:r>
            <a:endParaRPr lang="en-US" sz="3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4" name="Picture 6" descr="C:\Users\InCUT\Pictures\FOTO PILIHAN utk BUKU WAYANG\CHENGDU\5. Delegasi Indonesia menerima penghargaan pada acara the 21st UNIMA Congress &amp; World Puppet Festiv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0400" y="4114800"/>
            <a:ext cx="2743061" cy="1828800"/>
          </a:xfrm>
          <a:prstGeom prst="rect">
            <a:avLst/>
          </a:prstGeom>
          <a:noFill/>
        </p:spPr>
      </p:pic>
      <p:pic>
        <p:nvPicPr>
          <p:cNvPr id="2055" name="Picture 7" descr="C:\Users\InCUT\Pictures\FOTO PILIHAN utk BUKU WAYANG\CHENGDU\6. Penutupan acara the 21th UNIMA Congress &amp; World Puppet Festiva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0" y="4114800"/>
            <a:ext cx="2743062" cy="1828800"/>
          </a:xfrm>
          <a:prstGeom prst="rect">
            <a:avLst/>
          </a:prstGeom>
          <a:noFill/>
        </p:spPr>
      </p:pic>
      <p:pic>
        <p:nvPicPr>
          <p:cNvPr id="2057" name="Picture 9" descr="C:\Users\InCUT\Pictures\FOTO PILIHAN utk BUKU WAYANG\CHENGDU\3. Delegasi Indonesia mengikuti sidang the 21st UNIMA Congress di Chengdu-Chin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8200" y="1524000"/>
            <a:ext cx="3429000" cy="228611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Participation in ASEAN Puppetry Association</a:t>
            </a:r>
            <a:endParaRPr lang="en-US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75" name="Picture 3" descr="C:\Users\InCUT\Pictures\FOTO PILIHAN utk BUKU WAYANG\SIDANG APA di SINGAPORA 2013\6.Peserta dari 10 negara ASEAN hadir dalam the 5th Meeting of ASEAN Puppetry Association - susi photo's 2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960994">
            <a:off x="783240" y="4170161"/>
            <a:ext cx="3276600" cy="2184511"/>
          </a:xfrm>
          <a:prstGeom prst="rect">
            <a:avLst/>
          </a:prstGeom>
          <a:noFill/>
        </p:spPr>
      </p:pic>
      <p:pic>
        <p:nvPicPr>
          <p:cNvPr id="3076" name="Picture 4" descr="C:\Users\InCUT\Pictures\VIETNAM 1\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1447800"/>
            <a:ext cx="3810000" cy="2173174"/>
          </a:xfrm>
          <a:prstGeom prst="rect">
            <a:avLst/>
          </a:prstGeom>
          <a:noFill/>
        </p:spPr>
      </p:pic>
      <p:pic>
        <p:nvPicPr>
          <p:cNvPr id="3077" name="Picture 5" descr="C:\Users\InCUT\Pictures\VIETNAM 2\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1600" y="1447800"/>
            <a:ext cx="3523927" cy="2110923"/>
          </a:xfrm>
          <a:prstGeom prst="rect">
            <a:avLst/>
          </a:prstGeom>
          <a:noFill/>
        </p:spPr>
      </p:pic>
      <p:pic>
        <p:nvPicPr>
          <p:cNvPr id="3078" name="Picture 6" descr="C:\Users\InCUT\Pictures\VIETNAM 3\22940619\DSC014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72412">
            <a:off x="4588011" y="4315418"/>
            <a:ext cx="3048000" cy="203210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Young Boy and Girl Puppeteers in Action</a:t>
            </a:r>
            <a:endParaRPr lang="en-US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 descr="20120705_Festival_Dalang_Bocah_2012_5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600200"/>
            <a:ext cx="2406316" cy="1600200"/>
          </a:xfrm>
          <a:prstGeom prst="rect">
            <a:avLst/>
          </a:prstGeom>
        </p:spPr>
      </p:pic>
      <p:pic>
        <p:nvPicPr>
          <p:cNvPr id="4" name="Picture 3" descr="antarafoto-DalangBocah231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34491">
            <a:off x="6281126" y="4911841"/>
            <a:ext cx="2446238" cy="1620025"/>
          </a:xfrm>
          <a:prstGeom prst="rect">
            <a:avLst/>
          </a:prstGeom>
        </p:spPr>
      </p:pic>
      <p:pic>
        <p:nvPicPr>
          <p:cNvPr id="5" name="Picture 4" descr="dalang-boca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334000"/>
            <a:ext cx="2407023" cy="1278731"/>
          </a:xfrm>
          <a:prstGeom prst="rect">
            <a:avLst/>
          </a:prstGeom>
        </p:spPr>
      </p:pic>
      <p:pic>
        <p:nvPicPr>
          <p:cNvPr id="6" name="Picture 5" descr="2910537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3429000"/>
            <a:ext cx="2667000" cy="1778000"/>
          </a:xfrm>
          <a:prstGeom prst="rect">
            <a:avLst/>
          </a:prstGeom>
        </p:spPr>
      </p:pic>
      <p:pic>
        <p:nvPicPr>
          <p:cNvPr id="7" name="Picture 6" descr="DSC_024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617344">
            <a:off x="424775" y="1712621"/>
            <a:ext cx="2674495" cy="1776344"/>
          </a:xfrm>
          <a:prstGeom prst="rect">
            <a:avLst/>
          </a:prstGeom>
        </p:spPr>
      </p:pic>
      <p:pic>
        <p:nvPicPr>
          <p:cNvPr id="8" name="Picture 7" descr="DSC_780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48000" y="5257800"/>
            <a:ext cx="2155483" cy="1431627"/>
          </a:xfrm>
          <a:prstGeom prst="rect">
            <a:avLst/>
          </a:prstGeom>
        </p:spPr>
      </p:pic>
      <p:pic>
        <p:nvPicPr>
          <p:cNvPr id="9" name="Picture 8" descr="DSC_849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410200" y="3352800"/>
            <a:ext cx="2753474" cy="1828800"/>
          </a:xfrm>
          <a:prstGeom prst="rect">
            <a:avLst/>
          </a:prstGeom>
        </p:spPr>
      </p:pic>
      <p:pic>
        <p:nvPicPr>
          <p:cNvPr id="10" name="Picture 9" descr="Sumsel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429000" y="1371600"/>
            <a:ext cx="2819400" cy="18796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2400" y="2743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rlin Sans FB Demi" pitchFamily="34" charset="0"/>
              </a:rPr>
              <a:t>THANK YOU</a:t>
            </a:r>
            <a:endParaRPr lang="en-US" sz="6000" dirty="0">
              <a:latin typeface="Berlin Sans FB Demi" pitchFamily="34" charset="0"/>
            </a:endParaRPr>
          </a:p>
        </p:txBody>
      </p:sp>
      <p:pic>
        <p:nvPicPr>
          <p:cNvPr id="8" name="Picture 7" descr="DSC_0671.JPG"/>
          <p:cNvPicPr>
            <a:picLocks noChangeAspect="1"/>
          </p:cNvPicPr>
          <p:nvPr/>
        </p:nvPicPr>
        <p:blipFill>
          <a:blip r:embed="rId3" cstate="screen"/>
          <a:srcRect r="21373"/>
          <a:stretch>
            <a:fillRect/>
          </a:stretch>
        </p:blipFill>
        <p:spPr>
          <a:xfrm>
            <a:off x="0" y="0"/>
            <a:ext cx="35814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1hZ2VzL3Nma19waG90b3Mvc2ZrX3Bob3Rvc18xMzExNTI1MDc5X1p4eHFiYndELmpwZw== copy.jpg"/>
          <p:cNvPicPr>
            <a:picLocks noChangeAspect="1"/>
          </p:cNvPicPr>
          <p:nvPr/>
        </p:nvPicPr>
        <p:blipFill>
          <a:blip r:embed="rId2" cstate="screen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SENA WANGI</a:t>
            </a:r>
            <a:endParaRPr lang="en-US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5888" indent="0" algn="just">
              <a:buNone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SENA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WANGI, established in 1975 continuing 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its activities 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to preserve, develop &amp; safeguard its programs. Coordinating : PEPADI, APA, UNIMA Indonesia, 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PEWANGI, </a:t>
            </a:r>
            <a:r>
              <a:rPr lang="en-US" sz="24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sanggars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traditional</a:t>
            </a:r>
            <a:r>
              <a:rPr lang="id-ID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institutions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),  good co-operation with Government Institutions: 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Directorate General of Culture-Ministry of Education </a:t>
            </a:r>
            <a:r>
              <a:rPr lang="en-US" sz="24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&amp; Culture,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ISI Surakarta, ISI Yogyakarta, STSI Bandung, STSI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Denpasar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 etc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115888" indent="0" algn="just">
              <a:buNone/>
            </a:pP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15888" indent="0" algn="just">
              <a:buNone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Keeping 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in the right direction, at the 8</a:t>
            </a:r>
            <a:r>
              <a:rPr lang="en-US" sz="2400" baseline="30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SENA WANGI Congress on 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20-22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October 2011, 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Strategic Development Plan of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Wayang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/Puppetry of 2010-2030 was promulgated.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_84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3771331"/>
            <a:ext cx="2467510" cy="1638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229600" cy="990600"/>
          </a:xfrm>
          <a:prstGeom prst="ribbon">
            <a:avLst>
              <a:gd name="adj1" fmla="val 16667"/>
              <a:gd name="adj2" fmla="val 7171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</a:t>
            </a:r>
            <a:r>
              <a:rPr lang="en-US" sz="2400" b="1" baseline="300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SENA WANGI Congress</a:t>
            </a:r>
            <a:br>
              <a:rPr lang="en-US" sz="2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Jakarta</a:t>
            </a:r>
            <a:r>
              <a:rPr lang="id-ID" sz="2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en-US" sz="2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20-22 October 2011</a:t>
            </a:r>
            <a:endParaRPr lang="en-US" sz="24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Content Placeholder 3" descr="DSC_734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352800" y="3771331"/>
            <a:ext cx="2438400" cy="1619534"/>
          </a:xfrm>
        </p:spPr>
      </p:pic>
      <p:pic>
        <p:nvPicPr>
          <p:cNvPr id="5" name="Picture 4" descr="DSC_767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43600" y="3771331"/>
            <a:ext cx="2362200" cy="1568924"/>
          </a:xfrm>
          <a:prstGeom prst="rect">
            <a:avLst/>
          </a:prstGeom>
        </p:spPr>
      </p:pic>
      <p:pic>
        <p:nvPicPr>
          <p:cNvPr id="7" name="Picture 6" descr="DSC_851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81200" y="291721"/>
            <a:ext cx="4953000" cy="328967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DSC_1873.jpg"/>
          <p:cNvPicPr>
            <a:picLocks noChangeAspect="1" noChangeArrowheads="1"/>
          </p:cNvPicPr>
          <p:nvPr/>
        </p:nvPicPr>
        <p:blipFill>
          <a:blip r:embed="rId2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876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PUBLIC POLICIES</a:t>
            </a:r>
            <a:endParaRPr lang="en-US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2713" indent="3175" algn="just">
              <a:buNone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co-operation with  Faculty of Philosophy –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Gadjah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Mada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University,  Institute of Arts-Yogyakarta and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Surakart</a:t>
            </a:r>
            <a:r>
              <a:rPr lang="id-ID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have  formulated  a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Wayang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Philosophy, a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new branch of study at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Gadjah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University, still being socialized to other institutions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112713" indent="3175" algn="just">
              <a:buNone/>
            </a:pP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12713" indent="3175" algn="just">
              <a:buNone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With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Indonesian Institute of Arts-Surakarta and Malang State University a book entitled: </a:t>
            </a:r>
            <a:r>
              <a:rPr lang="en-US" sz="24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Pendidikan</a:t>
            </a:r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Budi </a:t>
            </a:r>
            <a:r>
              <a:rPr lang="en-US" sz="24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Pekerti</a:t>
            </a:r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Pertunjukan</a:t>
            </a:r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Wayang</a:t>
            </a:r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=Good Conducts in </a:t>
            </a:r>
            <a:r>
              <a:rPr lang="en-US" sz="24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Wayang</a:t>
            </a:r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Performances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–has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been published and  disseminated to various institutions.</a:t>
            </a:r>
          </a:p>
          <a:p>
            <a:pPr algn="just">
              <a:buNone/>
            </a:pP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02706" y="931508"/>
            <a:ext cx="3542671" cy="4385385"/>
            <a:chOff x="802706" y="931508"/>
            <a:chExt cx="3542671" cy="4385385"/>
          </a:xfrm>
        </p:grpSpPr>
        <p:pic>
          <p:nvPicPr>
            <p:cNvPr id="7" name="Picture 15" descr="photo-frame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821451">
              <a:off x="802706" y="931508"/>
              <a:ext cx="3542671" cy="4385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 descr="D:\INCHUT POENYA\DATA 2013\PA LIH\P Lihin\Cover buku Pa Lichin\Cover MasterPENDIDIKAN BUDI PEKERTI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41542">
              <a:off x="1024176" y="1393084"/>
              <a:ext cx="2916829" cy="2917551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13188">
            <a:off x="1457217" y="4509492"/>
            <a:ext cx="2854808" cy="411154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Good conducts in </a:t>
            </a:r>
            <a:r>
              <a:rPr lang="en-US" sz="1800" b="1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Wayang</a:t>
            </a:r>
            <a:r>
              <a:rPr lang="en-US" sz="18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Performance</a:t>
            </a:r>
            <a:endParaRPr lang="en-US" sz="18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29200" y="1752600"/>
            <a:ext cx="3265372" cy="4328804"/>
            <a:chOff x="5029200" y="1752600"/>
            <a:chExt cx="3265372" cy="4328804"/>
          </a:xfrm>
        </p:grpSpPr>
        <p:grpSp>
          <p:nvGrpSpPr>
            <p:cNvPr id="17" name="Group 16"/>
            <p:cNvGrpSpPr/>
            <p:nvPr/>
          </p:nvGrpSpPr>
          <p:grpSpPr>
            <a:xfrm>
              <a:off x="5029200" y="1752600"/>
              <a:ext cx="3265372" cy="4328804"/>
              <a:chOff x="4801698" y="640538"/>
              <a:chExt cx="3265372" cy="4328804"/>
            </a:xfrm>
          </p:grpSpPr>
          <p:sp>
            <p:nvSpPr>
              <p:cNvPr id="16" name="Rectangle 15"/>
              <p:cNvSpPr/>
              <p:nvPr/>
            </p:nvSpPr>
            <p:spPr>
              <a:xfrm rot="970170">
                <a:off x="5073371" y="640538"/>
                <a:ext cx="2993699" cy="432880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897433">
                <a:off x="4801698" y="4275013"/>
                <a:ext cx="2595029" cy="4159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Wayang</a:t>
                </a:r>
                <a:r>
                  <a:rPr lang="en-US" sz="2000" b="1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Philosophy</a:t>
                </a:r>
                <a:endParaRPr lang="en-US" sz="2000" b="1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pic>
          <p:nvPicPr>
            <p:cNvPr id="22" name="Picture 21" descr="Buku Fil Wayang 2 (2)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 rot="1022549">
              <a:off x="5712109" y="2006668"/>
              <a:ext cx="2231799" cy="3323956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lmu 2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066800"/>
            <a:ext cx="8001000" cy="5257800"/>
          </a:xfrm>
          <a:ln w="38100" cap="sq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92088"/>
            <a:ext cx="81534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ndara" pitchFamily="34" charset="0"/>
              </a:rPr>
              <a:t>Scientific Aspects of </a:t>
            </a:r>
            <a:r>
              <a:rPr lang="en-US" sz="3600" b="1" dirty="0" err="1" smtClean="0">
                <a:solidFill>
                  <a:schemeClr val="tx1"/>
                </a:solidFill>
                <a:latin typeface="Candara" pitchFamily="34" charset="0"/>
              </a:rPr>
              <a:t>Wayang</a:t>
            </a:r>
            <a:endParaRPr lang="en-US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LEGISLATION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5888" indent="0" algn="just">
              <a:buNone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Convention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For The Safeguarding Of The Intangible Cultural Heritage, Paris 17 October 2003 had been ratified by the President on 5 July  2007 stipulating  the enactment of  Convention for the Safeguarding Measures and Sustainable Development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115888" indent="0" algn="just">
              <a:buNone/>
            </a:pP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15888" indent="0" algn="just">
              <a:buNone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Through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Ministry of Education and Culture, relevant materials on puppetry to be included in the school curriculum; also subjects on preserving traditional arts and culture in which puppetry  is one of the contents  through Parliament be proposed for legislation.</a:t>
            </a:r>
          </a:p>
          <a:p>
            <a:pPr marL="115888" indent="0" algn="just">
              <a:buNone/>
            </a:pP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SAFEGUARDING MEASURES AND SUSTAINABLE </a:t>
            </a:r>
            <a:r>
              <a:rPr lang="en-US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DEVELOPMENT</a:t>
            </a:r>
            <a:endParaRPr lang="en-US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2713" indent="3175" algn="just">
              <a:buNone/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Long-Term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Strategic Plan of Indonesian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Wayang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Development of 2010-2030.</a:t>
            </a:r>
          </a:p>
          <a:p>
            <a:pPr marL="112713" indent="3175" algn="just">
              <a:buNone/>
            </a:pP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12713" indent="3175" algn="just">
              <a:buNone/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Publishing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books: </a:t>
            </a:r>
            <a:r>
              <a:rPr lang="en-US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Ensiklopedi</a:t>
            </a:r>
            <a:r>
              <a:rPr lang="en-US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Wayang</a:t>
            </a:r>
            <a:r>
              <a:rPr lang="en-US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Indonesia, and  10 different ones,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and those are still in </a:t>
            </a:r>
            <a:r>
              <a:rPr lang="en-US">
                <a:latin typeface="Segoe UI" pitchFamily="34" charset="0"/>
                <a:ea typeface="Segoe UI" pitchFamily="34" charset="0"/>
                <a:cs typeface="Segoe UI" pitchFamily="34" charset="0"/>
              </a:rPr>
              <a:t>the </a:t>
            </a:r>
            <a:r>
              <a:rPr lang="en-US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process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of composing while inserting new entries into  </a:t>
            </a:r>
            <a:r>
              <a:rPr lang="en-US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Ensiklopedi</a:t>
            </a:r>
            <a:r>
              <a:rPr lang="en-US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Wayang</a:t>
            </a:r>
            <a:r>
              <a:rPr lang="en-US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Indonesia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, to be issued in   2015  also:   </a:t>
            </a:r>
            <a:r>
              <a:rPr lang="en-US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Pentas</a:t>
            </a:r>
            <a:r>
              <a:rPr lang="en-US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Wayang</a:t>
            </a:r>
            <a:r>
              <a:rPr lang="en-US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Dunia</a:t>
            </a:r>
            <a:r>
              <a:rPr lang="en-US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/World </a:t>
            </a:r>
            <a:r>
              <a:rPr lang="en-US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Wayang</a:t>
            </a:r>
            <a:r>
              <a:rPr lang="en-US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Performances-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int’l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puppetry festival in Jakarta,  2013.</a:t>
            </a:r>
          </a:p>
          <a:p>
            <a:pPr marL="112713" indent="3175" algn="just">
              <a:buNone/>
            </a:pP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         </a:t>
            </a:r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12713" indent="3175" algn="just">
              <a:buNone/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Regular 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festivals: FWI, FDB,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FDM,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abroad: UNIMA and ASEAN Puppetry Association (APA),   the requests of Indonesian missions overseas.</a:t>
            </a:r>
          </a:p>
          <a:p>
            <a:pPr marL="112713" indent="3175" algn="just">
              <a:buNone/>
            </a:pP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wayang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504"/>
              </a:clrFrom>
              <a:clrTo>
                <a:srgbClr val="F4F50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914400"/>
            <a:ext cx="4114800" cy="4428017"/>
          </a:xfrm>
          <a:prstGeom prst="rect">
            <a:avLst/>
          </a:prstGeom>
        </p:spPr>
      </p:pic>
      <p:pic>
        <p:nvPicPr>
          <p:cNvPr id="1027" name="Picture 3" descr="D:\INCHUT POENYA\DATA 2013\PA LIH\P Lihin\Cover buku Pa Lichin\Buku Ensiklopedi Wayang copy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1981200"/>
            <a:ext cx="3904780" cy="313414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600200" y="5562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Encyclopedia of Indonesia</a:t>
            </a:r>
            <a:r>
              <a:rPr lang="id-ID" sz="2400" b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</a:t>
            </a:r>
            <a:r>
              <a:rPr lang="en-US" sz="2400" b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Wayang</a:t>
            </a:r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Simple-Banner</Template>
  <TotalTime>637</TotalTime>
  <Words>342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Conception personnalisée</vt:lpstr>
      <vt:lpstr>1_Conception personnalisée</vt:lpstr>
      <vt:lpstr>Office Theme</vt:lpstr>
      <vt:lpstr>THE ROLES AND CONTRIBUTIONS OF SENA WANGI AS AN  NGO IN THE DEVELOPMENT OF PUBLIC POLICIES, LEGISLATION, SAFEGUARDING AND SUSTAINABLE DEVELOPMENT PLANS</vt:lpstr>
      <vt:lpstr>SENA WANGI</vt:lpstr>
      <vt:lpstr>8th SENA WANGI Congress  Jakarta, 20-22 October 2011</vt:lpstr>
      <vt:lpstr>PUBLIC POLICIES</vt:lpstr>
      <vt:lpstr>Good conducts in Wayang Performance</vt:lpstr>
      <vt:lpstr>Slide 6</vt:lpstr>
      <vt:lpstr>LEGISLATION</vt:lpstr>
      <vt:lpstr>SAFEGUARDING MEASURES AND SUSTAINABLE DEVELOPMENT</vt:lpstr>
      <vt:lpstr>Slide 9</vt:lpstr>
      <vt:lpstr>Wayang World Puppet Carnival  Jakarta, 1-8 September 2013</vt:lpstr>
      <vt:lpstr>Indonesian Wayang Festival Annual event : Seminar, Exhibition, workshop, discussion on newly published books on wayang and performances of many varieties of wayang</vt:lpstr>
      <vt:lpstr>Participation in UNIMA </vt:lpstr>
      <vt:lpstr>Participation in ASEAN Puppetry Association</vt:lpstr>
      <vt:lpstr>Young Boy and Girl Puppeteers in Action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InCUT</dc:creator>
  <cp:lastModifiedBy>Baihaqi Rochmaddin</cp:lastModifiedBy>
  <cp:revision>88</cp:revision>
  <dcterms:created xsi:type="dcterms:W3CDTF">2014-11-10T03:25:49Z</dcterms:created>
  <dcterms:modified xsi:type="dcterms:W3CDTF">2014-11-12T04:58:55Z</dcterms:modified>
</cp:coreProperties>
</file>