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66" r:id="rId8"/>
    <p:sldId id="258" r:id="rId9"/>
    <p:sldId id="259" r:id="rId10"/>
    <p:sldId id="260" r:id="rId11"/>
    <p:sldId id="265" r:id="rId12"/>
    <p:sldId id="261" r:id="rId13"/>
    <p:sldId id="262" r:id="rId14"/>
    <p:sldId id="263" r:id="rId15"/>
    <p:sldId id="264" r:id="rId16"/>
    <p:sldId id="269" r:id="rId17"/>
    <p:sldId id="270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fld id="{BB1974BE-80B6-462D-BB45-A5F6A771E71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32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5F1E-B1D7-4B07-A6E2-FBC8528E6AB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7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36DD-4E74-491A-A56C-B907C1ECD0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fld id="{BB1974BE-80B6-462D-BB45-A5F6A771E71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377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1069-AACA-4AEC-AAA8-5FD13B2210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1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CDF2-ED45-4BB1-AD28-06B2A0925C1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7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3D07-C9DD-462B-8F16-97D541EAEBB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3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3263-4CDC-4318-BDCB-E2150680D1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8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C4D01-3FBD-4563-A9F8-446441B663E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4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E8A0A-D46A-43F8-B178-CB1C2B96467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54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71B08-B7B4-4E6D-A344-3CD8009945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0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1069-AACA-4AEC-AAA8-5FD13B2210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5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579E-A42E-4791-B39D-CD82BC3C188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92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5F1E-B1D7-4B07-A6E2-FBC8528E6AB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69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36DD-4E74-491A-A56C-B907C1ECD0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36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fld id="{BB1974BE-80B6-462D-BB45-A5F6A771E71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812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1069-AACA-4AEC-AAA8-5FD13B2210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51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CDF2-ED45-4BB1-AD28-06B2A0925C1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2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3D07-C9DD-462B-8F16-97D541EAEBB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96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3263-4CDC-4318-BDCB-E2150680D1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69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C4D01-3FBD-4563-A9F8-446441B663E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07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E8A0A-D46A-43F8-B178-CB1C2B96467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0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CDF2-ED45-4BB1-AD28-06B2A0925C1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21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71B08-B7B4-4E6D-A344-3CD8009945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13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579E-A42E-4791-B39D-CD82BC3C188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24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5F1E-B1D7-4B07-A6E2-FBC8528E6AB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55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36DD-4E74-491A-A56C-B907C1ECD0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fld id="{BB1974BE-80B6-462D-BB45-A5F6A771E71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563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1069-AACA-4AEC-AAA8-5FD13B2210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06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CDF2-ED45-4BB1-AD28-06B2A0925C1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17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3D07-C9DD-462B-8F16-97D541EAEBB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6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3263-4CDC-4318-BDCB-E2150680D1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1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C4D01-3FBD-4563-A9F8-446441B663E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3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3D07-C9DD-462B-8F16-97D541EAEBB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64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E8A0A-D46A-43F8-B178-CB1C2B96467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95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71B08-B7B4-4E6D-A344-3CD8009945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94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579E-A42E-4791-B39D-CD82BC3C188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5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5F1E-B1D7-4B07-A6E2-FBC8528E6AB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6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36DD-4E74-491A-A56C-B907C1ECD0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44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en-US" sz="2400">
                <a:solidFill>
                  <a:srgbClr val="0033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4842933" y="4889500"/>
            <a:ext cx="6502400" cy="319088"/>
            <a:chOff x="2288" y="3080"/>
            <a:chExt cx="3072" cy="201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1800">
                <a:solidFill>
                  <a:srgbClr val="003366"/>
                </a:solidFill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/>
            </a:lvl1pPr>
          </a:lstStyle>
          <a:p>
            <a:fld id="{BB1974BE-80B6-462D-BB45-A5F6A771E71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48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01069-AACA-4AEC-AAA8-5FD13B2210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42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CDF2-ED45-4BB1-AD28-06B2A0925C1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7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3D07-C9DD-462B-8F16-97D541EAEBB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2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3263-4CDC-4318-BDCB-E2150680D1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3263-4CDC-4318-BDCB-E2150680D1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50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C4D01-3FBD-4563-A9F8-446441B663E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40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E8A0A-D46A-43F8-B178-CB1C2B96467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63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71B08-B7B4-4E6D-A344-3CD8009945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0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579E-A42E-4791-B39D-CD82BC3C188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26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35F1E-B1D7-4B07-A6E2-FBC8528E6AB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24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36DD-4E74-491A-A56C-B907C1ECD0D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3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C4D01-3FBD-4563-A9F8-446441B663E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4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E8A0A-D46A-43F8-B178-CB1C2B96467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5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71B08-B7B4-4E6D-A344-3CD80099456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2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579E-A42E-4791-B39D-CD82BC3C188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7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1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0279AD-7B96-4E1E-8F8A-38360D8D4700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3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1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0279AD-7B96-4E1E-8F8A-38360D8D4700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2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1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0279AD-7B96-4E1E-8F8A-38360D8D4700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1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0279AD-7B96-4E1E-8F8A-38360D8D4700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12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12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  <p:sp>
            <p:nvSpPr>
              <p:cNvPr id="512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sz="180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51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1"/>
            <a:ext cx="38629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0279AD-7B96-4E1E-8F8A-38360D8D4700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8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by Gaura </a:t>
            </a:r>
            <a:r>
              <a:rPr lang="en-AU" dirty="0" err="1" smtClean="0"/>
              <a:t>Mancacaritadipura</a:t>
            </a:r>
            <a:endParaRPr lang="en-AU" dirty="0" smtClean="0"/>
          </a:p>
          <a:p>
            <a:r>
              <a:rPr lang="en-AU" dirty="0" smtClean="0"/>
              <a:t>(Indonesian National Kris Secretariat – SNKI)</a:t>
            </a:r>
          </a:p>
          <a:p>
            <a:r>
              <a:rPr lang="en-AU" dirty="0" smtClean="0"/>
              <a:t>Presented at NGO Forum Symposium, Paris, 23 Nov 2014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Interaction between Government and NGOs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766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MG_25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77801"/>
            <a:ext cx="865663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7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6" y="0"/>
            <a:ext cx="10058400" cy="66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5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1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2362201"/>
            <a:ext cx="10257367" cy="4090114"/>
          </a:xfrm>
        </p:spPr>
        <p:txBody>
          <a:bodyPr/>
          <a:lstStyle/>
          <a:p>
            <a:r>
              <a:rPr lang="en-AU" dirty="0" smtClean="0"/>
              <a:t>NGOs play an essential role as interfaces between governments and communities</a:t>
            </a:r>
          </a:p>
          <a:p>
            <a:r>
              <a:rPr lang="en-AU" dirty="0" smtClean="0"/>
              <a:t>NGOs play two vital roles under the 2003 Convention; namely 1. Safeguarding, and 2. Advisory/Consultative </a:t>
            </a:r>
            <a:r>
              <a:rPr lang="en-AU" dirty="0" err="1" smtClean="0"/>
              <a:t>eg</a:t>
            </a:r>
            <a:r>
              <a:rPr lang="en-AU" dirty="0" smtClean="0"/>
              <a:t>. Participating in Evaluating Body</a:t>
            </a:r>
          </a:p>
          <a:p>
            <a:r>
              <a:rPr lang="en-AU" dirty="0" smtClean="0"/>
              <a:t>In Indonesia NGOs have participated in drafting nomination files, execution of safeguarding action plans and periodic reports, and organization of ICH events</a:t>
            </a:r>
          </a:p>
          <a:p>
            <a:pPr marL="0" indent="0" algn="ctr">
              <a:buNone/>
            </a:pPr>
            <a:r>
              <a:rPr lang="en-AU" dirty="0" smtClean="0"/>
              <a:t>Thank you/ </a:t>
            </a:r>
            <a:r>
              <a:rPr lang="en-AU" dirty="0" err="1" smtClean="0"/>
              <a:t>Merci</a:t>
            </a:r>
            <a:r>
              <a:rPr lang="en-AU" dirty="0" smtClean="0"/>
              <a:t> beaucoup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74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Interaction between Government and NGOs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1" y="2362200"/>
            <a:ext cx="7693025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panose="020B0600070205080204" pitchFamily="34" charset="-128"/>
              </a:rPr>
              <a:t>The Vice-Minister of Culture of Indonesia has made it a point to identify, meet with, and have ongoing communication with, NGOs and community members related to elements of Indonesia’s ICH which have been inscribed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on or </a:t>
            </a:r>
            <a:r>
              <a:rPr lang="en-US" altLang="ja-JP" sz="2400" dirty="0">
                <a:ea typeface="ＭＳ Ｐゴシック" panose="020B0600070205080204" pitchFamily="34" charset="-128"/>
              </a:rPr>
              <a:t>nominated for the lists established under the 2003 Convention.</a:t>
            </a:r>
          </a:p>
          <a:p>
            <a:pPr>
              <a:lnSpc>
                <a:spcPct val="80000"/>
              </a:lnSpc>
            </a:pPr>
            <a:r>
              <a:rPr lang="en-US" altLang="ja-JP" sz="2400" dirty="0">
                <a:ea typeface="ＭＳ Ｐゴシック" panose="020B0600070205080204" pitchFamily="34" charset="-128"/>
              </a:rPr>
              <a:t>This is because the Ministry understands the important roles these NGOs and community members play in ongoing safeguarding of these elements of ICH. </a:t>
            </a:r>
            <a:r>
              <a:rPr lang="en-US" altLang="ja-JP" sz="2400" u="sng" dirty="0">
                <a:ea typeface="ＭＳ Ｐゴシック" panose="020B0600070205080204" pitchFamily="34" charset="-128"/>
              </a:rPr>
              <a:t>The NGOs in particular are understood to serve as bridges between the government and ICH communities, which in many cases may be spread very widely over the country.</a:t>
            </a:r>
            <a:r>
              <a:rPr lang="en-US" altLang="ja-JP" sz="2400" dirty="0">
                <a:ea typeface="ＭＳ Ｐゴシック" panose="020B0600070205080204" pitchFamily="34" charset="-128"/>
              </a:rPr>
              <a:t>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937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Practical Functions of Indonesian NGOs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2362201"/>
            <a:ext cx="10257367" cy="4090114"/>
          </a:xfrm>
        </p:spPr>
        <p:txBody>
          <a:bodyPr/>
          <a:lstStyle/>
          <a:p>
            <a:r>
              <a:rPr lang="en-AU" dirty="0" smtClean="0"/>
              <a:t>Participation in drafting of nomination files (</a:t>
            </a:r>
            <a:r>
              <a:rPr lang="en-AU" dirty="0" err="1" smtClean="0"/>
              <a:t>eg</a:t>
            </a:r>
            <a:r>
              <a:rPr lang="en-AU" dirty="0" smtClean="0"/>
              <a:t>. Indonesian Wayang</a:t>
            </a:r>
          </a:p>
          <a:p>
            <a:r>
              <a:rPr lang="en-AU" dirty="0" smtClean="0"/>
              <a:t>Execution of Safeguarding Action Plans and periodic reporting (</a:t>
            </a:r>
            <a:r>
              <a:rPr lang="en-AU" dirty="0" err="1" smtClean="0"/>
              <a:t>eg</a:t>
            </a:r>
            <a:r>
              <a:rPr lang="en-AU" dirty="0" smtClean="0"/>
              <a:t>. SENA WANGI, SNKI, </a:t>
            </a:r>
            <a:r>
              <a:rPr lang="en-AU" dirty="0" err="1" smtClean="0"/>
              <a:t>Angklung</a:t>
            </a:r>
            <a:r>
              <a:rPr lang="en-AU" dirty="0" smtClean="0"/>
              <a:t> Music Society, Papua Ecology Institute, Batik Foundation)</a:t>
            </a:r>
          </a:p>
          <a:p>
            <a:r>
              <a:rPr lang="en-AU" dirty="0" smtClean="0"/>
              <a:t>Collaboration with the government for holding big events for ICH awareness raising, safeguarding, etc.</a:t>
            </a:r>
          </a:p>
          <a:p>
            <a:r>
              <a:rPr lang="en-AU" dirty="0" smtClean="0"/>
              <a:t>Participation in UNESCO Meetings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312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10205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700"/>
            <a:ext cx="8712200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7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10204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28601"/>
            <a:ext cx="8335963" cy="62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9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10308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1" y="165101"/>
            <a:ext cx="8702675" cy="65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8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G_0816"/>
          <p:cNvPicPr>
            <a:picLocks noChangeAspect="1" noChangeArrowheads="1"/>
          </p:cNvPicPr>
          <p:nvPr/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5576"/>
            <a:ext cx="8766175" cy="65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0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8485188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2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IMG_29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90501"/>
            <a:ext cx="8656638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4312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265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Times New Roman</vt:lpstr>
      <vt:lpstr>Wingdings</vt:lpstr>
      <vt:lpstr>Capsules</vt:lpstr>
      <vt:lpstr>1_Capsules</vt:lpstr>
      <vt:lpstr>2_Capsules</vt:lpstr>
      <vt:lpstr>3_Capsules</vt:lpstr>
      <vt:lpstr>4_Capsules</vt:lpstr>
      <vt:lpstr>Interaction between Government and NGOs</vt:lpstr>
      <vt:lpstr>Interaction between Government and NGOs</vt:lpstr>
      <vt:lpstr>Practical Functions of Indonesian NGOs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</dc:creator>
  <cp:lastModifiedBy>Gaura</cp:lastModifiedBy>
  <cp:revision>8</cp:revision>
  <dcterms:created xsi:type="dcterms:W3CDTF">2014-06-27T02:24:17Z</dcterms:created>
  <dcterms:modified xsi:type="dcterms:W3CDTF">2014-11-23T07:44:40Z</dcterms:modified>
</cp:coreProperties>
</file>