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Fraunces" pitchFamily="2" charset="77"/>
      <p:bold r:id="rId18"/>
      <p:italic r:id="rId19"/>
      <p:boldItalic r:id="rId20"/>
    </p:embeddedFont>
    <p:embeddedFont>
      <p:font typeface="Fraunces Light" pitchFamily="2" charset="77"/>
      <p:regular r:id="rId21"/>
      <p:bold r:id="rId22"/>
      <p:italic r:id="rId23"/>
      <p:boldItalic r:id="rId24"/>
    </p:embeddedFont>
    <p:embeddedFont>
      <p:font typeface="Public Sans" pitchFamily="2" charset="77"/>
      <p:bold r:id="rId25"/>
      <p:italic r:id="rId26"/>
      <p:boldItalic r:id="rId27"/>
    </p:embeddedFont>
    <p:embeddedFont>
      <p:font typeface="Public Sans Medium" pitchFamily="2" charset="77"/>
      <p:regular r:id="rId28"/>
      <p:bold r:id="rId29"/>
      <p:italic r:id="rId30"/>
      <p:boldItalic r:id="rId31"/>
    </p:embeddedFont>
    <p:embeddedFont>
      <p:font typeface="Public Sans Thin" pitchFamily="2" charset="77"/>
      <p:regular r:id="rId32"/>
      <p:bold r:id="rId33"/>
      <p:italic r:id="rId34"/>
      <p:boldItalic r:id="rId35"/>
    </p:embeddedFont>
    <p:embeddedFont>
      <p:font typeface="Sansita" panose="03060502030602020506" pitchFamily="66" charset="77"/>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5"/>
  </p:normalViewPr>
  <p:slideViewPr>
    <p:cSldViewPr snapToGrid="0">
      <p:cViewPr varScale="1">
        <p:scale>
          <a:sx n="149" d="100"/>
          <a:sy n="149" d="100"/>
        </p:scale>
        <p:origin x="656"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4997a6cf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344997a6cfd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44997a6cfd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344997a6cfd_1_1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44997a6cfd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344997a6cfd_1_1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44997a6cfd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344997a6cfd_1_1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44997a6cfd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344997a6cfd_1_1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44997a6cfd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g344997a6cfd_1_1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44997a6cfd_1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344997a6cfd_1_1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44997a6cfd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g344997a6cfd_1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44997a6cfd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44997a6cfd_1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44997a6cfd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344997a6cfd_1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44997a6cf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344997a6cfd_1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44997a6cfd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344997a6cfd_1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4997a6cfd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44997a6cfd_1_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44997a6cfd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344997a6cfd_1_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44997a6cfd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344997a6cfd_1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6.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13.jp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2.jpg"/><Relationship Id="rId11" Type="http://schemas.openxmlformats.org/officeDocument/2006/relationships/image" Target="../media/image17.pn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3.jpg"/><Relationship Id="rId9" Type="http://schemas.openxmlformats.org/officeDocument/2006/relationships/image" Target="../media/image15.jp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3.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53"/>
        <p:cNvGrpSpPr/>
        <p:nvPr/>
      </p:nvGrpSpPr>
      <p:grpSpPr>
        <a:xfrm>
          <a:off x="0" y="0"/>
          <a:ext cx="0" cy="0"/>
          <a:chOff x="0" y="0"/>
          <a:chExt cx="0" cy="0"/>
        </a:xfrm>
      </p:grpSpPr>
      <p:sp>
        <p:nvSpPr>
          <p:cNvPr id="54" name="Google Shape;54;p13"/>
          <p:cNvSpPr/>
          <p:nvPr/>
        </p:nvSpPr>
        <p:spPr>
          <a:xfrm>
            <a:off x="0" y="4955389"/>
            <a:ext cx="9144000" cy="188111"/>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3">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 name="Google Shape;55;p13"/>
          <p:cNvSpPr/>
          <p:nvPr/>
        </p:nvSpPr>
        <p:spPr>
          <a:xfrm>
            <a:off x="1954311" y="1236027"/>
            <a:ext cx="3967452" cy="2671447"/>
          </a:xfrm>
          <a:custGeom>
            <a:avLst/>
            <a:gdLst/>
            <a:ahLst/>
            <a:cxnLst/>
            <a:rect l="l" t="t" r="r" b="b"/>
            <a:pathLst>
              <a:path w="7934903" h="5342894" extrusionOk="0">
                <a:moveTo>
                  <a:pt x="0" y="0"/>
                </a:moveTo>
                <a:lnTo>
                  <a:pt x="7934904" y="0"/>
                </a:lnTo>
                <a:lnTo>
                  <a:pt x="7934904" y="5342894"/>
                </a:lnTo>
                <a:lnTo>
                  <a:pt x="0" y="5342894"/>
                </a:lnTo>
                <a:lnTo>
                  <a:pt x="0" y="0"/>
                </a:lnTo>
                <a:close/>
              </a:path>
            </a:pathLst>
          </a:custGeom>
          <a:blipFill rotWithShape="1">
            <a:blip r:embed="rId4">
              <a:alphaModFix/>
            </a:blip>
            <a:stretch>
              <a:fillRect l="-1799" r="-1799" b="-866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 name="Google Shape;56;p13"/>
          <p:cNvSpPr/>
          <p:nvPr/>
        </p:nvSpPr>
        <p:spPr>
          <a:xfrm>
            <a:off x="101111" y="3761872"/>
            <a:ext cx="783618" cy="783618"/>
          </a:xfrm>
          <a:custGeom>
            <a:avLst/>
            <a:gdLst/>
            <a:ahLst/>
            <a:cxnLst/>
            <a:rect l="l" t="t" r="r" b="b"/>
            <a:pathLst>
              <a:path w="1567235" h="1567235" extrusionOk="0">
                <a:moveTo>
                  <a:pt x="0" y="0"/>
                </a:moveTo>
                <a:lnTo>
                  <a:pt x="1567235" y="0"/>
                </a:lnTo>
                <a:lnTo>
                  <a:pt x="1567235" y="1567235"/>
                </a:lnTo>
                <a:lnTo>
                  <a:pt x="0" y="1567235"/>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 name="Google Shape;57;p13"/>
          <p:cNvSpPr/>
          <p:nvPr/>
        </p:nvSpPr>
        <p:spPr>
          <a:xfrm rot="10800000">
            <a:off x="5914391" y="1407170"/>
            <a:ext cx="755627" cy="2057400"/>
          </a:xfrm>
          <a:custGeom>
            <a:avLst/>
            <a:gdLst/>
            <a:ahLst/>
            <a:cxnLst/>
            <a:rect l="l" t="t" r="r" b="b"/>
            <a:pathLst>
              <a:path w="1511254" h="4114800" extrusionOk="0">
                <a:moveTo>
                  <a:pt x="0" y="0"/>
                </a:moveTo>
                <a:lnTo>
                  <a:pt x="1511254" y="0"/>
                </a:lnTo>
                <a:lnTo>
                  <a:pt x="1511254" y="4114800"/>
                </a:lnTo>
                <a:lnTo>
                  <a:pt x="0" y="4114800"/>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8" name="Google Shape;58;p13"/>
          <p:cNvSpPr txBox="1"/>
          <p:nvPr/>
        </p:nvSpPr>
        <p:spPr>
          <a:xfrm>
            <a:off x="590911" y="252247"/>
            <a:ext cx="82077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200">
                <a:solidFill>
                  <a:srgbClr val="36211B"/>
                </a:solidFill>
                <a:latin typeface="Fraunces Light"/>
                <a:ea typeface="Fraunces Light"/>
                <a:cs typeface="Fraunces Light"/>
                <a:sym typeface="Fraunces Light"/>
              </a:rPr>
              <a:t>SAFEGUARDING THE SETDANSI</a:t>
            </a:r>
            <a:endParaRPr sz="700"/>
          </a:p>
          <a:p>
            <a:pPr marL="0" marR="0" lvl="0" indent="0" algn="ctr" rtl="0">
              <a:lnSpc>
                <a:spcPct val="100000"/>
              </a:lnSpc>
              <a:spcBef>
                <a:spcPts val="0"/>
              </a:spcBef>
              <a:spcAft>
                <a:spcPts val="0"/>
              </a:spcAft>
              <a:buNone/>
            </a:pPr>
            <a:endParaRPr sz="1500">
              <a:solidFill>
                <a:srgbClr val="36211B"/>
              </a:solidFill>
              <a:latin typeface="Fraunces Light"/>
              <a:ea typeface="Fraunces Light"/>
              <a:cs typeface="Fraunces Light"/>
              <a:sym typeface="Fraunces Light"/>
            </a:endParaRPr>
          </a:p>
          <a:p>
            <a:pPr marL="0" marR="0" lvl="0" indent="0" algn="ctr" rtl="0">
              <a:lnSpc>
                <a:spcPct val="100027"/>
              </a:lnSpc>
              <a:spcBef>
                <a:spcPts val="0"/>
              </a:spcBef>
              <a:spcAft>
                <a:spcPts val="0"/>
              </a:spcAft>
              <a:buNone/>
            </a:pPr>
            <a:r>
              <a:rPr lang="en" sz="1900">
                <a:solidFill>
                  <a:srgbClr val="36211B"/>
                </a:solidFill>
                <a:latin typeface="Fraunces Light"/>
                <a:ea typeface="Fraunces Light"/>
                <a:cs typeface="Fraunces Light"/>
                <a:sym typeface="Fraunces Light"/>
              </a:rPr>
              <a:t> </a:t>
            </a:r>
            <a:r>
              <a:rPr lang="en" sz="1900" i="1">
                <a:solidFill>
                  <a:srgbClr val="36211B"/>
                </a:solidFill>
                <a:latin typeface="Fraunces Light"/>
                <a:ea typeface="Fraunces Light"/>
                <a:cs typeface="Fraunces Light"/>
                <a:sym typeface="Fraunces Light"/>
              </a:rPr>
              <a:t>A TRADITIONAL SURINAMESE-CREOLE DANCESTYLE</a:t>
            </a:r>
            <a:endParaRPr sz="700"/>
          </a:p>
        </p:txBody>
      </p:sp>
      <p:sp>
        <p:nvSpPr>
          <p:cNvPr id="59" name="Google Shape;59;p13"/>
          <p:cNvSpPr txBox="1"/>
          <p:nvPr/>
        </p:nvSpPr>
        <p:spPr>
          <a:xfrm>
            <a:off x="6598026" y="1923098"/>
            <a:ext cx="2418000" cy="1828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800" i="1">
                <a:solidFill>
                  <a:srgbClr val="36211B"/>
                </a:solidFill>
                <a:latin typeface="Fraunces Light"/>
                <a:ea typeface="Fraunces Light"/>
                <a:cs typeface="Fraunces Light"/>
                <a:sym typeface="Fraunces Light"/>
              </a:rPr>
              <a:t>Facilitating </a:t>
            </a:r>
            <a:endParaRPr sz="700"/>
          </a:p>
          <a:p>
            <a:pPr marL="0" marR="0" lvl="0" indent="0" algn="ctr" rtl="0">
              <a:lnSpc>
                <a:spcPct val="140000"/>
              </a:lnSpc>
              <a:spcBef>
                <a:spcPts val="0"/>
              </a:spcBef>
              <a:spcAft>
                <a:spcPts val="0"/>
              </a:spcAft>
              <a:buNone/>
            </a:pPr>
            <a:r>
              <a:rPr lang="en" sz="1800" i="1">
                <a:solidFill>
                  <a:srgbClr val="36211B"/>
                </a:solidFill>
                <a:latin typeface="Fraunces Light"/>
                <a:ea typeface="Fraunces Light"/>
                <a:cs typeface="Fraunces Light"/>
                <a:sym typeface="Fraunces Light"/>
              </a:rPr>
              <a:t>community participation, the opportunities and challenges.</a:t>
            </a:r>
            <a:endParaRPr sz="700"/>
          </a:p>
        </p:txBody>
      </p:sp>
      <p:sp>
        <p:nvSpPr>
          <p:cNvPr id="60" name="Google Shape;60;p13"/>
          <p:cNvSpPr txBox="1"/>
          <p:nvPr/>
        </p:nvSpPr>
        <p:spPr>
          <a:xfrm>
            <a:off x="6258469" y="4632884"/>
            <a:ext cx="9993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Paraguay,</a:t>
            </a:r>
            <a:endParaRPr sz="700"/>
          </a:p>
        </p:txBody>
      </p:sp>
      <p:sp>
        <p:nvSpPr>
          <p:cNvPr id="61" name="Google Shape;61;p13"/>
          <p:cNvSpPr txBox="1"/>
          <p:nvPr/>
        </p:nvSpPr>
        <p:spPr>
          <a:xfrm>
            <a:off x="7257766" y="4632884"/>
            <a:ext cx="1371900" cy="4431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December 1st, 2024</a:t>
            </a:r>
            <a:endParaRPr sz="700"/>
          </a:p>
        </p:txBody>
      </p:sp>
      <p:sp>
        <p:nvSpPr>
          <p:cNvPr id="62" name="Google Shape;62;p13"/>
          <p:cNvSpPr txBox="1"/>
          <p:nvPr/>
        </p:nvSpPr>
        <p:spPr>
          <a:xfrm>
            <a:off x="4833479" y="4433253"/>
            <a:ext cx="37962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 sz="1100" b="1">
                <a:solidFill>
                  <a:srgbClr val="36211B"/>
                </a:solidFill>
                <a:latin typeface="Public Sans Medium"/>
                <a:ea typeface="Public Sans Medium"/>
                <a:cs typeface="Public Sans Medium"/>
                <a:sym typeface="Public Sans Medium"/>
              </a:rPr>
              <a:t>Dr. Rachel Gefferie and Darell Geldorp</a:t>
            </a:r>
            <a:endParaRPr sz="700"/>
          </a:p>
        </p:txBody>
      </p:sp>
      <p:sp>
        <p:nvSpPr>
          <p:cNvPr id="63" name="Google Shape;63;p13"/>
          <p:cNvSpPr txBox="1"/>
          <p:nvPr/>
        </p:nvSpPr>
        <p:spPr>
          <a:xfrm>
            <a:off x="101111" y="4567083"/>
            <a:ext cx="1441800" cy="4803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 sz="600" b="1" i="1">
                <a:solidFill>
                  <a:srgbClr val="000000"/>
                </a:solidFill>
                <a:latin typeface="Public Sans Medium"/>
                <a:ea typeface="Public Sans Medium"/>
                <a:cs typeface="Public Sans Medium"/>
                <a:sym typeface="Public Sans Medium"/>
              </a:rPr>
              <a:t>UNESCO ACCREDITED NGO, THE CULTURAL AND COMMUNITY ORGANIZATION NAKS</a:t>
            </a:r>
            <a:endParaRPr sz="700"/>
          </a:p>
          <a:p>
            <a:pPr marL="0" marR="0" lvl="0" indent="0" algn="just" rtl="0">
              <a:lnSpc>
                <a:spcPct val="241818"/>
              </a:lnSpc>
              <a:spcBef>
                <a:spcPts val="0"/>
              </a:spcBef>
              <a:spcAft>
                <a:spcPts val="0"/>
              </a:spcAft>
              <a:buNone/>
            </a:pPr>
            <a:endParaRPr sz="600" b="1" i="1">
              <a:solidFill>
                <a:srgbClr val="000000"/>
              </a:solidFill>
              <a:latin typeface="Public Sans Medium"/>
              <a:ea typeface="Public Sans Medium"/>
              <a:cs typeface="Public Sans Medium"/>
              <a:sym typeface="Public Sans Medium"/>
            </a:endParaRPr>
          </a:p>
        </p:txBody>
      </p:sp>
      <p:sp>
        <p:nvSpPr>
          <p:cNvPr id="64" name="Google Shape;64;p13"/>
          <p:cNvSpPr txBox="1"/>
          <p:nvPr/>
        </p:nvSpPr>
        <p:spPr>
          <a:xfrm>
            <a:off x="2397113" y="3943355"/>
            <a:ext cx="3894900" cy="169200"/>
          </a:xfrm>
          <a:prstGeom prst="rect">
            <a:avLst/>
          </a:prstGeom>
          <a:noFill/>
          <a:ln>
            <a:noFill/>
          </a:ln>
        </p:spPr>
        <p:txBody>
          <a:bodyPr spcFirstLastPara="1" wrap="square" lIns="45725" tIns="22850" rIns="45725" bIns="22850" anchor="t" anchorCtr="0">
            <a:spAutoFit/>
          </a:bodyPr>
          <a:lstStyle/>
          <a:p>
            <a:pPr marL="0" marR="0" lvl="0" indent="0" algn="l" rtl="0">
              <a:spcBef>
                <a:spcPts val="0"/>
              </a:spcBef>
              <a:spcAft>
                <a:spcPts val="0"/>
              </a:spcAft>
              <a:buNone/>
            </a:pPr>
            <a:r>
              <a:rPr lang="en" sz="800" b="1" i="1">
                <a:solidFill>
                  <a:schemeClr val="dk1"/>
                </a:solidFill>
                <a:latin typeface="Calibri"/>
                <a:ea typeface="Calibri"/>
                <a:cs typeface="Calibri"/>
                <a:sym typeface="Calibri"/>
              </a:rPr>
              <a:t>In this photo Mr. Siegfried Riedewald, one of the Setdansi experts in Paramaribo</a:t>
            </a:r>
            <a:endParaRPr sz="800" b="1" i="1">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196"/>
        <p:cNvGrpSpPr/>
        <p:nvPr/>
      </p:nvGrpSpPr>
      <p:grpSpPr>
        <a:xfrm>
          <a:off x="0" y="0"/>
          <a:ext cx="0" cy="0"/>
          <a:chOff x="0" y="0"/>
          <a:chExt cx="0" cy="0"/>
        </a:xfrm>
      </p:grpSpPr>
      <p:sp>
        <p:nvSpPr>
          <p:cNvPr id="197" name="Google Shape;197;p22"/>
          <p:cNvSpPr/>
          <p:nvPr/>
        </p:nvSpPr>
        <p:spPr>
          <a:xfrm>
            <a:off x="0" y="0"/>
            <a:ext cx="9144000" cy="188112"/>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3">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8" name="Google Shape;198;p22"/>
          <p:cNvSpPr/>
          <p:nvPr/>
        </p:nvSpPr>
        <p:spPr>
          <a:xfrm>
            <a:off x="0" y="4459474"/>
            <a:ext cx="684027" cy="684026"/>
          </a:xfrm>
          <a:custGeom>
            <a:avLst/>
            <a:gdLst/>
            <a:ahLst/>
            <a:cxnLst/>
            <a:rect l="l" t="t" r="r" b="b"/>
            <a:pathLst>
              <a:path w="1368053" h="1368053" extrusionOk="0">
                <a:moveTo>
                  <a:pt x="0" y="0"/>
                </a:moveTo>
                <a:lnTo>
                  <a:pt x="1368053" y="0"/>
                </a:lnTo>
                <a:lnTo>
                  <a:pt x="1368053" y="1368053"/>
                </a:lnTo>
                <a:lnTo>
                  <a:pt x="0" y="136805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9" name="Google Shape;199;p22"/>
          <p:cNvSpPr/>
          <p:nvPr/>
        </p:nvSpPr>
        <p:spPr>
          <a:xfrm rot="-4223088">
            <a:off x="4618700" y="3478461"/>
            <a:ext cx="1030371" cy="1152590"/>
          </a:xfrm>
          <a:custGeom>
            <a:avLst/>
            <a:gdLst/>
            <a:ahLst/>
            <a:cxnLst/>
            <a:rect l="l" t="t" r="r" b="b"/>
            <a:pathLst>
              <a:path w="2065058" h="2299153" extrusionOk="0">
                <a:moveTo>
                  <a:pt x="0" y="0"/>
                </a:moveTo>
                <a:lnTo>
                  <a:pt x="2065058" y="0"/>
                </a:lnTo>
                <a:lnTo>
                  <a:pt x="2065058" y="2299154"/>
                </a:lnTo>
                <a:lnTo>
                  <a:pt x="0" y="2299154"/>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0" name="Google Shape;200;p22"/>
          <p:cNvSpPr/>
          <p:nvPr/>
        </p:nvSpPr>
        <p:spPr>
          <a:xfrm>
            <a:off x="5767448" y="524700"/>
            <a:ext cx="2643177" cy="4276787"/>
          </a:xfrm>
          <a:custGeom>
            <a:avLst/>
            <a:gdLst/>
            <a:ahLst/>
            <a:cxnLst/>
            <a:rect l="l" t="t" r="r" b="b"/>
            <a:pathLst>
              <a:path w="5286354" h="8553574" extrusionOk="0">
                <a:moveTo>
                  <a:pt x="0" y="0"/>
                </a:moveTo>
                <a:lnTo>
                  <a:pt x="5286354" y="0"/>
                </a:lnTo>
                <a:lnTo>
                  <a:pt x="5286354" y="8553574"/>
                </a:lnTo>
                <a:lnTo>
                  <a:pt x="0" y="8553574"/>
                </a:lnTo>
                <a:lnTo>
                  <a:pt x="0" y="0"/>
                </a:lnTo>
                <a:close/>
              </a:path>
            </a:pathLst>
          </a:custGeom>
          <a:blipFill rotWithShape="1">
            <a:blip r:embed="rId6">
              <a:alphaModFix/>
            </a:blip>
            <a:stretch>
              <a:fillRect l="-10678" r="-10668"/>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1" name="Google Shape;201;p22"/>
          <p:cNvSpPr txBox="1"/>
          <p:nvPr/>
        </p:nvSpPr>
        <p:spPr>
          <a:xfrm>
            <a:off x="7580432" y="4421505"/>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E8E6E3"/>
                </a:solidFill>
                <a:latin typeface="Public Sans Thin"/>
                <a:ea typeface="Public Sans Thin"/>
                <a:cs typeface="Public Sans Thin"/>
                <a:sym typeface="Public Sans Thin"/>
              </a:rPr>
              <a:t>7</a:t>
            </a:r>
            <a:endParaRPr sz="700"/>
          </a:p>
        </p:txBody>
      </p:sp>
      <p:sp>
        <p:nvSpPr>
          <p:cNvPr id="202" name="Google Shape;202;p22"/>
          <p:cNvSpPr txBox="1"/>
          <p:nvPr/>
        </p:nvSpPr>
        <p:spPr>
          <a:xfrm>
            <a:off x="514350" y="1562562"/>
            <a:ext cx="3564000" cy="25113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Some of the volunteers were Dutch interns, and thus not familiar with the overall Surinamese-Creole customs and traditions. The discussion was whether they should be allowed to engage with the community, as they might struggle to pronounce some of the words in Sranantongo, and they might form a barrier for the older generation in the community to openly engage with the Dutch interns due to a language barrier.</a:t>
            </a:r>
            <a:endParaRPr sz="700"/>
          </a:p>
          <a:p>
            <a:pPr marL="0" marR="0" lvl="0" indent="0" algn="ctr" rtl="0">
              <a:lnSpc>
                <a:spcPct val="139958"/>
              </a:lnSpc>
              <a:spcBef>
                <a:spcPts val="0"/>
              </a:spcBef>
              <a:spcAft>
                <a:spcPts val="0"/>
              </a:spcAft>
              <a:buNone/>
            </a:pPr>
            <a:endParaRPr sz="1200">
              <a:solidFill>
                <a:srgbClr val="36211B"/>
              </a:solidFill>
              <a:latin typeface="Public Sans Thin"/>
              <a:ea typeface="Public Sans Thin"/>
              <a:cs typeface="Public Sans Thin"/>
              <a:sym typeface="Public Sans Thin"/>
            </a:endParaRPr>
          </a:p>
        </p:txBody>
      </p:sp>
      <p:sp>
        <p:nvSpPr>
          <p:cNvPr id="203" name="Google Shape;203;p22"/>
          <p:cNvSpPr txBox="1"/>
          <p:nvPr/>
        </p:nvSpPr>
        <p:spPr>
          <a:xfrm>
            <a:off x="514350" y="386715"/>
            <a:ext cx="3695100" cy="10530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800" b="1">
                <a:solidFill>
                  <a:srgbClr val="1DA258"/>
                </a:solidFill>
                <a:latin typeface="Public Sans Medium"/>
                <a:ea typeface="Public Sans Medium"/>
                <a:cs typeface="Public Sans Medium"/>
                <a:sym typeface="Public Sans Medium"/>
              </a:rPr>
              <a:t>CHALLENGES ENCOUNTERED WHILE EXECUTING THE INVENTORY</a:t>
            </a:r>
            <a:endParaRPr sz="700"/>
          </a:p>
        </p:txBody>
      </p:sp>
      <p:sp>
        <p:nvSpPr>
          <p:cNvPr id="204" name="Google Shape;204;p22"/>
          <p:cNvSpPr txBox="1"/>
          <p:nvPr/>
        </p:nvSpPr>
        <p:spPr>
          <a:xfrm rot="-976802">
            <a:off x="1810970" y="3759324"/>
            <a:ext cx="4056972" cy="88042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100" b="1">
                <a:solidFill>
                  <a:srgbClr val="36211B"/>
                </a:solidFill>
                <a:latin typeface="Arial"/>
                <a:ea typeface="Arial"/>
                <a:cs typeface="Arial"/>
                <a:sym typeface="Arial"/>
              </a:rPr>
              <a:t>To resolve this problem, we paired the Dutch interns with a Surinamese </a:t>
            </a:r>
            <a:r>
              <a:rPr lang="en" sz="1100" b="1" i="1">
                <a:solidFill>
                  <a:srgbClr val="36211B"/>
                </a:solidFill>
                <a:latin typeface="Arial"/>
                <a:ea typeface="Arial"/>
                <a:cs typeface="Arial"/>
                <a:sym typeface="Arial"/>
              </a:rPr>
              <a:t>Sranantongo</a:t>
            </a:r>
            <a:r>
              <a:rPr lang="en" sz="1100" b="1">
                <a:solidFill>
                  <a:srgbClr val="36211B"/>
                </a:solidFill>
                <a:latin typeface="Arial"/>
                <a:ea typeface="Arial"/>
                <a:cs typeface="Arial"/>
                <a:sym typeface="Arial"/>
              </a:rPr>
              <a:t> speaking volunteer to serve as the translator and to help establish a space of trust and comfort for the interviewee.</a:t>
            </a:r>
            <a:endParaRPr sz="1100"/>
          </a:p>
        </p:txBody>
      </p:sp>
      <p:sp>
        <p:nvSpPr>
          <p:cNvPr id="205" name="Google Shape;205;p22"/>
          <p:cNvSpPr txBox="1"/>
          <p:nvPr/>
        </p:nvSpPr>
        <p:spPr>
          <a:xfrm>
            <a:off x="7896982" y="4801480"/>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000000"/>
                </a:solidFill>
                <a:latin typeface="Public Sans Thin"/>
                <a:ea typeface="Public Sans Thin"/>
                <a:cs typeface="Public Sans Thin"/>
                <a:sym typeface="Public Sans Thin"/>
              </a:rPr>
              <a:t>8</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209"/>
        <p:cNvGrpSpPr/>
        <p:nvPr/>
      </p:nvGrpSpPr>
      <p:grpSpPr>
        <a:xfrm>
          <a:off x="0" y="0"/>
          <a:ext cx="0" cy="0"/>
          <a:chOff x="0" y="0"/>
          <a:chExt cx="0" cy="0"/>
        </a:xfrm>
      </p:grpSpPr>
      <p:sp>
        <p:nvSpPr>
          <p:cNvPr id="210" name="Google Shape;210;p23"/>
          <p:cNvSpPr/>
          <p:nvPr/>
        </p:nvSpPr>
        <p:spPr>
          <a:xfrm>
            <a:off x="0" y="0"/>
            <a:ext cx="9144000" cy="188112"/>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3">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1" name="Google Shape;211;p23"/>
          <p:cNvSpPr/>
          <p:nvPr/>
        </p:nvSpPr>
        <p:spPr>
          <a:xfrm>
            <a:off x="0" y="4459474"/>
            <a:ext cx="684027" cy="684026"/>
          </a:xfrm>
          <a:custGeom>
            <a:avLst/>
            <a:gdLst/>
            <a:ahLst/>
            <a:cxnLst/>
            <a:rect l="l" t="t" r="r" b="b"/>
            <a:pathLst>
              <a:path w="1368053" h="1368053" extrusionOk="0">
                <a:moveTo>
                  <a:pt x="0" y="0"/>
                </a:moveTo>
                <a:lnTo>
                  <a:pt x="1368053" y="0"/>
                </a:lnTo>
                <a:lnTo>
                  <a:pt x="1368053" y="1368053"/>
                </a:lnTo>
                <a:lnTo>
                  <a:pt x="0" y="136805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2" name="Google Shape;212;p23"/>
          <p:cNvSpPr/>
          <p:nvPr/>
        </p:nvSpPr>
        <p:spPr>
          <a:xfrm rot="4707923">
            <a:off x="6426827" y="-57782"/>
            <a:ext cx="1441346" cy="2379910"/>
          </a:xfrm>
          <a:custGeom>
            <a:avLst/>
            <a:gdLst/>
            <a:ahLst/>
            <a:cxnLst/>
            <a:rect l="l" t="t" r="r" b="b"/>
            <a:pathLst>
              <a:path w="2882116" h="4758869" extrusionOk="0">
                <a:moveTo>
                  <a:pt x="0" y="0"/>
                </a:moveTo>
                <a:lnTo>
                  <a:pt x="2882116" y="0"/>
                </a:lnTo>
                <a:lnTo>
                  <a:pt x="2882116" y="4758869"/>
                </a:lnTo>
                <a:lnTo>
                  <a:pt x="0" y="4758869"/>
                </a:lnTo>
                <a:lnTo>
                  <a:pt x="0" y="0"/>
                </a:lnTo>
                <a:close/>
              </a:path>
            </a:pathLst>
          </a:custGeom>
          <a:blipFill rotWithShape="1">
            <a:blip r:embed="rId5">
              <a:alphaModFix/>
            </a:blip>
            <a:stretch>
              <a:fillRect l="-1259" t="-19" r="-2260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213" name="Google Shape;213;p23"/>
          <p:cNvPicPr preferRelativeResize="0"/>
          <p:nvPr/>
        </p:nvPicPr>
        <p:blipFill rotWithShape="1">
          <a:blip r:embed="rId6">
            <a:alphaModFix/>
          </a:blip>
          <a:srcRect t="24677" b="24672"/>
          <a:stretch/>
        </p:blipFill>
        <p:spPr>
          <a:xfrm>
            <a:off x="5683827" y="1792770"/>
            <a:ext cx="3289791" cy="3029498"/>
          </a:xfrm>
          <a:prstGeom prst="rect">
            <a:avLst/>
          </a:prstGeom>
          <a:noFill/>
          <a:ln>
            <a:noFill/>
          </a:ln>
        </p:spPr>
      </p:pic>
      <p:sp>
        <p:nvSpPr>
          <p:cNvPr id="214" name="Google Shape;214;p23"/>
          <p:cNvSpPr txBox="1"/>
          <p:nvPr/>
        </p:nvSpPr>
        <p:spPr>
          <a:xfrm>
            <a:off x="486438" y="1472258"/>
            <a:ext cx="4057800" cy="3271500"/>
          </a:xfrm>
          <a:prstGeom prst="rect">
            <a:avLst/>
          </a:prstGeom>
          <a:noFill/>
          <a:ln>
            <a:noFill/>
          </a:ln>
        </p:spPr>
        <p:txBody>
          <a:bodyPr spcFirstLastPara="1" wrap="square" lIns="0" tIns="0" rIns="0" bIns="0" anchor="t" anchorCtr="0">
            <a:spAutoFit/>
          </a:bodyPr>
          <a:lstStyle/>
          <a:p>
            <a:pPr marL="254000" marR="0" lvl="1" indent="-127000" algn="l" rtl="0">
              <a:lnSpc>
                <a:spcPct val="139958"/>
              </a:lnSpc>
              <a:spcBef>
                <a:spcPts val="0"/>
              </a:spcBef>
              <a:spcAft>
                <a:spcPts val="0"/>
              </a:spcAft>
              <a:buClr>
                <a:srgbClr val="36211B"/>
              </a:buClr>
              <a:buSzPts val="1200"/>
              <a:buFont typeface="Arial"/>
              <a:buChar char="•"/>
            </a:pPr>
            <a:r>
              <a:rPr lang="en" sz="1200" b="0" i="0" u="none" strike="noStrike" cap="none">
                <a:solidFill>
                  <a:srgbClr val="36211B"/>
                </a:solidFill>
                <a:latin typeface="Public Sans"/>
                <a:ea typeface="Public Sans"/>
                <a:cs typeface="Public Sans"/>
                <a:sym typeface="Public Sans"/>
              </a:rPr>
              <a:t>Some of the </a:t>
            </a:r>
            <a:r>
              <a:rPr lang="en" sz="1200" b="0" i="1" u="none" strike="noStrike" cap="none">
                <a:solidFill>
                  <a:srgbClr val="36211B"/>
                </a:solidFill>
                <a:latin typeface="Public Sans"/>
                <a:ea typeface="Public Sans"/>
                <a:cs typeface="Public Sans"/>
                <a:sym typeface="Public Sans"/>
              </a:rPr>
              <a:t>Setdansi</a:t>
            </a:r>
            <a:r>
              <a:rPr lang="en" sz="1200" b="0" i="0" u="none" strike="noStrike" cap="none">
                <a:solidFill>
                  <a:srgbClr val="36211B"/>
                </a:solidFill>
                <a:latin typeface="Public Sans"/>
                <a:ea typeface="Public Sans"/>
                <a:cs typeface="Public Sans"/>
                <a:sym typeface="Public Sans"/>
              </a:rPr>
              <a:t> experts explained that it is a challenge to find the original music with the music notes utilised to perform the Surinamese set dancing. The music that they managed to recover is what was secretly copied  from former musicians. These musicians where not eager to share their knowledge about the S</a:t>
            </a:r>
            <a:r>
              <a:rPr lang="en" sz="1200" b="0" i="1" u="none" strike="noStrike" cap="none">
                <a:solidFill>
                  <a:srgbClr val="36211B"/>
                </a:solidFill>
                <a:latin typeface="Public Sans"/>
                <a:ea typeface="Public Sans"/>
                <a:cs typeface="Public Sans"/>
                <a:sym typeface="Public Sans"/>
              </a:rPr>
              <a:t>etdansi</a:t>
            </a:r>
            <a:r>
              <a:rPr lang="en" sz="1200" b="0" i="0" u="none" strike="noStrike" cap="none">
                <a:solidFill>
                  <a:srgbClr val="36211B"/>
                </a:solidFill>
                <a:latin typeface="Public Sans"/>
                <a:ea typeface="Public Sans"/>
                <a:cs typeface="Public Sans"/>
                <a:sym typeface="Public Sans"/>
              </a:rPr>
              <a:t> music and the music notes. </a:t>
            </a:r>
            <a:endParaRPr sz="1200">
              <a:solidFill>
                <a:srgbClr val="36211B"/>
              </a:solidFill>
              <a:latin typeface="Public Sans"/>
              <a:ea typeface="Public Sans"/>
              <a:cs typeface="Public Sans"/>
              <a:sym typeface="Public Sans"/>
            </a:endParaRPr>
          </a:p>
          <a:p>
            <a:pPr marL="254000" marR="0" lvl="1" indent="-127000" algn="l" rtl="0">
              <a:lnSpc>
                <a:spcPct val="139958"/>
              </a:lnSpc>
              <a:spcBef>
                <a:spcPts val="0"/>
              </a:spcBef>
              <a:spcAft>
                <a:spcPts val="0"/>
              </a:spcAft>
              <a:buClr>
                <a:srgbClr val="36211B"/>
              </a:buClr>
              <a:buSzPts val="1200"/>
              <a:buFont typeface="Arial"/>
              <a:buChar char="•"/>
            </a:pPr>
            <a:r>
              <a:rPr lang="en" sz="1200" b="0" i="0" u="none" strike="noStrike" cap="none">
                <a:solidFill>
                  <a:srgbClr val="36211B"/>
                </a:solidFill>
                <a:latin typeface="Public Sans"/>
                <a:ea typeface="Public Sans"/>
                <a:cs typeface="Public Sans"/>
                <a:sym typeface="Public Sans"/>
              </a:rPr>
              <a:t>The same goes for the live music that was performed. According to the </a:t>
            </a:r>
            <a:r>
              <a:rPr lang="en" sz="1200" b="0" i="1" u="none" strike="noStrike" cap="none">
                <a:solidFill>
                  <a:srgbClr val="36211B"/>
                </a:solidFill>
                <a:latin typeface="Public Sans"/>
                <a:ea typeface="Public Sans"/>
                <a:cs typeface="Public Sans"/>
                <a:sym typeface="Public Sans"/>
              </a:rPr>
              <a:t>Setdansi</a:t>
            </a:r>
            <a:r>
              <a:rPr lang="en" sz="1200" b="0" i="0" u="none" strike="noStrike" cap="none">
                <a:solidFill>
                  <a:srgbClr val="36211B"/>
                </a:solidFill>
                <a:latin typeface="Public Sans"/>
                <a:ea typeface="Public Sans"/>
                <a:cs typeface="Public Sans"/>
                <a:sym typeface="Public Sans"/>
              </a:rPr>
              <a:t> experts, it was the live music performed with typical Surinamese instruments, that created the distinct Surinamese element to the set dancing.  </a:t>
            </a:r>
            <a:endParaRPr sz="1200"/>
          </a:p>
          <a:p>
            <a:pPr marL="0" marR="0" lvl="0" indent="0" algn="ctr" rtl="0">
              <a:lnSpc>
                <a:spcPct val="139958"/>
              </a:lnSpc>
              <a:spcBef>
                <a:spcPts val="0"/>
              </a:spcBef>
              <a:spcAft>
                <a:spcPts val="0"/>
              </a:spcAft>
              <a:buNone/>
            </a:pPr>
            <a:endParaRPr sz="1100">
              <a:solidFill>
                <a:srgbClr val="36211B"/>
              </a:solidFill>
              <a:latin typeface="Public Sans"/>
              <a:ea typeface="Public Sans"/>
              <a:cs typeface="Public Sans"/>
              <a:sym typeface="Public Sans"/>
            </a:endParaRPr>
          </a:p>
        </p:txBody>
      </p:sp>
      <p:sp>
        <p:nvSpPr>
          <p:cNvPr id="215" name="Google Shape;215;p23"/>
          <p:cNvSpPr txBox="1"/>
          <p:nvPr/>
        </p:nvSpPr>
        <p:spPr>
          <a:xfrm rot="-976996">
            <a:off x="2077508" y="4296548"/>
            <a:ext cx="3249444" cy="44316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200" b="1">
                <a:solidFill>
                  <a:srgbClr val="36211B"/>
                </a:solidFill>
                <a:latin typeface="Arial"/>
                <a:ea typeface="Arial"/>
                <a:cs typeface="Arial"/>
                <a:sym typeface="Arial"/>
              </a:rPr>
              <a:t>Here’s an example of a live performance with Surinamese music instruments. </a:t>
            </a:r>
            <a:endParaRPr sz="700"/>
          </a:p>
        </p:txBody>
      </p:sp>
      <p:sp>
        <p:nvSpPr>
          <p:cNvPr id="216" name="Google Shape;216;p23"/>
          <p:cNvSpPr/>
          <p:nvPr/>
        </p:nvSpPr>
        <p:spPr>
          <a:xfrm rot="-3521554">
            <a:off x="4654729" y="3847273"/>
            <a:ext cx="1012282" cy="1127035"/>
          </a:xfrm>
          <a:custGeom>
            <a:avLst/>
            <a:gdLst/>
            <a:ahLst/>
            <a:cxnLst/>
            <a:rect l="l" t="t" r="r" b="b"/>
            <a:pathLst>
              <a:path w="2023124" h="2252466" extrusionOk="0">
                <a:moveTo>
                  <a:pt x="0" y="0"/>
                </a:moveTo>
                <a:lnTo>
                  <a:pt x="2023123" y="0"/>
                </a:lnTo>
                <a:lnTo>
                  <a:pt x="2023123" y="2252466"/>
                </a:lnTo>
                <a:lnTo>
                  <a:pt x="0" y="2252466"/>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7" name="Google Shape;217;p23"/>
          <p:cNvSpPr/>
          <p:nvPr/>
        </p:nvSpPr>
        <p:spPr>
          <a:xfrm rot="-6893728">
            <a:off x="5568668" y="1454345"/>
            <a:ext cx="539978" cy="402387"/>
          </a:xfrm>
          <a:custGeom>
            <a:avLst/>
            <a:gdLst/>
            <a:ahLst/>
            <a:cxnLst/>
            <a:rect l="l" t="t" r="r" b="b"/>
            <a:pathLst>
              <a:path w="1082434" h="802969" extrusionOk="0">
                <a:moveTo>
                  <a:pt x="0" y="0"/>
                </a:moveTo>
                <a:lnTo>
                  <a:pt x="1082434" y="0"/>
                </a:lnTo>
                <a:lnTo>
                  <a:pt x="1082434" y="802970"/>
                </a:lnTo>
                <a:lnTo>
                  <a:pt x="0" y="802970"/>
                </a:lnTo>
                <a:lnTo>
                  <a:pt x="0" y="0"/>
                </a:lnTo>
                <a:close/>
              </a:path>
            </a:pathLst>
          </a:custGeom>
          <a:blipFill rotWithShape="1">
            <a:blip r:embed="rId8">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8" name="Google Shape;218;p23"/>
          <p:cNvSpPr txBox="1"/>
          <p:nvPr/>
        </p:nvSpPr>
        <p:spPr>
          <a:xfrm>
            <a:off x="7580432" y="4421505"/>
            <a:ext cx="1049400" cy="1077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endParaRPr sz="700"/>
          </a:p>
        </p:txBody>
      </p:sp>
      <p:sp>
        <p:nvSpPr>
          <p:cNvPr id="219" name="Google Shape;219;p23"/>
          <p:cNvSpPr txBox="1"/>
          <p:nvPr/>
        </p:nvSpPr>
        <p:spPr>
          <a:xfrm>
            <a:off x="382157" y="377952"/>
            <a:ext cx="3975300" cy="10530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800" b="1">
                <a:solidFill>
                  <a:srgbClr val="1DA258"/>
                </a:solidFill>
                <a:latin typeface="Public Sans Medium"/>
                <a:ea typeface="Public Sans Medium"/>
                <a:cs typeface="Public Sans Medium"/>
                <a:sym typeface="Public Sans Medium"/>
              </a:rPr>
              <a:t>CHALLENGES ENCOUNTERED WHILE EXECUTING THE INVENTORY</a:t>
            </a:r>
            <a:endParaRPr sz="700"/>
          </a:p>
        </p:txBody>
      </p:sp>
      <p:sp>
        <p:nvSpPr>
          <p:cNvPr id="220" name="Google Shape;220;p23"/>
          <p:cNvSpPr txBox="1"/>
          <p:nvPr/>
        </p:nvSpPr>
        <p:spPr>
          <a:xfrm>
            <a:off x="7808679" y="4848225"/>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000000"/>
                </a:solidFill>
                <a:latin typeface="Public Sans Thin"/>
                <a:ea typeface="Public Sans Thin"/>
                <a:cs typeface="Public Sans Thin"/>
                <a:sym typeface="Public Sans Thin"/>
              </a:rPr>
              <a:t>9</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224"/>
        <p:cNvGrpSpPr/>
        <p:nvPr/>
      </p:nvGrpSpPr>
      <p:grpSpPr>
        <a:xfrm>
          <a:off x="0" y="0"/>
          <a:ext cx="0" cy="0"/>
          <a:chOff x="0" y="0"/>
          <a:chExt cx="0" cy="0"/>
        </a:xfrm>
      </p:grpSpPr>
      <p:sp>
        <p:nvSpPr>
          <p:cNvPr id="225" name="Google Shape;225;p24"/>
          <p:cNvSpPr/>
          <p:nvPr/>
        </p:nvSpPr>
        <p:spPr>
          <a:xfrm>
            <a:off x="0" y="0"/>
            <a:ext cx="9144000" cy="188112"/>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3">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6" name="Google Shape;226;p24"/>
          <p:cNvSpPr/>
          <p:nvPr/>
        </p:nvSpPr>
        <p:spPr>
          <a:xfrm>
            <a:off x="0" y="4459474"/>
            <a:ext cx="684027" cy="684026"/>
          </a:xfrm>
          <a:custGeom>
            <a:avLst/>
            <a:gdLst/>
            <a:ahLst/>
            <a:cxnLst/>
            <a:rect l="l" t="t" r="r" b="b"/>
            <a:pathLst>
              <a:path w="1368053" h="1368053" extrusionOk="0">
                <a:moveTo>
                  <a:pt x="0" y="0"/>
                </a:moveTo>
                <a:lnTo>
                  <a:pt x="1368053" y="0"/>
                </a:lnTo>
                <a:lnTo>
                  <a:pt x="1368053" y="1368053"/>
                </a:lnTo>
                <a:lnTo>
                  <a:pt x="0" y="136805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7" name="Google Shape;227;p24"/>
          <p:cNvSpPr/>
          <p:nvPr/>
        </p:nvSpPr>
        <p:spPr>
          <a:xfrm>
            <a:off x="5791161" y="191982"/>
            <a:ext cx="3302515" cy="1718055"/>
          </a:xfrm>
          <a:custGeom>
            <a:avLst/>
            <a:gdLst/>
            <a:ahLst/>
            <a:cxnLst/>
            <a:rect l="l" t="t" r="r" b="b"/>
            <a:pathLst>
              <a:path w="6605029" h="3436109" extrusionOk="0">
                <a:moveTo>
                  <a:pt x="0" y="0"/>
                </a:moveTo>
                <a:lnTo>
                  <a:pt x="6605029" y="0"/>
                </a:lnTo>
                <a:lnTo>
                  <a:pt x="6605029" y="3436109"/>
                </a:lnTo>
                <a:lnTo>
                  <a:pt x="0" y="3436109"/>
                </a:lnTo>
                <a:lnTo>
                  <a:pt x="0" y="0"/>
                </a:lnTo>
                <a:close/>
              </a:path>
            </a:pathLst>
          </a:custGeom>
          <a:blipFill rotWithShape="1">
            <a:blip r:embed="rId5">
              <a:alphaModFix/>
            </a:blip>
            <a:stretch>
              <a:fillRect t="-17489" b="-1748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8" name="Google Shape;228;p24"/>
          <p:cNvSpPr/>
          <p:nvPr/>
        </p:nvSpPr>
        <p:spPr>
          <a:xfrm>
            <a:off x="5791161" y="1910036"/>
            <a:ext cx="3302515" cy="1762574"/>
          </a:xfrm>
          <a:custGeom>
            <a:avLst/>
            <a:gdLst/>
            <a:ahLst/>
            <a:cxnLst/>
            <a:rect l="l" t="t" r="r" b="b"/>
            <a:pathLst>
              <a:path w="6605029" h="3525148" extrusionOk="0">
                <a:moveTo>
                  <a:pt x="0" y="0"/>
                </a:moveTo>
                <a:lnTo>
                  <a:pt x="6605029" y="0"/>
                </a:lnTo>
                <a:lnTo>
                  <a:pt x="6605029" y="3525148"/>
                </a:lnTo>
                <a:lnTo>
                  <a:pt x="0" y="3525148"/>
                </a:lnTo>
                <a:lnTo>
                  <a:pt x="0" y="0"/>
                </a:lnTo>
                <a:close/>
              </a:path>
            </a:pathLst>
          </a:custGeom>
          <a:blipFill rotWithShape="1">
            <a:blip r:embed="rId6">
              <a:alphaModFix/>
            </a:blip>
            <a:stretch>
              <a:fillRect t="-20629" b="-2061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9" name="Google Shape;229;p24"/>
          <p:cNvSpPr txBox="1"/>
          <p:nvPr/>
        </p:nvSpPr>
        <p:spPr>
          <a:xfrm>
            <a:off x="342013" y="859155"/>
            <a:ext cx="4922100" cy="27699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 sz="1200">
                <a:solidFill>
                  <a:srgbClr val="36211B"/>
                </a:solidFill>
                <a:latin typeface="Public Sans"/>
                <a:ea typeface="Public Sans"/>
                <a:cs typeface="Public Sans"/>
                <a:sym typeface="Public Sans"/>
              </a:rPr>
              <a:t>The results of the inventory were presented during a public seminar. The outcome of this seminar positioned NAKS in an ambiguous situation:</a:t>
            </a:r>
            <a:endParaRPr sz="700"/>
          </a:p>
          <a:p>
            <a:pPr marL="254000" marR="0" lvl="1" indent="-127000" algn="l" rtl="0">
              <a:lnSpc>
                <a:spcPct val="139958"/>
              </a:lnSpc>
              <a:spcBef>
                <a:spcPts val="0"/>
              </a:spcBef>
              <a:spcAft>
                <a:spcPts val="0"/>
              </a:spcAft>
              <a:buClr>
                <a:srgbClr val="36211B"/>
              </a:buClr>
              <a:buSzPts val="1200"/>
              <a:buFont typeface="Arial"/>
              <a:buChar char="•"/>
            </a:pPr>
            <a:r>
              <a:rPr lang="en" sz="1200" b="0" i="0" u="none" strike="noStrike" cap="none">
                <a:solidFill>
                  <a:srgbClr val="36211B"/>
                </a:solidFill>
                <a:latin typeface="Public Sans"/>
                <a:ea typeface="Public Sans"/>
                <a:cs typeface="Public Sans"/>
                <a:sym typeface="Public Sans"/>
              </a:rPr>
              <a:t>Some members of the Surinamese-Creole community, and some culture and history experts considered the </a:t>
            </a:r>
            <a:r>
              <a:rPr lang="en" sz="1200" b="0" i="1" u="sng" strike="noStrike" cap="none">
                <a:solidFill>
                  <a:srgbClr val="36211B"/>
                </a:solidFill>
                <a:latin typeface="Public Sans"/>
                <a:ea typeface="Public Sans"/>
                <a:cs typeface="Public Sans"/>
                <a:sym typeface="Public Sans"/>
              </a:rPr>
              <a:t>Setdansi </a:t>
            </a:r>
            <a:r>
              <a:rPr lang="en" sz="1200" b="0" i="0" u="none" strike="noStrike" cap="none">
                <a:solidFill>
                  <a:srgbClr val="36211B"/>
                </a:solidFill>
                <a:latin typeface="Public Sans"/>
                <a:ea typeface="Public Sans"/>
                <a:cs typeface="Public Sans"/>
                <a:sym typeface="Public Sans"/>
              </a:rPr>
              <a:t>to be a colonial legacy/heritage consisting of Eurocentric elements, and thus not to be accepted as Surinamese-Creole cultural heritage.</a:t>
            </a:r>
            <a:endParaRPr sz="700"/>
          </a:p>
          <a:p>
            <a:pPr marL="254000" marR="0" lvl="1" indent="-127000" algn="l" rtl="0">
              <a:lnSpc>
                <a:spcPct val="139958"/>
              </a:lnSpc>
              <a:spcBef>
                <a:spcPts val="0"/>
              </a:spcBef>
              <a:spcAft>
                <a:spcPts val="0"/>
              </a:spcAft>
              <a:buClr>
                <a:srgbClr val="36211B"/>
              </a:buClr>
              <a:buSzPts val="1200"/>
              <a:buFont typeface="Arial"/>
              <a:buChar char="•"/>
            </a:pPr>
            <a:r>
              <a:rPr lang="en" sz="1200" b="0" i="0" u="none" strike="noStrike" cap="none">
                <a:solidFill>
                  <a:srgbClr val="36211B"/>
                </a:solidFill>
                <a:latin typeface="Public Sans"/>
                <a:ea typeface="Public Sans"/>
                <a:cs typeface="Public Sans"/>
                <a:sym typeface="Public Sans"/>
              </a:rPr>
              <a:t>Other members of the Surinamese-Creole community disagreed that the dance is part of the colonial heritage and thus aspire for it to be acknowledged and accepted as their cultural heritage.</a:t>
            </a:r>
            <a:endParaRPr sz="700"/>
          </a:p>
          <a:p>
            <a:pPr marL="0" marR="0" lvl="0" indent="0" algn="l" rtl="0">
              <a:lnSpc>
                <a:spcPct val="139958"/>
              </a:lnSpc>
              <a:spcBef>
                <a:spcPts val="0"/>
              </a:spcBef>
              <a:spcAft>
                <a:spcPts val="0"/>
              </a:spcAft>
              <a:buNone/>
            </a:pPr>
            <a:endParaRPr sz="1200">
              <a:solidFill>
                <a:srgbClr val="36211B"/>
              </a:solidFill>
              <a:latin typeface="Public Sans"/>
              <a:ea typeface="Public Sans"/>
              <a:cs typeface="Public Sans"/>
              <a:sym typeface="Public Sans"/>
            </a:endParaRPr>
          </a:p>
        </p:txBody>
      </p:sp>
      <p:sp>
        <p:nvSpPr>
          <p:cNvPr id="230" name="Google Shape;230;p24"/>
          <p:cNvSpPr txBox="1"/>
          <p:nvPr/>
        </p:nvSpPr>
        <p:spPr>
          <a:xfrm>
            <a:off x="7580432" y="4421505"/>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E8E6E3"/>
                </a:solidFill>
                <a:latin typeface="Public Sans Thin"/>
                <a:ea typeface="Public Sans Thin"/>
                <a:cs typeface="Public Sans Thin"/>
                <a:sym typeface="Public Sans Thin"/>
              </a:rPr>
              <a:t>7</a:t>
            </a:r>
            <a:endParaRPr sz="700"/>
          </a:p>
        </p:txBody>
      </p:sp>
      <p:sp>
        <p:nvSpPr>
          <p:cNvPr id="231" name="Google Shape;231;p24"/>
          <p:cNvSpPr txBox="1"/>
          <p:nvPr/>
        </p:nvSpPr>
        <p:spPr>
          <a:xfrm>
            <a:off x="514350" y="386715"/>
            <a:ext cx="3695100" cy="2772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800" b="1">
                <a:solidFill>
                  <a:srgbClr val="1DA258"/>
                </a:solidFill>
                <a:latin typeface="Public Sans Medium"/>
                <a:ea typeface="Public Sans Medium"/>
                <a:cs typeface="Public Sans Medium"/>
                <a:sym typeface="Public Sans Medium"/>
              </a:rPr>
              <a:t>THE ETHICAL CONCERNS</a:t>
            </a:r>
            <a:endParaRPr sz="700"/>
          </a:p>
        </p:txBody>
      </p:sp>
      <p:sp>
        <p:nvSpPr>
          <p:cNvPr id="232" name="Google Shape;232;p24"/>
          <p:cNvSpPr txBox="1"/>
          <p:nvPr/>
        </p:nvSpPr>
        <p:spPr>
          <a:xfrm>
            <a:off x="1178490" y="3755642"/>
            <a:ext cx="6786000" cy="12189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a:solidFill>
                  <a:srgbClr val="36211B"/>
                </a:solidFill>
                <a:latin typeface="Public Sans"/>
                <a:ea typeface="Public Sans"/>
                <a:cs typeface="Public Sans"/>
                <a:sym typeface="Public Sans"/>
              </a:rPr>
              <a:t>The ethical concern to properly deal with this ambiguity is, for NAKS to make sure that both parties are heard. Allowing both voices to be heard informs us of ideas on how to make sure that proper consensus is achieved, and common grounds are found. This will help establish the way how the cultural element should be acknowledged as an ICH representative of the whole community of Surinamese-Creole</a:t>
            </a:r>
            <a:endParaRPr sz="700"/>
          </a:p>
        </p:txBody>
      </p:sp>
      <p:sp>
        <p:nvSpPr>
          <p:cNvPr id="233" name="Google Shape;233;p24"/>
          <p:cNvSpPr txBox="1"/>
          <p:nvPr/>
        </p:nvSpPr>
        <p:spPr>
          <a:xfrm>
            <a:off x="7964466" y="4872399"/>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000000"/>
                </a:solidFill>
                <a:latin typeface="Public Sans Thin"/>
                <a:ea typeface="Public Sans Thin"/>
                <a:cs typeface="Public Sans Thin"/>
                <a:sym typeface="Public Sans Thin"/>
              </a:rPr>
              <a:t>10</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237"/>
        <p:cNvGrpSpPr/>
        <p:nvPr/>
      </p:nvGrpSpPr>
      <p:grpSpPr>
        <a:xfrm>
          <a:off x="0" y="0"/>
          <a:ext cx="0" cy="0"/>
          <a:chOff x="0" y="0"/>
          <a:chExt cx="0" cy="0"/>
        </a:xfrm>
      </p:grpSpPr>
      <p:sp>
        <p:nvSpPr>
          <p:cNvPr id="238" name="Google Shape;238;p25"/>
          <p:cNvSpPr/>
          <p:nvPr/>
        </p:nvSpPr>
        <p:spPr>
          <a:xfrm>
            <a:off x="0" y="0"/>
            <a:ext cx="9144000" cy="188112"/>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3">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9" name="Google Shape;239;p25"/>
          <p:cNvSpPr/>
          <p:nvPr/>
        </p:nvSpPr>
        <p:spPr>
          <a:xfrm>
            <a:off x="0" y="4459474"/>
            <a:ext cx="684027" cy="684026"/>
          </a:xfrm>
          <a:custGeom>
            <a:avLst/>
            <a:gdLst/>
            <a:ahLst/>
            <a:cxnLst/>
            <a:rect l="l" t="t" r="r" b="b"/>
            <a:pathLst>
              <a:path w="1368053" h="1368053" extrusionOk="0">
                <a:moveTo>
                  <a:pt x="0" y="0"/>
                </a:moveTo>
                <a:lnTo>
                  <a:pt x="1368053" y="0"/>
                </a:lnTo>
                <a:lnTo>
                  <a:pt x="1368053" y="1368053"/>
                </a:lnTo>
                <a:lnTo>
                  <a:pt x="0" y="136805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0" name="Google Shape;240;p25"/>
          <p:cNvSpPr/>
          <p:nvPr/>
        </p:nvSpPr>
        <p:spPr>
          <a:xfrm>
            <a:off x="5919433" y="379089"/>
            <a:ext cx="3094250" cy="1890043"/>
          </a:xfrm>
          <a:custGeom>
            <a:avLst/>
            <a:gdLst/>
            <a:ahLst/>
            <a:cxnLst/>
            <a:rect l="l" t="t" r="r" b="b"/>
            <a:pathLst>
              <a:path w="6188501" h="3780086" extrusionOk="0">
                <a:moveTo>
                  <a:pt x="0" y="0"/>
                </a:moveTo>
                <a:lnTo>
                  <a:pt x="6188501" y="0"/>
                </a:lnTo>
                <a:lnTo>
                  <a:pt x="6188501" y="3780087"/>
                </a:lnTo>
                <a:lnTo>
                  <a:pt x="0" y="3780087"/>
                </a:lnTo>
                <a:lnTo>
                  <a:pt x="0" y="0"/>
                </a:lnTo>
                <a:close/>
              </a:path>
            </a:pathLst>
          </a:custGeom>
          <a:blipFill rotWithShape="1">
            <a:blip r:embed="rId5">
              <a:alphaModFix/>
            </a:blip>
            <a:stretch>
              <a:fillRect t="-31849" b="-3185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1" name="Google Shape;241;p25"/>
          <p:cNvSpPr txBox="1"/>
          <p:nvPr/>
        </p:nvSpPr>
        <p:spPr>
          <a:xfrm>
            <a:off x="342013" y="787050"/>
            <a:ext cx="4922100" cy="19206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 sz="1200">
                <a:solidFill>
                  <a:srgbClr val="36211B"/>
                </a:solidFill>
                <a:latin typeface="Public Sans"/>
                <a:ea typeface="Public Sans"/>
                <a:cs typeface="Public Sans"/>
                <a:sym typeface="Public Sans"/>
              </a:rPr>
              <a:t>Based on the ethical concern expressed in the previous slide, this leads us to one of the 12 ethical principles as captured in the 2003 convention:</a:t>
            </a:r>
            <a:endParaRPr sz="1200">
              <a:solidFill>
                <a:srgbClr val="36211B"/>
              </a:solidFill>
              <a:latin typeface="Public Sans"/>
              <a:ea typeface="Public Sans"/>
              <a:cs typeface="Public Sans"/>
              <a:sym typeface="Public Sans"/>
            </a:endParaRPr>
          </a:p>
          <a:p>
            <a:pPr marL="0" marR="0" lvl="0" indent="0" algn="ctr" rtl="0">
              <a:lnSpc>
                <a:spcPct val="130000"/>
              </a:lnSpc>
              <a:spcBef>
                <a:spcPts val="0"/>
              </a:spcBef>
              <a:spcAft>
                <a:spcPts val="0"/>
              </a:spcAft>
              <a:buNone/>
            </a:pPr>
            <a:r>
              <a:rPr lang="en" sz="1200" i="1">
                <a:solidFill>
                  <a:srgbClr val="1DA258"/>
                </a:solidFill>
                <a:latin typeface="Public Sans"/>
                <a:ea typeface="Public Sans"/>
                <a:cs typeface="Public Sans"/>
                <a:sym typeface="Public Sans"/>
              </a:rPr>
              <a:t>‘Communities, groups and, where applicable, individuals should play a significant role in </a:t>
            </a:r>
            <a:r>
              <a:rPr lang="en" sz="1200" b="1" i="1">
                <a:solidFill>
                  <a:srgbClr val="1DA258"/>
                </a:solidFill>
                <a:latin typeface="Public Sans"/>
                <a:ea typeface="Public Sans"/>
                <a:cs typeface="Public Sans"/>
                <a:sym typeface="Public Sans"/>
              </a:rPr>
              <a:t>determining what constitutes threats to their intangible cultural heritage including the decontextualization</a:t>
            </a:r>
            <a:r>
              <a:rPr lang="en" sz="1200" i="1">
                <a:solidFill>
                  <a:srgbClr val="1DA258"/>
                </a:solidFill>
                <a:latin typeface="Public Sans"/>
                <a:ea typeface="Public Sans"/>
                <a:cs typeface="Public Sans"/>
                <a:sym typeface="Public Sans"/>
              </a:rPr>
              <a:t>, commodification and misrepresentation of it and in deciding how to prevent and mitigate such threats.’</a:t>
            </a:r>
            <a:endParaRPr sz="700"/>
          </a:p>
        </p:txBody>
      </p:sp>
      <p:sp>
        <p:nvSpPr>
          <p:cNvPr id="242" name="Google Shape;242;p25"/>
          <p:cNvSpPr txBox="1"/>
          <p:nvPr/>
        </p:nvSpPr>
        <p:spPr>
          <a:xfrm>
            <a:off x="7580432" y="4421505"/>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E8E6E3"/>
                </a:solidFill>
                <a:latin typeface="Public Sans Thin"/>
                <a:ea typeface="Public Sans Thin"/>
                <a:cs typeface="Public Sans Thin"/>
                <a:sym typeface="Public Sans Thin"/>
              </a:rPr>
              <a:t>7</a:t>
            </a:r>
            <a:endParaRPr sz="700"/>
          </a:p>
        </p:txBody>
      </p:sp>
      <p:sp>
        <p:nvSpPr>
          <p:cNvPr id="243" name="Google Shape;243;p25"/>
          <p:cNvSpPr txBox="1"/>
          <p:nvPr/>
        </p:nvSpPr>
        <p:spPr>
          <a:xfrm>
            <a:off x="514350" y="362680"/>
            <a:ext cx="3695100" cy="2772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800" b="1">
                <a:solidFill>
                  <a:srgbClr val="1DA258"/>
                </a:solidFill>
                <a:latin typeface="Public Sans Medium"/>
                <a:ea typeface="Public Sans Medium"/>
                <a:cs typeface="Public Sans Medium"/>
                <a:sym typeface="Public Sans Medium"/>
              </a:rPr>
              <a:t>THE ETHICAL CONCERNS</a:t>
            </a:r>
            <a:endParaRPr sz="700"/>
          </a:p>
        </p:txBody>
      </p:sp>
      <p:sp>
        <p:nvSpPr>
          <p:cNvPr id="244" name="Google Shape;244;p25"/>
          <p:cNvSpPr txBox="1"/>
          <p:nvPr/>
        </p:nvSpPr>
        <p:spPr>
          <a:xfrm>
            <a:off x="390083" y="2811798"/>
            <a:ext cx="4714200" cy="2253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200" b="1">
                <a:solidFill>
                  <a:srgbClr val="36211B"/>
                </a:solidFill>
                <a:latin typeface="Public Sans"/>
                <a:ea typeface="Public Sans"/>
                <a:cs typeface="Public Sans"/>
                <a:sym typeface="Public Sans"/>
              </a:rPr>
              <a:t>The discussion as mentioned stems from movements of decolonization and calls for rewriting the history and reassessing the cultural elements of the Surinamese-Creole community. </a:t>
            </a:r>
            <a:endParaRPr sz="700"/>
          </a:p>
          <a:p>
            <a:pPr marL="0" marR="0" lvl="0" indent="0" algn="ctr" rtl="0">
              <a:lnSpc>
                <a:spcPct val="140000"/>
              </a:lnSpc>
              <a:spcBef>
                <a:spcPts val="0"/>
              </a:spcBef>
              <a:spcAft>
                <a:spcPts val="0"/>
              </a:spcAft>
              <a:buNone/>
            </a:pPr>
            <a:endParaRPr sz="1200" b="1">
              <a:solidFill>
                <a:srgbClr val="36211B"/>
              </a:solidFill>
              <a:latin typeface="Public Sans"/>
              <a:ea typeface="Public Sans"/>
              <a:cs typeface="Public Sans"/>
              <a:sym typeface="Public Sans"/>
            </a:endParaRPr>
          </a:p>
          <a:p>
            <a:pPr marL="0" marR="0" lvl="0" indent="0" algn="ctr" rtl="0">
              <a:lnSpc>
                <a:spcPct val="140000"/>
              </a:lnSpc>
              <a:spcBef>
                <a:spcPts val="0"/>
              </a:spcBef>
              <a:spcAft>
                <a:spcPts val="0"/>
              </a:spcAft>
              <a:buNone/>
            </a:pPr>
            <a:r>
              <a:rPr lang="en" sz="1200" b="1">
                <a:solidFill>
                  <a:srgbClr val="36211B"/>
                </a:solidFill>
                <a:latin typeface="Public Sans"/>
                <a:ea typeface="Public Sans"/>
                <a:cs typeface="Public Sans"/>
                <a:sym typeface="Public Sans"/>
              </a:rPr>
              <a:t>The cultural identity and the cultural expressions, are rooted in a colonial history. In the process of identifying and accepting certain cultural elements as part of the Surinamese-Creole culture, some experience the decolonisation movement as a threats to the safeguarding of their ICH. </a:t>
            </a:r>
            <a:endParaRPr sz="700"/>
          </a:p>
        </p:txBody>
      </p:sp>
      <p:sp>
        <p:nvSpPr>
          <p:cNvPr id="245" name="Google Shape;245;p25"/>
          <p:cNvSpPr txBox="1"/>
          <p:nvPr/>
        </p:nvSpPr>
        <p:spPr>
          <a:xfrm>
            <a:off x="7964466" y="4872399"/>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000000"/>
                </a:solidFill>
                <a:latin typeface="Public Sans Thin"/>
                <a:ea typeface="Public Sans Thin"/>
                <a:cs typeface="Public Sans Thin"/>
                <a:sym typeface="Public Sans Thin"/>
              </a:rPr>
              <a:t>11</a:t>
            </a:r>
            <a:endParaRPr sz="700"/>
          </a:p>
        </p:txBody>
      </p:sp>
      <p:sp>
        <p:nvSpPr>
          <p:cNvPr id="246" name="Google Shape;246;p25"/>
          <p:cNvSpPr txBox="1"/>
          <p:nvPr/>
        </p:nvSpPr>
        <p:spPr>
          <a:xfrm>
            <a:off x="5363407" y="2559430"/>
            <a:ext cx="3650400" cy="25113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a:solidFill>
                  <a:srgbClr val="36211B"/>
                </a:solidFill>
                <a:latin typeface="Public Sans"/>
                <a:ea typeface="Public Sans"/>
                <a:cs typeface="Public Sans"/>
                <a:sym typeface="Public Sans"/>
              </a:rPr>
              <a:t>NAKS recognizes this threat and therefore chose to position herself as an alternative platform where these difficult conversations can be held, yet, where everyone feels heard. </a:t>
            </a:r>
            <a:endParaRPr sz="700"/>
          </a:p>
          <a:p>
            <a:pPr marL="0" marR="0" lvl="0" indent="0" algn="ctr" rtl="0">
              <a:lnSpc>
                <a:spcPct val="139958"/>
              </a:lnSpc>
              <a:spcBef>
                <a:spcPts val="0"/>
              </a:spcBef>
              <a:spcAft>
                <a:spcPts val="0"/>
              </a:spcAft>
              <a:buNone/>
            </a:pPr>
            <a:endParaRPr sz="1200" b="1">
              <a:solidFill>
                <a:srgbClr val="36211B"/>
              </a:solidFill>
              <a:latin typeface="Public Sans"/>
              <a:ea typeface="Public Sans"/>
              <a:cs typeface="Public Sans"/>
              <a:sym typeface="Public Sans"/>
            </a:endParaRPr>
          </a:p>
          <a:p>
            <a:pPr marL="0" marR="0" lvl="0" indent="0" algn="ctr" rtl="0">
              <a:lnSpc>
                <a:spcPct val="139958"/>
              </a:lnSpc>
              <a:spcBef>
                <a:spcPts val="0"/>
              </a:spcBef>
              <a:spcAft>
                <a:spcPts val="0"/>
              </a:spcAft>
              <a:buNone/>
            </a:pPr>
            <a:r>
              <a:rPr lang="en" sz="1200" b="1">
                <a:solidFill>
                  <a:srgbClr val="36211B"/>
                </a:solidFill>
                <a:latin typeface="Public Sans"/>
                <a:ea typeface="Public Sans"/>
                <a:cs typeface="Public Sans"/>
                <a:sym typeface="Public Sans"/>
              </a:rPr>
              <a:t>Simultaneously NAKS seeks expertise and support from experts in decolonisation and cultural heritage, to help facilitate the conversations and achieve common grounds and mutual respect to move forward. </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250"/>
        <p:cNvGrpSpPr/>
        <p:nvPr/>
      </p:nvGrpSpPr>
      <p:grpSpPr>
        <a:xfrm>
          <a:off x="0" y="0"/>
          <a:ext cx="0" cy="0"/>
          <a:chOff x="0" y="0"/>
          <a:chExt cx="0" cy="0"/>
        </a:xfrm>
      </p:grpSpPr>
      <p:sp>
        <p:nvSpPr>
          <p:cNvPr id="251" name="Google Shape;251;p26"/>
          <p:cNvSpPr/>
          <p:nvPr/>
        </p:nvSpPr>
        <p:spPr>
          <a:xfrm>
            <a:off x="3460621" y="188112"/>
            <a:ext cx="5666014" cy="4895524"/>
          </a:xfrm>
          <a:custGeom>
            <a:avLst/>
            <a:gdLst/>
            <a:ahLst/>
            <a:cxnLst/>
            <a:rect l="l" t="t" r="r" b="b"/>
            <a:pathLst>
              <a:path w="11332028" h="9791047" extrusionOk="0">
                <a:moveTo>
                  <a:pt x="0" y="0"/>
                </a:moveTo>
                <a:lnTo>
                  <a:pt x="11332028" y="0"/>
                </a:lnTo>
                <a:lnTo>
                  <a:pt x="11332028" y="9791048"/>
                </a:lnTo>
                <a:lnTo>
                  <a:pt x="0" y="9791048"/>
                </a:lnTo>
                <a:lnTo>
                  <a:pt x="0" y="0"/>
                </a:lnTo>
                <a:close/>
              </a:path>
            </a:pathLst>
          </a:custGeom>
          <a:blipFill rotWithShape="1">
            <a:blip r:embed="rId3">
              <a:alphaModFix/>
            </a:blip>
            <a:stretch>
              <a:fillRect l="-2679" t="-7219" r="-65207" b="-194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2" name="Google Shape;252;p26"/>
          <p:cNvSpPr/>
          <p:nvPr/>
        </p:nvSpPr>
        <p:spPr>
          <a:xfrm>
            <a:off x="0" y="0"/>
            <a:ext cx="9144000" cy="188112"/>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4">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3" name="Google Shape;253;p26"/>
          <p:cNvSpPr/>
          <p:nvPr/>
        </p:nvSpPr>
        <p:spPr>
          <a:xfrm rot="-2016649">
            <a:off x="2611322" y="783778"/>
            <a:ext cx="1046887" cy="295746"/>
          </a:xfrm>
          <a:custGeom>
            <a:avLst/>
            <a:gdLst/>
            <a:ahLst/>
            <a:cxnLst/>
            <a:rect l="l" t="t" r="r" b="b"/>
            <a:pathLst>
              <a:path w="2088300" h="589945" extrusionOk="0">
                <a:moveTo>
                  <a:pt x="0" y="0"/>
                </a:moveTo>
                <a:lnTo>
                  <a:pt x="2088300" y="0"/>
                </a:lnTo>
                <a:lnTo>
                  <a:pt x="2088300" y="589944"/>
                </a:lnTo>
                <a:lnTo>
                  <a:pt x="0" y="589944"/>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4" name="Google Shape;254;p26"/>
          <p:cNvSpPr txBox="1"/>
          <p:nvPr/>
        </p:nvSpPr>
        <p:spPr>
          <a:xfrm>
            <a:off x="7956396" y="4789470"/>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12</a:t>
            </a:r>
            <a:endParaRPr sz="700"/>
          </a:p>
        </p:txBody>
      </p:sp>
      <p:sp>
        <p:nvSpPr>
          <p:cNvPr id="255" name="Google Shape;255;p26"/>
          <p:cNvSpPr txBox="1"/>
          <p:nvPr/>
        </p:nvSpPr>
        <p:spPr>
          <a:xfrm>
            <a:off x="-16675" y="223000"/>
            <a:ext cx="3522300" cy="6372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 sz="1800" b="1">
                <a:solidFill>
                  <a:srgbClr val="1DA258"/>
                </a:solidFill>
                <a:latin typeface="Public Sans"/>
                <a:ea typeface="Public Sans"/>
                <a:cs typeface="Public Sans"/>
                <a:sym typeface="Public Sans"/>
              </a:rPr>
              <a:t>HOW WE PLAN TO MOVE FORWARD</a:t>
            </a:r>
            <a:endParaRPr sz="700">
              <a:latin typeface="Public Sans"/>
              <a:ea typeface="Public Sans"/>
              <a:cs typeface="Public Sans"/>
              <a:sym typeface="Public Sans"/>
            </a:endParaRPr>
          </a:p>
        </p:txBody>
      </p:sp>
      <p:sp>
        <p:nvSpPr>
          <p:cNvPr id="256" name="Google Shape;256;p26"/>
          <p:cNvSpPr txBox="1"/>
          <p:nvPr/>
        </p:nvSpPr>
        <p:spPr>
          <a:xfrm>
            <a:off x="92400" y="980350"/>
            <a:ext cx="3178200" cy="9483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100">
                <a:solidFill>
                  <a:srgbClr val="000000"/>
                </a:solidFill>
                <a:latin typeface="Public Sans"/>
                <a:ea typeface="Public Sans"/>
                <a:cs typeface="Public Sans"/>
                <a:sym typeface="Public Sans"/>
              </a:rPr>
              <a:t>The seminar caught media attention and the interest from the Surinamese community in general is growing. Therefore, </a:t>
            </a:r>
            <a:r>
              <a:rPr lang="en" sz="1100" i="1">
                <a:solidFill>
                  <a:srgbClr val="000000"/>
                </a:solidFill>
                <a:latin typeface="Public Sans"/>
                <a:ea typeface="Public Sans"/>
                <a:cs typeface="Public Sans"/>
                <a:sym typeface="Public Sans"/>
              </a:rPr>
              <a:t>Setdansi</a:t>
            </a:r>
            <a:r>
              <a:rPr lang="en" sz="1100">
                <a:solidFill>
                  <a:srgbClr val="000000"/>
                </a:solidFill>
                <a:latin typeface="Public Sans"/>
                <a:ea typeface="Public Sans"/>
                <a:cs typeface="Public Sans"/>
                <a:sym typeface="Public Sans"/>
              </a:rPr>
              <a:t> experts have offered to reintroduce the </a:t>
            </a:r>
            <a:r>
              <a:rPr lang="en" sz="1100" i="1">
                <a:solidFill>
                  <a:srgbClr val="000000"/>
                </a:solidFill>
                <a:latin typeface="Public Sans"/>
                <a:ea typeface="Public Sans"/>
                <a:cs typeface="Public Sans"/>
                <a:sym typeface="Public Sans"/>
              </a:rPr>
              <a:t>Setdansi </a:t>
            </a:r>
            <a:r>
              <a:rPr lang="en" sz="1100">
                <a:solidFill>
                  <a:srgbClr val="000000"/>
                </a:solidFill>
                <a:latin typeface="Public Sans"/>
                <a:ea typeface="Public Sans"/>
                <a:cs typeface="Public Sans"/>
                <a:sym typeface="Public Sans"/>
              </a:rPr>
              <a:t>as a community activity in local community centers. </a:t>
            </a:r>
            <a:endParaRPr sz="1100">
              <a:latin typeface="Public Sans"/>
              <a:ea typeface="Public Sans"/>
              <a:cs typeface="Public Sans"/>
              <a:sym typeface="Public Sans"/>
            </a:endParaRPr>
          </a:p>
        </p:txBody>
      </p:sp>
      <p:sp>
        <p:nvSpPr>
          <p:cNvPr id="257" name="Google Shape;257;p26"/>
          <p:cNvSpPr txBox="1"/>
          <p:nvPr/>
        </p:nvSpPr>
        <p:spPr>
          <a:xfrm>
            <a:off x="92405" y="2118038"/>
            <a:ext cx="3178200" cy="1143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100">
                <a:solidFill>
                  <a:srgbClr val="000000"/>
                </a:solidFill>
                <a:latin typeface="Public Sans"/>
                <a:ea typeface="Public Sans"/>
                <a:cs typeface="Public Sans"/>
                <a:sym typeface="Public Sans"/>
              </a:rPr>
              <a:t>The University has shown interest to facilitate academic debates about the ethical concern in relation to the colonial elements in the dance style and the Surinamese conservatorium offerd to reintroduce the Surinamese music elements of the dance style. </a:t>
            </a:r>
            <a:endParaRPr sz="1100">
              <a:latin typeface="Public Sans"/>
              <a:ea typeface="Public Sans"/>
              <a:cs typeface="Public Sans"/>
              <a:sym typeface="Public Sans"/>
            </a:endParaRPr>
          </a:p>
        </p:txBody>
      </p:sp>
      <p:sp>
        <p:nvSpPr>
          <p:cNvPr id="258" name="Google Shape;258;p26"/>
          <p:cNvSpPr txBox="1"/>
          <p:nvPr/>
        </p:nvSpPr>
        <p:spPr>
          <a:xfrm>
            <a:off x="86825" y="3415333"/>
            <a:ext cx="3315300" cy="1532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100">
                <a:latin typeface="Public Sans"/>
                <a:ea typeface="Public Sans"/>
                <a:cs typeface="Public Sans"/>
                <a:sym typeface="Public Sans"/>
              </a:rPr>
              <a:t> </a:t>
            </a:r>
            <a:r>
              <a:rPr lang="en" sz="1100">
                <a:solidFill>
                  <a:srgbClr val="000000"/>
                </a:solidFill>
                <a:latin typeface="Public Sans"/>
                <a:ea typeface="Public Sans"/>
                <a:cs typeface="Public Sans"/>
                <a:sym typeface="Public Sans"/>
              </a:rPr>
              <a:t>Debates are to be held about possible preparations to inscribe the dance style on the Representative List. In this case the debates regard the involvement of the diaspora community because  of the Surinamese Government lacking to facilitate the necessary measures for inscription of Surinamese ICH (another challenge experienced by NAKS Suriname)</a:t>
            </a:r>
            <a:endParaRPr sz="1100">
              <a:latin typeface="Public Sans"/>
              <a:ea typeface="Public Sans"/>
              <a:cs typeface="Public Sans"/>
              <a:sym typeface="Public Sans"/>
            </a:endParaRPr>
          </a:p>
        </p:txBody>
      </p:sp>
      <p:sp>
        <p:nvSpPr>
          <p:cNvPr id="259" name="Google Shape;259;p26"/>
          <p:cNvSpPr txBox="1"/>
          <p:nvPr/>
        </p:nvSpPr>
        <p:spPr>
          <a:xfrm>
            <a:off x="62800" y="979248"/>
            <a:ext cx="199200" cy="169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100" b="1">
                <a:solidFill>
                  <a:srgbClr val="36211B"/>
                </a:solidFill>
                <a:latin typeface="Public Sans"/>
                <a:ea typeface="Public Sans"/>
                <a:cs typeface="Public Sans"/>
                <a:sym typeface="Public Sans"/>
              </a:rPr>
              <a:t>1</a:t>
            </a:r>
            <a:endParaRPr sz="1100">
              <a:latin typeface="Public Sans"/>
              <a:ea typeface="Public Sans"/>
              <a:cs typeface="Public Sans"/>
              <a:sym typeface="Public Sans"/>
            </a:endParaRPr>
          </a:p>
        </p:txBody>
      </p:sp>
      <p:sp>
        <p:nvSpPr>
          <p:cNvPr id="260" name="Google Shape;260;p26"/>
          <p:cNvSpPr txBox="1"/>
          <p:nvPr/>
        </p:nvSpPr>
        <p:spPr>
          <a:xfrm>
            <a:off x="53147" y="2114670"/>
            <a:ext cx="199200" cy="169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100" b="1">
                <a:solidFill>
                  <a:srgbClr val="36211B"/>
                </a:solidFill>
                <a:latin typeface="Public Sans"/>
                <a:ea typeface="Public Sans"/>
                <a:cs typeface="Public Sans"/>
                <a:sym typeface="Public Sans"/>
              </a:rPr>
              <a:t>2</a:t>
            </a:r>
            <a:endParaRPr sz="1100">
              <a:latin typeface="Public Sans"/>
              <a:ea typeface="Public Sans"/>
              <a:cs typeface="Public Sans"/>
              <a:sym typeface="Public Sans"/>
            </a:endParaRPr>
          </a:p>
        </p:txBody>
      </p:sp>
      <p:sp>
        <p:nvSpPr>
          <p:cNvPr id="261" name="Google Shape;261;p26"/>
          <p:cNvSpPr txBox="1"/>
          <p:nvPr/>
        </p:nvSpPr>
        <p:spPr>
          <a:xfrm>
            <a:off x="30249" y="3415360"/>
            <a:ext cx="199200" cy="169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 sz="1100" b="1">
                <a:solidFill>
                  <a:srgbClr val="36211B"/>
                </a:solidFill>
                <a:latin typeface="Public Sans"/>
                <a:ea typeface="Public Sans"/>
                <a:cs typeface="Public Sans"/>
                <a:sym typeface="Public Sans"/>
              </a:rPr>
              <a:t>3</a:t>
            </a:r>
            <a:endParaRPr sz="1100">
              <a:latin typeface="Public Sans"/>
              <a:ea typeface="Public Sans"/>
              <a:cs typeface="Public Sans"/>
              <a:sym typeface="Public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265"/>
        <p:cNvGrpSpPr/>
        <p:nvPr/>
      </p:nvGrpSpPr>
      <p:grpSpPr>
        <a:xfrm>
          <a:off x="0" y="0"/>
          <a:ext cx="0" cy="0"/>
          <a:chOff x="0" y="0"/>
          <a:chExt cx="0" cy="0"/>
        </a:xfrm>
      </p:grpSpPr>
      <p:sp>
        <p:nvSpPr>
          <p:cNvPr id="266" name="Google Shape;266;p27"/>
          <p:cNvSpPr txBox="1"/>
          <p:nvPr/>
        </p:nvSpPr>
        <p:spPr>
          <a:xfrm>
            <a:off x="1435102" y="2022727"/>
            <a:ext cx="62739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6000">
                <a:solidFill>
                  <a:srgbClr val="36211B"/>
                </a:solidFill>
                <a:latin typeface="Fraunces Light"/>
                <a:ea typeface="Fraunces Light"/>
                <a:cs typeface="Fraunces Light"/>
                <a:sym typeface="Fraunces Light"/>
              </a:rPr>
              <a:t>THANK YOU </a:t>
            </a:r>
            <a:endParaRPr sz="700"/>
          </a:p>
        </p:txBody>
      </p:sp>
      <p:sp>
        <p:nvSpPr>
          <p:cNvPr id="267" name="Google Shape;267;p27"/>
          <p:cNvSpPr txBox="1"/>
          <p:nvPr/>
        </p:nvSpPr>
        <p:spPr>
          <a:xfrm>
            <a:off x="1831245" y="2928369"/>
            <a:ext cx="5481600" cy="277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800" i="1">
                <a:solidFill>
                  <a:srgbClr val="36211B"/>
                </a:solidFill>
                <a:latin typeface="Fraunces Light"/>
                <a:ea typeface="Fraunces Light"/>
                <a:cs typeface="Fraunces Light"/>
                <a:sym typeface="Fraunces Light"/>
              </a:rPr>
              <a:t>For Listening</a:t>
            </a:r>
            <a:endParaRPr sz="700"/>
          </a:p>
        </p:txBody>
      </p:sp>
      <p:sp>
        <p:nvSpPr>
          <p:cNvPr id="268" name="Google Shape;268;p27"/>
          <p:cNvSpPr/>
          <p:nvPr/>
        </p:nvSpPr>
        <p:spPr>
          <a:xfrm>
            <a:off x="0" y="4955389"/>
            <a:ext cx="9144000" cy="188111"/>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3">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9" name="Google Shape;269;p27"/>
          <p:cNvSpPr txBox="1"/>
          <p:nvPr/>
        </p:nvSpPr>
        <p:spPr>
          <a:xfrm>
            <a:off x="4833479" y="4433253"/>
            <a:ext cx="3796200" cy="169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 sz="1100" b="1">
                <a:solidFill>
                  <a:srgbClr val="36211B"/>
                </a:solidFill>
                <a:latin typeface="Public Sans Medium"/>
                <a:ea typeface="Public Sans Medium"/>
                <a:cs typeface="Public Sans Medium"/>
                <a:sym typeface="Public Sans Medium"/>
              </a:rPr>
              <a:t>Dr. Rachel Gefferie and Darell Geldorp</a:t>
            </a:r>
            <a:endParaRPr sz="700"/>
          </a:p>
        </p:txBody>
      </p:sp>
      <p:sp>
        <p:nvSpPr>
          <p:cNvPr id="270" name="Google Shape;270;p27"/>
          <p:cNvSpPr/>
          <p:nvPr/>
        </p:nvSpPr>
        <p:spPr>
          <a:xfrm>
            <a:off x="101111" y="3761872"/>
            <a:ext cx="783618" cy="783618"/>
          </a:xfrm>
          <a:custGeom>
            <a:avLst/>
            <a:gdLst/>
            <a:ahLst/>
            <a:cxnLst/>
            <a:rect l="l" t="t" r="r" b="b"/>
            <a:pathLst>
              <a:path w="1567235" h="1567235" extrusionOk="0">
                <a:moveTo>
                  <a:pt x="0" y="0"/>
                </a:moveTo>
                <a:lnTo>
                  <a:pt x="1567235" y="0"/>
                </a:lnTo>
                <a:lnTo>
                  <a:pt x="1567235" y="1567235"/>
                </a:lnTo>
                <a:lnTo>
                  <a:pt x="0" y="1567235"/>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1" name="Google Shape;271;p27"/>
          <p:cNvSpPr txBox="1"/>
          <p:nvPr/>
        </p:nvSpPr>
        <p:spPr>
          <a:xfrm>
            <a:off x="101111" y="4567083"/>
            <a:ext cx="1441800" cy="4803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 sz="600" b="1" i="1">
                <a:solidFill>
                  <a:srgbClr val="000000"/>
                </a:solidFill>
                <a:latin typeface="Public Sans Medium"/>
                <a:ea typeface="Public Sans Medium"/>
                <a:cs typeface="Public Sans Medium"/>
                <a:sym typeface="Public Sans Medium"/>
              </a:rPr>
              <a:t>UNESCO ACCREDITED NGO, THE CULTURAL AND COMMUNITY ORGANIZATION NAKS</a:t>
            </a:r>
            <a:endParaRPr sz="700"/>
          </a:p>
          <a:p>
            <a:pPr marL="0" marR="0" lvl="0" indent="0" algn="just" rtl="0">
              <a:lnSpc>
                <a:spcPct val="241818"/>
              </a:lnSpc>
              <a:spcBef>
                <a:spcPts val="0"/>
              </a:spcBef>
              <a:spcAft>
                <a:spcPts val="0"/>
              </a:spcAft>
              <a:buNone/>
            </a:pPr>
            <a:endParaRPr sz="600" b="1" i="1">
              <a:solidFill>
                <a:srgbClr val="000000"/>
              </a:solidFill>
              <a:latin typeface="Public Sans Medium"/>
              <a:ea typeface="Public Sans Medium"/>
              <a:cs typeface="Public Sans Medium"/>
              <a:sym typeface="Public Sans Medium"/>
            </a:endParaRPr>
          </a:p>
        </p:txBody>
      </p:sp>
      <p:sp>
        <p:nvSpPr>
          <p:cNvPr id="272" name="Google Shape;272;p27"/>
          <p:cNvSpPr txBox="1"/>
          <p:nvPr/>
        </p:nvSpPr>
        <p:spPr>
          <a:xfrm>
            <a:off x="7537739" y="225306"/>
            <a:ext cx="13719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December 1st, 2024</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68"/>
        <p:cNvGrpSpPr/>
        <p:nvPr/>
      </p:nvGrpSpPr>
      <p:grpSpPr>
        <a:xfrm>
          <a:off x="0" y="0"/>
          <a:ext cx="0" cy="0"/>
          <a:chOff x="0" y="0"/>
          <a:chExt cx="0" cy="0"/>
        </a:xfrm>
      </p:grpSpPr>
      <p:sp>
        <p:nvSpPr>
          <p:cNvPr id="69" name="Google Shape;69;p14"/>
          <p:cNvSpPr/>
          <p:nvPr/>
        </p:nvSpPr>
        <p:spPr>
          <a:xfrm>
            <a:off x="5350756" y="933450"/>
            <a:ext cx="3622809" cy="3547607"/>
          </a:xfrm>
          <a:custGeom>
            <a:avLst/>
            <a:gdLst/>
            <a:ahLst/>
            <a:cxnLst/>
            <a:rect l="l" t="t" r="r" b="b"/>
            <a:pathLst>
              <a:path w="7245619" h="7095213" extrusionOk="0">
                <a:moveTo>
                  <a:pt x="0" y="0"/>
                </a:moveTo>
                <a:lnTo>
                  <a:pt x="7245619" y="0"/>
                </a:lnTo>
                <a:lnTo>
                  <a:pt x="7245619" y="7095213"/>
                </a:lnTo>
                <a:lnTo>
                  <a:pt x="0" y="7095213"/>
                </a:lnTo>
                <a:lnTo>
                  <a:pt x="0" y="0"/>
                </a:lnTo>
                <a:close/>
              </a:path>
            </a:pathLst>
          </a:custGeom>
          <a:blipFill rotWithShape="1">
            <a:blip r:embed="rId3">
              <a:alphaModFix/>
            </a:blip>
            <a:stretch>
              <a:fillRect t="-2249" r="-2339" b="-224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70;p14"/>
          <p:cNvSpPr/>
          <p:nvPr/>
        </p:nvSpPr>
        <p:spPr>
          <a:xfrm>
            <a:off x="0" y="0"/>
            <a:ext cx="9144000" cy="188112"/>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4">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 name="Google Shape;71;p14"/>
          <p:cNvSpPr txBox="1"/>
          <p:nvPr/>
        </p:nvSpPr>
        <p:spPr>
          <a:xfrm>
            <a:off x="306370" y="2035688"/>
            <a:ext cx="4695900" cy="277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800" b="1">
                <a:solidFill>
                  <a:srgbClr val="1DA258"/>
                </a:solidFill>
                <a:latin typeface="Fraunces"/>
                <a:ea typeface="Fraunces"/>
                <a:cs typeface="Fraunces"/>
                <a:sym typeface="Fraunces"/>
              </a:rPr>
              <a:t>HOW WE ENGAGE WITH ICH</a:t>
            </a:r>
            <a:endParaRPr sz="700"/>
          </a:p>
        </p:txBody>
      </p:sp>
      <p:sp>
        <p:nvSpPr>
          <p:cNvPr id="72" name="Google Shape;72;p14"/>
          <p:cNvSpPr txBox="1"/>
          <p:nvPr/>
        </p:nvSpPr>
        <p:spPr>
          <a:xfrm>
            <a:off x="306375" y="2402744"/>
            <a:ext cx="4795800" cy="302940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 sz="1200">
                <a:solidFill>
                  <a:srgbClr val="36211B"/>
                </a:solidFill>
                <a:latin typeface="Public Sans Thin"/>
                <a:ea typeface="Public Sans Thin"/>
                <a:cs typeface="Public Sans Thin"/>
                <a:sym typeface="Public Sans Thin"/>
              </a:rPr>
              <a:t>Our mission is to bring together youngsters and adults of Afro descent and transfer the traditional knowledge and other cultural elements of our rich culture. </a:t>
            </a:r>
            <a:endParaRPr sz="700"/>
          </a:p>
          <a:p>
            <a:pPr marL="0" marR="0" lvl="0" indent="0" algn="l" rtl="0">
              <a:lnSpc>
                <a:spcPct val="140008"/>
              </a:lnSpc>
              <a:spcBef>
                <a:spcPts val="0"/>
              </a:spcBef>
              <a:spcAft>
                <a:spcPts val="0"/>
              </a:spcAft>
              <a:buNone/>
            </a:pPr>
            <a:endParaRPr sz="1200">
              <a:solidFill>
                <a:srgbClr val="36211B"/>
              </a:solidFill>
              <a:latin typeface="Public Sans Thin"/>
              <a:ea typeface="Public Sans Thin"/>
              <a:cs typeface="Public Sans Thin"/>
              <a:sym typeface="Public Sans Thin"/>
            </a:endParaRPr>
          </a:p>
          <a:p>
            <a:pPr marL="0" marR="0" lvl="0" indent="0" algn="l" rtl="0">
              <a:lnSpc>
                <a:spcPct val="140008"/>
              </a:lnSpc>
              <a:spcBef>
                <a:spcPts val="0"/>
              </a:spcBef>
              <a:spcAft>
                <a:spcPts val="0"/>
              </a:spcAft>
              <a:buNone/>
            </a:pPr>
            <a:r>
              <a:rPr lang="en" sz="1200">
                <a:solidFill>
                  <a:srgbClr val="36211B"/>
                </a:solidFill>
                <a:latin typeface="Public Sans Thin"/>
                <a:ea typeface="Public Sans Thin"/>
                <a:cs typeface="Public Sans Thin"/>
                <a:sym typeface="Public Sans Thin"/>
              </a:rPr>
              <a:t>The safeguarding of traditional wear, language, literature, religion, rituals, craft, food, music, theatre, storytelling are some of the cultural elements that take central stage in our annual programming. The activities then serve both for cultural expressions as for documentation and preservation.</a:t>
            </a:r>
            <a:endParaRPr sz="700"/>
          </a:p>
          <a:p>
            <a:pPr marL="0" marR="0" lvl="0" indent="0" algn="l" rtl="0">
              <a:lnSpc>
                <a:spcPct val="140008"/>
              </a:lnSpc>
              <a:spcBef>
                <a:spcPts val="0"/>
              </a:spcBef>
              <a:spcAft>
                <a:spcPts val="0"/>
              </a:spcAft>
              <a:buNone/>
            </a:pPr>
            <a:endParaRPr sz="1200">
              <a:solidFill>
                <a:srgbClr val="36211B"/>
              </a:solidFill>
              <a:latin typeface="Public Sans Thin"/>
              <a:ea typeface="Public Sans Thin"/>
              <a:cs typeface="Public Sans Thin"/>
              <a:sym typeface="Public Sans Thin"/>
            </a:endParaRPr>
          </a:p>
          <a:p>
            <a:pPr marL="0" marR="0" lvl="0" indent="0" algn="l" rtl="0">
              <a:lnSpc>
                <a:spcPct val="140008"/>
              </a:lnSpc>
              <a:spcBef>
                <a:spcPts val="0"/>
              </a:spcBef>
              <a:spcAft>
                <a:spcPts val="0"/>
              </a:spcAft>
              <a:buNone/>
            </a:pPr>
            <a:endParaRPr sz="1200">
              <a:solidFill>
                <a:srgbClr val="36211B"/>
              </a:solidFill>
              <a:latin typeface="Public Sans Thin"/>
              <a:ea typeface="Public Sans Thin"/>
              <a:cs typeface="Public Sans Thin"/>
              <a:sym typeface="Public Sans Thin"/>
            </a:endParaRPr>
          </a:p>
          <a:p>
            <a:pPr marL="0" marR="0" lvl="0" indent="0" algn="l" rtl="0">
              <a:lnSpc>
                <a:spcPct val="140008"/>
              </a:lnSpc>
              <a:spcBef>
                <a:spcPts val="0"/>
              </a:spcBef>
              <a:spcAft>
                <a:spcPts val="0"/>
              </a:spcAft>
              <a:buNone/>
            </a:pPr>
            <a:endParaRPr sz="1200">
              <a:solidFill>
                <a:srgbClr val="36211B"/>
              </a:solidFill>
              <a:latin typeface="Public Sans Thin"/>
              <a:ea typeface="Public Sans Thin"/>
              <a:cs typeface="Public Sans Thin"/>
              <a:sym typeface="Public Sans Thin"/>
            </a:endParaRPr>
          </a:p>
        </p:txBody>
      </p:sp>
      <p:sp>
        <p:nvSpPr>
          <p:cNvPr id="73" name="Google Shape;73;p14"/>
          <p:cNvSpPr txBox="1"/>
          <p:nvPr/>
        </p:nvSpPr>
        <p:spPr>
          <a:xfrm>
            <a:off x="510225" y="816792"/>
            <a:ext cx="4388100" cy="12189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Since 2020, NAKS Suriname officially became an UNESCO accredited NGO. The NGO is one of the oldest (May 1947) and largest culture and community development organizations in Suriname. </a:t>
            </a:r>
            <a:endParaRPr sz="700"/>
          </a:p>
          <a:p>
            <a:pPr marL="0" marR="0" lvl="0" indent="0" algn="l" rtl="0">
              <a:lnSpc>
                <a:spcPct val="139958"/>
              </a:lnSpc>
              <a:spcBef>
                <a:spcPts val="0"/>
              </a:spcBef>
              <a:spcAft>
                <a:spcPts val="0"/>
              </a:spcAft>
              <a:buNone/>
            </a:pPr>
            <a:endParaRPr sz="1200">
              <a:solidFill>
                <a:srgbClr val="36211B"/>
              </a:solidFill>
              <a:latin typeface="Public Sans Thin"/>
              <a:ea typeface="Public Sans Thin"/>
              <a:cs typeface="Public Sans Thin"/>
              <a:sym typeface="Public Sans Thin"/>
            </a:endParaRPr>
          </a:p>
        </p:txBody>
      </p:sp>
      <p:sp>
        <p:nvSpPr>
          <p:cNvPr id="74" name="Google Shape;74;p14"/>
          <p:cNvSpPr txBox="1"/>
          <p:nvPr/>
        </p:nvSpPr>
        <p:spPr>
          <a:xfrm>
            <a:off x="7580432" y="4421505"/>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E8E6E3"/>
                </a:solidFill>
                <a:latin typeface="Public Sans Thin"/>
                <a:ea typeface="Public Sans Thin"/>
                <a:cs typeface="Public Sans Thin"/>
                <a:sym typeface="Public Sans Thin"/>
              </a:rPr>
              <a:t>4</a:t>
            </a:r>
            <a:endParaRPr sz="700"/>
          </a:p>
        </p:txBody>
      </p:sp>
      <p:sp>
        <p:nvSpPr>
          <p:cNvPr id="75" name="Google Shape;75;p14"/>
          <p:cNvSpPr txBox="1"/>
          <p:nvPr/>
        </p:nvSpPr>
        <p:spPr>
          <a:xfrm>
            <a:off x="406267" y="403879"/>
            <a:ext cx="4695900" cy="277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800" b="1">
                <a:solidFill>
                  <a:srgbClr val="1DA258"/>
                </a:solidFill>
                <a:latin typeface="Fraunces"/>
                <a:ea typeface="Fraunces"/>
                <a:cs typeface="Fraunces"/>
                <a:sym typeface="Fraunces"/>
              </a:rPr>
              <a:t>ABOUT NAKS SURINAME</a:t>
            </a:r>
            <a:endParaRPr sz="700"/>
          </a:p>
        </p:txBody>
      </p:sp>
      <p:sp>
        <p:nvSpPr>
          <p:cNvPr id="76" name="Google Shape;76;p14"/>
          <p:cNvSpPr txBox="1"/>
          <p:nvPr/>
        </p:nvSpPr>
        <p:spPr>
          <a:xfrm>
            <a:off x="4626670" y="4911311"/>
            <a:ext cx="3796200" cy="1230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 sz="800" b="1">
                <a:solidFill>
                  <a:srgbClr val="36211B"/>
                </a:solidFill>
                <a:latin typeface="Public Sans Medium"/>
                <a:ea typeface="Public Sans Medium"/>
                <a:cs typeface="Public Sans Medium"/>
                <a:sym typeface="Public Sans Medium"/>
              </a:rPr>
              <a:t>Rachel Gefferie - Darell Geldorp</a:t>
            </a:r>
            <a:endParaRPr sz="700"/>
          </a:p>
        </p:txBody>
      </p:sp>
      <p:sp>
        <p:nvSpPr>
          <p:cNvPr id="77" name="Google Shape;77;p14"/>
          <p:cNvSpPr txBox="1"/>
          <p:nvPr/>
        </p:nvSpPr>
        <p:spPr>
          <a:xfrm>
            <a:off x="7644426" y="4869401"/>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1</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81"/>
        <p:cNvGrpSpPr/>
        <p:nvPr/>
      </p:nvGrpSpPr>
      <p:grpSpPr>
        <a:xfrm>
          <a:off x="0" y="0"/>
          <a:ext cx="0" cy="0"/>
          <a:chOff x="0" y="0"/>
          <a:chExt cx="0" cy="0"/>
        </a:xfrm>
      </p:grpSpPr>
      <p:sp>
        <p:nvSpPr>
          <p:cNvPr id="82" name="Google Shape;82;p15"/>
          <p:cNvSpPr/>
          <p:nvPr/>
        </p:nvSpPr>
        <p:spPr>
          <a:xfrm>
            <a:off x="0" y="0"/>
            <a:ext cx="9144000" cy="188112"/>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3">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 name="Google Shape;83;p15"/>
          <p:cNvSpPr txBox="1"/>
          <p:nvPr/>
        </p:nvSpPr>
        <p:spPr>
          <a:xfrm>
            <a:off x="1402265" y="381952"/>
            <a:ext cx="3926400" cy="3387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 sz="2200" b="1">
                <a:solidFill>
                  <a:srgbClr val="1DA258"/>
                </a:solidFill>
                <a:latin typeface="Public Sans Medium"/>
                <a:ea typeface="Public Sans Medium"/>
                <a:cs typeface="Public Sans Medium"/>
                <a:sym typeface="Public Sans Medium"/>
              </a:rPr>
              <a:t>WHAT IS </a:t>
            </a:r>
            <a:r>
              <a:rPr lang="en" sz="2200" b="1" i="1">
                <a:solidFill>
                  <a:srgbClr val="1DA258"/>
                </a:solidFill>
                <a:latin typeface="Public Sans Medium"/>
                <a:ea typeface="Public Sans Medium"/>
                <a:cs typeface="Public Sans Medium"/>
                <a:sym typeface="Public Sans Medium"/>
              </a:rPr>
              <a:t>SETDANSI</a:t>
            </a:r>
            <a:endParaRPr sz="700"/>
          </a:p>
        </p:txBody>
      </p:sp>
      <p:pic>
        <p:nvPicPr>
          <p:cNvPr id="84" name="Google Shape;84;p15"/>
          <p:cNvPicPr preferRelativeResize="0"/>
          <p:nvPr/>
        </p:nvPicPr>
        <p:blipFill rotWithShape="1">
          <a:blip r:embed="rId4">
            <a:alphaModFix/>
          </a:blip>
          <a:srcRect t="1662" b="1662"/>
          <a:stretch/>
        </p:blipFill>
        <p:spPr>
          <a:xfrm>
            <a:off x="5659956" y="1725669"/>
            <a:ext cx="2881703" cy="1570353"/>
          </a:xfrm>
          <a:prstGeom prst="rect">
            <a:avLst/>
          </a:prstGeom>
          <a:noFill/>
          <a:ln>
            <a:noFill/>
          </a:ln>
        </p:spPr>
      </p:pic>
      <p:sp>
        <p:nvSpPr>
          <p:cNvPr id="85" name="Google Shape;85;p15"/>
          <p:cNvSpPr txBox="1"/>
          <p:nvPr/>
        </p:nvSpPr>
        <p:spPr>
          <a:xfrm>
            <a:off x="84123" y="977437"/>
            <a:ext cx="2454900" cy="1477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200" b="1" i="1" u="sng">
                <a:solidFill>
                  <a:srgbClr val="36211B"/>
                </a:solidFill>
                <a:latin typeface="Arial"/>
                <a:ea typeface="Arial"/>
                <a:cs typeface="Arial"/>
                <a:sym typeface="Arial"/>
              </a:rPr>
              <a:t>Setdansi</a:t>
            </a:r>
            <a:r>
              <a:rPr lang="en" sz="1200">
                <a:solidFill>
                  <a:srgbClr val="36211B"/>
                </a:solidFill>
                <a:latin typeface="Arial"/>
                <a:ea typeface="Arial"/>
                <a:cs typeface="Arial"/>
                <a:sym typeface="Arial"/>
              </a:rPr>
              <a:t> is a traditional dance style danced by the Surinamese-Creole. Assumptions are that the </a:t>
            </a:r>
            <a:r>
              <a:rPr lang="en" sz="1200" i="1">
                <a:solidFill>
                  <a:srgbClr val="36211B"/>
                </a:solidFill>
                <a:latin typeface="Sansita"/>
                <a:ea typeface="Sansita"/>
                <a:cs typeface="Sansita"/>
                <a:sym typeface="Sansita"/>
              </a:rPr>
              <a:t>Sranantongo </a:t>
            </a:r>
            <a:r>
              <a:rPr lang="en" sz="1200">
                <a:solidFill>
                  <a:srgbClr val="36211B"/>
                </a:solidFill>
                <a:latin typeface="Arial"/>
                <a:ea typeface="Arial"/>
                <a:cs typeface="Arial"/>
                <a:sym typeface="Arial"/>
              </a:rPr>
              <a:t>name of this dance style was derived from the English term ‘set dancing’.</a:t>
            </a:r>
            <a:endParaRPr sz="700"/>
          </a:p>
        </p:txBody>
      </p:sp>
      <p:sp>
        <p:nvSpPr>
          <p:cNvPr id="86" name="Google Shape;86;p15"/>
          <p:cNvSpPr txBox="1"/>
          <p:nvPr/>
        </p:nvSpPr>
        <p:spPr>
          <a:xfrm>
            <a:off x="84123" y="2551883"/>
            <a:ext cx="2454900" cy="702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200" b="1" i="1" u="sng">
                <a:solidFill>
                  <a:srgbClr val="36211B"/>
                </a:solidFill>
                <a:latin typeface="Arial"/>
                <a:ea typeface="Arial"/>
                <a:cs typeface="Arial"/>
                <a:sym typeface="Arial"/>
              </a:rPr>
              <a:t>Setdansi</a:t>
            </a:r>
            <a:r>
              <a:rPr lang="en" sz="1200">
                <a:solidFill>
                  <a:srgbClr val="36211B"/>
                </a:solidFill>
                <a:latin typeface="Arial"/>
                <a:ea typeface="Arial"/>
                <a:cs typeface="Arial"/>
                <a:sym typeface="Arial"/>
              </a:rPr>
              <a:t> , as the name indicates is danced in sets of 5 different steps and it is performed by  4 couples.</a:t>
            </a:r>
            <a:endParaRPr sz="700"/>
          </a:p>
        </p:txBody>
      </p:sp>
      <p:sp>
        <p:nvSpPr>
          <p:cNvPr id="87" name="Google Shape;87;p15"/>
          <p:cNvSpPr txBox="1"/>
          <p:nvPr/>
        </p:nvSpPr>
        <p:spPr>
          <a:xfrm>
            <a:off x="72105" y="3477107"/>
            <a:ext cx="2454900" cy="1477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200">
                <a:solidFill>
                  <a:srgbClr val="36211B"/>
                </a:solidFill>
                <a:latin typeface="Arial"/>
                <a:ea typeface="Arial"/>
                <a:cs typeface="Arial"/>
                <a:sym typeface="Arial"/>
              </a:rPr>
              <a:t>According to the </a:t>
            </a:r>
            <a:r>
              <a:rPr lang="en" sz="1200" i="1">
                <a:solidFill>
                  <a:srgbClr val="36211B"/>
                </a:solidFill>
                <a:latin typeface="Sansita"/>
                <a:ea typeface="Sansita"/>
                <a:cs typeface="Sansita"/>
                <a:sym typeface="Sansita"/>
              </a:rPr>
              <a:t>setdansi</a:t>
            </a:r>
            <a:r>
              <a:rPr lang="en" sz="1200">
                <a:solidFill>
                  <a:srgbClr val="36211B"/>
                </a:solidFill>
                <a:latin typeface="Arial"/>
                <a:ea typeface="Arial"/>
                <a:cs typeface="Arial"/>
                <a:sym typeface="Arial"/>
              </a:rPr>
              <a:t> experts, </a:t>
            </a:r>
            <a:r>
              <a:rPr lang="en" sz="1200" b="1" i="1">
                <a:solidFill>
                  <a:srgbClr val="36211B"/>
                </a:solidFill>
                <a:latin typeface="Arial"/>
                <a:ea typeface="Arial"/>
                <a:cs typeface="Arial"/>
                <a:sym typeface="Arial"/>
              </a:rPr>
              <a:t>Setdansi </a:t>
            </a:r>
            <a:r>
              <a:rPr lang="en" sz="1200">
                <a:solidFill>
                  <a:srgbClr val="36211B"/>
                </a:solidFill>
                <a:latin typeface="Arial"/>
                <a:ea typeface="Arial"/>
                <a:cs typeface="Arial"/>
                <a:sym typeface="Arial"/>
              </a:rPr>
              <a:t>has been adopted by the African enslaved community from the court dances that would be performed during colonial time in Suriname .</a:t>
            </a:r>
            <a:endParaRPr sz="700"/>
          </a:p>
        </p:txBody>
      </p:sp>
      <p:sp>
        <p:nvSpPr>
          <p:cNvPr id="88" name="Google Shape;88;p15"/>
          <p:cNvSpPr txBox="1"/>
          <p:nvPr/>
        </p:nvSpPr>
        <p:spPr>
          <a:xfrm>
            <a:off x="2873974" y="977437"/>
            <a:ext cx="2454900" cy="9606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200">
                <a:solidFill>
                  <a:srgbClr val="36211B"/>
                </a:solidFill>
                <a:latin typeface="Arial"/>
                <a:ea typeface="Arial"/>
                <a:cs typeface="Arial"/>
                <a:sym typeface="Arial"/>
              </a:rPr>
              <a:t>Some of the Surinamese-Creole </a:t>
            </a:r>
            <a:r>
              <a:rPr lang="en" sz="1200" b="1" i="1">
                <a:solidFill>
                  <a:srgbClr val="36211B"/>
                </a:solidFill>
                <a:latin typeface="Arial"/>
                <a:ea typeface="Arial"/>
                <a:cs typeface="Arial"/>
                <a:sym typeface="Arial"/>
              </a:rPr>
              <a:t>Setdansi</a:t>
            </a:r>
            <a:r>
              <a:rPr lang="en" sz="1200">
                <a:solidFill>
                  <a:srgbClr val="36211B"/>
                </a:solidFill>
                <a:latin typeface="Arial"/>
                <a:ea typeface="Arial"/>
                <a:cs typeface="Arial"/>
                <a:sym typeface="Arial"/>
              </a:rPr>
              <a:t> are the Caledonia, Quadrille, Gypsy quadrille, and the Frans Laché</a:t>
            </a:r>
            <a:endParaRPr sz="700"/>
          </a:p>
        </p:txBody>
      </p:sp>
      <p:sp>
        <p:nvSpPr>
          <p:cNvPr id="89" name="Google Shape;89;p15"/>
          <p:cNvSpPr txBox="1"/>
          <p:nvPr/>
        </p:nvSpPr>
        <p:spPr>
          <a:xfrm>
            <a:off x="2873974" y="2491796"/>
            <a:ext cx="2454900" cy="1995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200">
                <a:solidFill>
                  <a:srgbClr val="36211B"/>
                </a:solidFill>
                <a:latin typeface="Arial"/>
                <a:ea typeface="Arial"/>
                <a:cs typeface="Arial"/>
                <a:sym typeface="Arial"/>
              </a:rPr>
              <a:t>Some of the  music style significant to the </a:t>
            </a:r>
            <a:r>
              <a:rPr lang="en" sz="1200" b="1" i="1">
                <a:solidFill>
                  <a:srgbClr val="36211B"/>
                </a:solidFill>
                <a:latin typeface="Arial"/>
                <a:ea typeface="Arial"/>
                <a:cs typeface="Arial"/>
                <a:sym typeface="Arial"/>
              </a:rPr>
              <a:t>Setdansi </a:t>
            </a:r>
            <a:r>
              <a:rPr lang="en" sz="1200">
                <a:solidFill>
                  <a:srgbClr val="36211B"/>
                </a:solidFill>
                <a:latin typeface="Arial"/>
                <a:ea typeface="Arial"/>
                <a:cs typeface="Arial"/>
                <a:sym typeface="Arial"/>
              </a:rPr>
              <a:t>is inspired by the American Folklore music known as the Yankee doodle. </a:t>
            </a:r>
            <a:endParaRPr sz="700"/>
          </a:p>
          <a:p>
            <a:pPr marL="0" marR="0" lvl="0" indent="0" algn="ctr" rtl="0">
              <a:lnSpc>
                <a:spcPct val="140000"/>
              </a:lnSpc>
              <a:spcBef>
                <a:spcPts val="0"/>
              </a:spcBef>
              <a:spcAft>
                <a:spcPts val="0"/>
              </a:spcAft>
              <a:buNone/>
            </a:pPr>
            <a:endParaRPr sz="1200">
              <a:solidFill>
                <a:srgbClr val="36211B"/>
              </a:solidFill>
              <a:latin typeface="Arial"/>
              <a:ea typeface="Arial"/>
              <a:cs typeface="Arial"/>
              <a:sym typeface="Arial"/>
            </a:endParaRPr>
          </a:p>
          <a:p>
            <a:pPr marL="0" marR="0" lvl="0" indent="0" algn="ctr" rtl="0">
              <a:lnSpc>
                <a:spcPct val="140000"/>
              </a:lnSpc>
              <a:spcBef>
                <a:spcPts val="0"/>
              </a:spcBef>
              <a:spcAft>
                <a:spcPts val="0"/>
              </a:spcAft>
              <a:buNone/>
            </a:pPr>
            <a:r>
              <a:rPr lang="en" sz="1200">
                <a:solidFill>
                  <a:srgbClr val="36211B"/>
                </a:solidFill>
                <a:latin typeface="Arial"/>
                <a:ea typeface="Arial"/>
                <a:cs typeface="Arial"/>
                <a:sym typeface="Arial"/>
              </a:rPr>
              <a:t>The music instruments utilised to produce the music style are the flute, the drum and the violine. </a:t>
            </a:r>
            <a:endParaRPr sz="700"/>
          </a:p>
        </p:txBody>
      </p:sp>
      <p:sp>
        <p:nvSpPr>
          <p:cNvPr id="90" name="Google Shape;90;p15"/>
          <p:cNvSpPr txBox="1"/>
          <p:nvPr/>
        </p:nvSpPr>
        <p:spPr>
          <a:xfrm>
            <a:off x="7908401" y="4848225"/>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2</a:t>
            </a:r>
            <a:endParaRPr sz="700"/>
          </a:p>
        </p:txBody>
      </p:sp>
      <p:sp>
        <p:nvSpPr>
          <p:cNvPr id="91" name="Google Shape;91;p15"/>
          <p:cNvSpPr/>
          <p:nvPr/>
        </p:nvSpPr>
        <p:spPr>
          <a:xfrm>
            <a:off x="0" y="0"/>
            <a:ext cx="783618" cy="783618"/>
          </a:xfrm>
          <a:custGeom>
            <a:avLst/>
            <a:gdLst/>
            <a:ahLst/>
            <a:cxnLst/>
            <a:rect l="l" t="t" r="r" b="b"/>
            <a:pathLst>
              <a:path w="1567235" h="1567235" extrusionOk="0">
                <a:moveTo>
                  <a:pt x="0" y="0"/>
                </a:moveTo>
                <a:lnTo>
                  <a:pt x="1567235" y="0"/>
                </a:lnTo>
                <a:lnTo>
                  <a:pt x="1567235" y="1567235"/>
                </a:lnTo>
                <a:lnTo>
                  <a:pt x="0" y="1567235"/>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95"/>
        <p:cNvGrpSpPr/>
        <p:nvPr/>
      </p:nvGrpSpPr>
      <p:grpSpPr>
        <a:xfrm>
          <a:off x="0" y="0"/>
          <a:ext cx="0" cy="0"/>
          <a:chOff x="0" y="0"/>
          <a:chExt cx="0" cy="0"/>
        </a:xfrm>
      </p:grpSpPr>
      <p:sp>
        <p:nvSpPr>
          <p:cNvPr id="96" name="Google Shape;96;p16"/>
          <p:cNvSpPr/>
          <p:nvPr/>
        </p:nvSpPr>
        <p:spPr>
          <a:xfrm>
            <a:off x="0" y="0"/>
            <a:ext cx="9144000" cy="188112"/>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3">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16"/>
          <p:cNvSpPr/>
          <p:nvPr/>
        </p:nvSpPr>
        <p:spPr>
          <a:xfrm>
            <a:off x="0" y="4359883"/>
            <a:ext cx="783618" cy="783618"/>
          </a:xfrm>
          <a:custGeom>
            <a:avLst/>
            <a:gdLst/>
            <a:ahLst/>
            <a:cxnLst/>
            <a:rect l="l" t="t" r="r" b="b"/>
            <a:pathLst>
              <a:path w="1567235" h="1567235" extrusionOk="0">
                <a:moveTo>
                  <a:pt x="0" y="0"/>
                </a:moveTo>
                <a:lnTo>
                  <a:pt x="1567235" y="0"/>
                </a:lnTo>
                <a:lnTo>
                  <a:pt x="1567235" y="1567235"/>
                </a:lnTo>
                <a:lnTo>
                  <a:pt x="0" y="1567235"/>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16"/>
          <p:cNvSpPr/>
          <p:nvPr/>
        </p:nvSpPr>
        <p:spPr>
          <a:xfrm>
            <a:off x="4785792" y="1575849"/>
            <a:ext cx="3802791" cy="2852093"/>
          </a:xfrm>
          <a:custGeom>
            <a:avLst/>
            <a:gdLst/>
            <a:ahLst/>
            <a:cxnLst/>
            <a:rect l="l" t="t" r="r" b="b"/>
            <a:pathLst>
              <a:path w="7605581" h="5704186" extrusionOk="0">
                <a:moveTo>
                  <a:pt x="0" y="0"/>
                </a:moveTo>
                <a:lnTo>
                  <a:pt x="7605581" y="0"/>
                </a:lnTo>
                <a:lnTo>
                  <a:pt x="7605581" y="5704186"/>
                </a:lnTo>
                <a:lnTo>
                  <a:pt x="0" y="5704186"/>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6"/>
          <p:cNvSpPr txBox="1"/>
          <p:nvPr/>
        </p:nvSpPr>
        <p:spPr>
          <a:xfrm>
            <a:off x="819385" y="1643684"/>
            <a:ext cx="3711300" cy="3001800"/>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 sz="1300" i="1">
                <a:solidFill>
                  <a:srgbClr val="36211B"/>
                </a:solidFill>
                <a:latin typeface="Fraunces Light"/>
                <a:ea typeface="Fraunces Light"/>
                <a:cs typeface="Fraunces Light"/>
                <a:sym typeface="Fraunces Light"/>
              </a:rPr>
              <a:t>In today’s presentation we will explore:</a:t>
            </a:r>
            <a:endParaRPr sz="700"/>
          </a:p>
          <a:p>
            <a:pPr marL="292100" marR="0" lvl="1" indent="-146050" algn="l" rtl="0">
              <a:lnSpc>
                <a:spcPct val="140015"/>
              </a:lnSpc>
              <a:spcBef>
                <a:spcPts val="0"/>
              </a:spcBef>
              <a:spcAft>
                <a:spcPts val="0"/>
              </a:spcAft>
              <a:buClr>
                <a:srgbClr val="36211B"/>
              </a:buClr>
              <a:buSzPts val="1300"/>
              <a:buFont typeface="Arial"/>
              <a:buChar char="•"/>
            </a:pPr>
            <a:r>
              <a:rPr lang="en" sz="1300" b="0" i="1" u="none" strike="noStrike" cap="none">
                <a:solidFill>
                  <a:srgbClr val="36211B"/>
                </a:solidFill>
                <a:latin typeface="Fraunces Light"/>
                <a:ea typeface="Fraunces Light"/>
                <a:cs typeface="Fraunces Light"/>
                <a:sym typeface="Fraunces Light"/>
              </a:rPr>
              <a:t>Our experience of safeguarding the setdsani dance to discuss how international policy recommendations on community participation as promoted in the 2003 Convention are interpreted and implemented in our organisation. </a:t>
            </a:r>
            <a:endParaRPr sz="700"/>
          </a:p>
          <a:p>
            <a:pPr marL="0" marR="0" lvl="0" indent="0" algn="l" rtl="0">
              <a:lnSpc>
                <a:spcPct val="140015"/>
              </a:lnSpc>
              <a:spcBef>
                <a:spcPts val="0"/>
              </a:spcBef>
              <a:spcAft>
                <a:spcPts val="0"/>
              </a:spcAft>
              <a:buNone/>
            </a:pPr>
            <a:endParaRPr sz="1300" i="1">
              <a:solidFill>
                <a:srgbClr val="36211B"/>
              </a:solidFill>
              <a:latin typeface="Fraunces Light"/>
              <a:ea typeface="Fraunces Light"/>
              <a:cs typeface="Fraunces Light"/>
              <a:sym typeface="Fraunces Light"/>
            </a:endParaRPr>
          </a:p>
          <a:p>
            <a:pPr marL="292100" marR="0" lvl="1" indent="-146050" algn="l" rtl="0">
              <a:lnSpc>
                <a:spcPct val="140015"/>
              </a:lnSpc>
              <a:spcBef>
                <a:spcPts val="0"/>
              </a:spcBef>
              <a:spcAft>
                <a:spcPts val="0"/>
              </a:spcAft>
              <a:buClr>
                <a:srgbClr val="36211B"/>
              </a:buClr>
              <a:buSzPts val="1300"/>
              <a:buFont typeface="Arial"/>
              <a:buChar char="•"/>
            </a:pPr>
            <a:r>
              <a:rPr lang="en" sz="1300" b="0" i="1" u="none" strike="noStrike" cap="none">
                <a:solidFill>
                  <a:srgbClr val="36211B"/>
                </a:solidFill>
                <a:latin typeface="Fraunces Light"/>
                <a:ea typeface="Fraunces Light"/>
                <a:cs typeface="Fraunces Light"/>
                <a:sym typeface="Fraunces Light"/>
              </a:rPr>
              <a:t>And reflect on whether our participatory work has any ethical implications. </a:t>
            </a:r>
            <a:endParaRPr sz="700"/>
          </a:p>
          <a:p>
            <a:pPr marL="0" marR="0" lvl="0" indent="0" algn="l" rtl="0">
              <a:lnSpc>
                <a:spcPct val="277166"/>
              </a:lnSpc>
              <a:spcBef>
                <a:spcPts val="0"/>
              </a:spcBef>
              <a:spcAft>
                <a:spcPts val="0"/>
              </a:spcAft>
              <a:buNone/>
            </a:pPr>
            <a:endParaRPr sz="1300" i="1">
              <a:solidFill>
                <a:srgbClr val="36211B"/>
              </a:solidFill>
              <a:latin typeface="Fraunces Light"/>
              <a:ea typeface="Fraunces Light"/>
              <a:cs typeface="Fraunces Light"/>
              <a:sym typeface="Fraunces Light"/>
            </a:endParaRPr>
          </a:p>
        </p:txBody>
      </p:sp>
      <p:sp>
        <p:nvSpPr>
          <p:cNvPr id="100" name="Google Shape;100;p16"/>
          <p:cNvSpPr txBox="1"/>
          <p:nvPr/>
        </p:nvSpPr>
        <p:spPr>
          <a:xfrm>
            <a:off x="4626670" y="4911311"/>
            <a:ext cx="3796200" cy="1230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 sz="800" b="1">
                <a:solidFill>
                  <a:srgbClr val="36211B"/>
                </a:solidFill>
                <a:latin typeface="Public Sans Medium"/>
                <a:ea typeface="Public Sans Medium"/>
                <a:cs typeface="Public Sans Medium"/>
                <a:sym typeface="Public Sans Medium"/>
              </a:rPr>
              <a:t>Rachel Gefferie - Darell Geldorp</a:t>
            </a:r>
            <a:endParaRPr sz="700"/>
          </a:p>
        </p:txBody>
      </p:sp>
      <p:sp>
        <p:nvSpPr>
          <p:cNvPr id="101" name="Google Shape;101;p16"/>
          <p:cNvSpPr txBox="1"/>
          <p:nvPr/>
        </p:nvSpPr>
        <p:spPr>
          <a:xfrm>
            <a:off x="7644426" y="4869401"/>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3</a:t>
            </a:r>
            <a:endParaRPr sz="700"/>
          </a:p>
        </p:txBody>
      </p:sp>
      <p:sp>
        <p:nvSpPr>
          <p:cNvPr id="102" name="Google Shape;102;p16"/>
          <p:cNvSpPr txBox="1"/>
          <p:nvPr/>
        </p:nvSpPr>
        <p:spPr>
          <a:xfrm>
            <a:off x="783618" y="234097"/>
            <a:ext cx="7545600" cy="12246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3700" b="1">
                <a:solidFill>
                  <a:srgbClr val="1DA258"/>
                </a:solidFill>
                <a:latin typeface="Arial"/>
                <a:ea typeface="Arial"/>
                <a:cs typeface="Arial"/>
                <a:sym typeface="Arial"/>
              </a:rPr>
              <a:t>ABOUT TODAY’S PRESENTATION</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106"/>
        <p:cNvGrpSpPr/>
        <p:nvPr/>
      </p:nvGrpSpPr>
      <p:grpSpPr>
        <a:xfrm>
          <a:off x="0" y="0"/>
          <a:ext cx="0" cy="0"/>
          <a:chOff x="0" y="0"/>
          <a:chExt cx="0" cy="0"/>
        </a:xfrm>
      </p:grpSpPr>
      <p:sp>
        <p:nvSpPr>
          <p:cNvPr id="107" name="Google Shape;107;p17"/>
          <p:cNvSpPr/>
          <p:nvPr/>
        </p:nvSpPr>
        <p:spPr>
          <a:xfrm>
            <a:off x="0" y="4359883"/>
            <a:ext cx="783618" cy="783618"/>
          </a:xfrm>
          <a:custGeom>
            <a:avLst/>
            <a:gdLst/>
            <a:ahLst/>
            <a:cxnLst/>
            <a:rect l="l" t="t" r="r" b="b"/>
            <a:pathLst>
              <a:path w="1567235" h="1567235" extrusionOk="0">
                <a:moveTo>
                  <a:pt x="0" y="0"/>
                </a:moveTo>
                <a:lnTo>
                  <a:pt x="1567235" y="0"/>
                </a:lnTo>
                <a:lnTo>
                  <a:pt x="1567235" y="1567235"/>
                </a:lnTo>
                <a:lnTo>
                  <a:pt x="0" y="1567235"/>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8" name="Google Shape;108;p17"/>
          <p:cNvSpPr/>
          <p:nvPr/>
        </p:nvSpPr>
        <p:spPr>
          <a:xfrm>
            <a:off x="360215" y="685185"/>
            <a:ext cx="3398118" cy="3398118"/>
          </a:xfrm>
          <a:custGeom>
            <a:avLst/>
            <a:gdLst/>
            <a:ahLst/>
            <a:cxnLst/>
            <a:rect l="l" t="t" r="r" b="b"/>
            <a:pathLst>
              <a:path w="6796236" h="6796236" extrusionOk="0">
                <a:moveTo>
                  <a:pt x="0" y="0"/>
                </a:moveTo>
                <a:lnTo>
                  <a:pt x="6796236" y="0"/>
                </a:lnTo>
                <a:lnTo>
                  <a:pt x="6796236" y="6796235"/>
                </a:lnTo>
                <a:lnTo>
                  <a:pt x="0" y="6796235"/>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 name="Google Shape;109;p17"/>
          <p:cNvSpPr txBox="1"/>
          <p:nvPr/>
        </p:nvSpPr>
        <p:spPr>
          <a:xfrm>
            <a:off x="4763934" y="4822993"/>
            <a:ext cx="3796200" cy="1230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 sz="800" b="1">
                <a:solidFill>
                  <a:srgbClr val="36211B"/>
                </a:solidFill>
                <a:latin typeface="Public Sans Medium"/>
                <a:ea typeface="Public Sans Medium"/>
                <a:cs typeface="Public Sans Medium"/>
                <a:sym typeface="Public Sans Medium"/>
              </a:rPr>
              <a:t>Rachel Gefferie - Darell Geldorp</a:t>
            </a:r>
            <a:endParaRPr sz="700"/>
          </a:p>
        </p:txBody>
      </p:sp>
      <p:sp>
        <p:nvSpPr>
          <p:cNvPr id="110" name="Google Shape;110;p17"/>
          <p:cNvSpPr txBox="1"/>
          <p:nvPr/>
        </p:nvSpPr>
        <p:spPr>
          <a:xfrm>
            <a:off x="7684422" y="4813468"/>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4</a:t>
            </a:r>
            <a:endParaRPr sz="700"/>
          </a:p>
        </p:txBody>
      </p:sp>
      <p:sp>
        <p:nvSpPr>
          <p:cNvPr id="111" name="Google Shape;111;p17"/>
          <p:cNvSpPr txBox="1"/>
          <p:nvPr/>
        </p:nvSpPr>
        <p:spPr>
          <a:xfrm>
            <a:off x="250375" y="218731"/>
            <a:ext cx="8483400" cy="261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700" b="1">
                <a:solidFill>
                  <a:srgbClr val="1DA258"/>
                </a:solidFill>
                <a:latin typeface="Public Sans Medium"/>
                <a:ea typeface="Public Sans Medium"/>
                <a:cs typeface="Public Sans Medium"/>
                <a:sym typeface="Public Sans Medium"/>
              </a:rPr>
              <a:t>INVENTORY ON THE SETDANSI IN PARAMARIBO-SURINAME</a:t>
            </a:r>
            <a:endParaRPr sz="700"/>
          </a:p>
        </p:txBody>
      </p:sp>
      <p:sp>
        <p:nvSpPr>
          <p:cNvPr id="112" name="Google Shape;112;p17"/>
          <p:cNvSpPr txBox="1"/>
          <p:nvPr/>
        </p:nvSpPr>
        <p:spPr>
          <a:xfrm>
            <a:off x="5268172" y="610140"/>
            <a:ext cx="3361500" cy="960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200">
                <a:solidFill>
                  <a:srgbClr val="36211B"/>
                </a:solidFill>
                <a:latin typeface="Arial"/>
                <a:ea typeface="Arial"/>
                <a:cs typeface="Arial"/>
                <a:sym typeface="Arial"/>
              </a:rPr>
              <a:t>Through her regular community activities NAKS observed a graduate decline in public performances and dance classes of this traditional dance style</a:t>
            </a:r>
            <a:endParaRPr sz="700"/>
          </a:p>
        </p:txBody>
      </p:sp>
      <p:sp>
        <p:nvSpPr>
          <p:cNvPr id="113" name="Google Shape;113;p17"/>
          <p:cNvSpPr txBox="1"/>
          <p:nvPr/>
        </p:nvSpPr>
        <p:spPr>
          <a:xfrm>
            <a:off x="4234952" y="1700574"/>
            <a:ext cx="3249600" cy="960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200">
                <a:solidFill>
                  <a:srgbClr val="36211B"/>
                </a:solidFill>
                <a:latin typeface="Arial"/>
                <a:ea typeface="Arial"/>
                <a:cs typeface="Arial"/>
                <a:sym typeface="Arial"/>
              </a:rPr>
              <a:t>Through her network of cultural experts and community representatives, NAKS reached out to the </a:t>
            </a:r>
            <a:r>
              <a:rPr lang="en" sz="1200" i="1">
                <a:solidFill>
                  <a:srgbClr val="36211B"/>
                </a:solidFill>
                <a:latin typeface="Sansita"/>
                <a:ea typeface="Sansita"/>
                <a:cs typeface="Sansita"/>
                <a:sym typeface="Sansita"/>
              </a:rPr>
              <a:t>setdansi </a:t>
            </a:r>
            <a:r>
              <a:rPr lang="en" sz="1200">
                <a:solidFill>
                  <a:srgbClr val="36211B"/>
                </a:solidFill>
                <a:latin typeface="Arial"/>
                <a:ea typeface="Arial"/>
                <a:cs typeface="Arial"/>
                <a:sym typeface="Arial"/>
              </a:rPr>
              <a:t>experts in Suriname to enquire the following:</a:t>
            </a:r>
            <a:endParaRPr sz="700"/>
          </a:p>
        </p:txBody>
      </p:sp>
      <p:sp>
        <p:nvSpPr>
          <p:cNvPr id="114" name="Google Shape;114;p17"/>
          <p:cNvSpPr txBox="1"/>
          <p:nvPr/>
        </p:nvSpPr>
        <p:spPr>
          <a:xfrm>
            <a:off x="5324116" y="2697524"/>
            <a:ext cx="3249600" cy="1736400"/>
          </a:xfrm>
          <a:prstGeom prst="rect">
            <a:avLst/>
          </a:prstGeom>
          <a:noFill/>
          <a:ln>
            <a:noFill/>
          </a:ln>
        </p:spPr>
        <p:txBody>
          <a:bodyPr spcFirstLastPara="1" wrap="square" lIns="0" tIns="0" rIns="0" bIns="0" anchor="t" anchorCtr="0">
            <a:spAutoFit/>
          </a:bodyPr>
          <a:lstStyle/>
          <a:p>
            <a:pPr marL="254000" marR="0" lvl="1" indent="-127000" algn="l" rtl="0">
              <a:lnSpc>
                <a:spcPct val="140000"/>
              </a:lnSpc>
              <a:spcBef>
                <a:spcPts val="0"/>
              </a:spcBef>
              <a:spcAft>
                <a:spcPts val="0"/>
              </a:spcAft>
              <a:buClr>
                <a:srgbClr val="36211B"/>
              </a:buClr>
              <a:buSzPts val="1200"/>
              <a:buFont typeface="Arial"/>
              <a:buAutoNum type="arabicPeriod"/>
            </a:pPr>
            <a:r>
              <a:rPr lang="en" sz="1200" b="0" i="0" u="none" strike="noStrike" cap="none">
                <a:solidFill>
                  <a:srgbClr val="36211B"/>
                </a:solidFill>
                <a:latin typeface="Arial"/>
                <a:ea typeface="Arial"/>
                <a:cs typeface="Arial"/>
                <a:sym typeface="Arial"/>
              </a:rPr>
              <a:t>Are the observations of a decline in the dance style supported by the community of Surinamese-Creole?</a:t>
            </a:r>
            <a:endParaRPr sz="700"/>
          </a:p>
          <a:p>
            <a:pPr marL="254000" marR="0" lvl="1" indent="-127000" algn="l" rtl="0">
              <a:lnSpc>
                <a:spcPct val="140000"/>
              </a:lnSpc>
              <a:spcBef>
                <a:spcPts val="0"/>
              </a:spcBef>
              <a:spcAft>
                <a:spcPts val="0"/>
              </a:spcAft>
              <a:buClr>
                <a:srgbClr val="36211B"/>
              </a:buClr>
              <a:buSzPts val="1200"/>
              <a:buFont typeface="Arial"/>
              <a:buAutoNum type="arabicPeriod"/>
            </a:pPr>
            <a:r>
              <a:rPr lang="en" sz="1200" b="0" i="0" u="none" strike="noStrike" cap="none">
                <a:solidFill>
                  <a:srgbClr val="36211B"/>
                </a:solidFill>
                <a:latin typeface="Arial"/>
                <a:ea typeface="Arial"/>
                <a:cs typeface="Arial"/>
                <a:sym typeface="Arial"/>
              </a:rPr>
              <a:t>Would there be a need to preserve the dance style?</a:t>
            </a:r>
            <a:endParaRPr sz="700"/>
          </a:p>
          <a:p>
            <a:pPr marL="254000" marR="0" lvl="1" indent="-127000" algn="l" rtl="0">
              <a:lnSpc>
                <a:spcPct val="140000"/>
              </a:lnSpc>
              <a:spcBef>
                <a:spcPts val="0"/>
              </a:spcBef>
              <a:spcAft>
                <a:spcPts val="0"/>
              </a:spcAft>
              <a:buClr>
                <a:srgbClr val="36211B"/>
              </a:buClr>
              <a:buSzPts val="1200"/>
              <a:buFont typeface="Arial"/>
              <a:buAutoNum type="arabicPeriod"/>
            </a:pPr>
            <a:r>
              <a:rPr lang="en" sz="1200" b="0" i="0" u="none" strike="noStrike" cap="none">
                <a:solidFill>
                  <a:srgbClr val="36211B"/>
                </a:solidFill>
                <a:latin typeface="Arial"/>
                <a:ea typeface="Arial"/>
                <a:cs typeface="Arial"/>
                <a:sym typeface="Arial"/>
              </a:rPr>
              <a:t>Are there still existing </a:t>
            </a:r>
            <a:r>
              <a:rPr lang="en" sz="1200" b="0" i="1" u="none" strike="noStrike" cap="none">
                <a:solidFill>
                  <a:srgbClr val="36211B"/>
                </a:solidFill>
                <a:latin typeface="Sansita"/>
                <a:ea typeface="Sansita"/>
                <a:cs typeface="Sansita"/>
                <a:sym typeface="Sansita"/>
              </a:rPr>
              <a:t>Setdansi </a:t>
            </a:r>
            <a:r>
              <a:rPr lang="en" sz="1200" b="0" i="0" u="none" strike="noStrike" cap="none">
                <a:solidFill>
                  <a:srgbClr val="36211B"/>
                </a:solidFill>
                <a:latin typeface="Arial"/>
                <a:ea typeface="Arial"/>
                <a:cs typeface="Arial"/>
                <a:sym typeface="Arial"/>
              </a:rPr>
              <a:t>dance groups in Suriname?</a:t>
            </a:r>
            <a:endParaRPr sz="700"/>
          </a:p>
        </p:txBody>
      </p:sp>
      <p:sp>
        <p:nvSpPr>
          <p:cNvPr id="115" name="Google Shape;115;p17"/>
          <p:cNvSpPr txBox="1"/>
          <p:nvPr/>
        </p:nvSpPr>
        <p:spPr>
          <a:xfrm rot="781709">
            <a:off x="1976331" y="4177207"/>
            <a:ext cx="4070790" cy="70180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200" b="1">
                <a:solidFill>
                  <a:srgbClr val="36211B"/>
                </a:solidFill>
                <a:latin typeface="Arial"/>
                <a:ea typeface="Arial"/>
                <a:cs typeface="Arial"/>
                <a:sym typeface="Arial"/>
              </a:rPr>
              <a:t>A Call for the involvement of </a:t>
            </a:r>
            <a:r>
              <a:rPr lang="en" sz="1200" b="1" i="1" u="sng">
                <a:solidFill>
                  <a:srgbClr val="36211B"/>
                </a:solidFill>
                <a:latin typeface="Arial"/>
                <a:ea typeface="Arial"/>
                <a:cs typeface="Arial"/>
                <a:sym typeface="Arial"/>
              </a:rPr>
              <a:t>Setdansi</a:t>
            </a:r>
            <a:r>
              <a:rPr lang="en" sz="1200" b="1">
                <a:solidFill>
                  <a:srgbClr val="36211B"/>
                </a:solidFill>
                <a:latin typeface="Arial"/>
                <a:ea typeface="Arial"/>
                <a:cs typeface="Arial"/>
                <a:sym typeface="Arial"/>
              </a:rPr>
              <a:t> experts was published via Social media platforms and other media channels such as the local radio stations</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119"/>
        <p:cNvGrpSpPr/>
        <p:nvPr/>
      </p:nvGrpSpPr>
      <p:grpSpPr>
        <a:xfrm>
          <a:off x="0" y="0"/>
          <a:ext cx="0" cy="0"/>
          <a:chOff x="0" y="0"/>
          <a:chExt cx="0" cy="0"/>
        </a:xfrm>
      </p:grpSpPr>
      <p:sp>
        <p:nvSpPr>
          <p:cNvPr id="120" name="Google Shape;120;p18"/>
          <p:cNvSpPr/>
          <p:nvPr/>
        </p:nvSpPr>
        <p:spPr>
          <a:xfrm>
            <a:off x="0" y="4359883"/>
            <a:ext cx="783618" cy="783618"/>
          </a:xfrm>
          <a:custGeom>
            <a:avLst/>
            <a:gdLst/>
            <a:ahLst/>
            <a:cxnLst/>
            <a:rect l="l" t="t" r="r" b="b"/>
            <a:pathLst>
              <a:path w="1567235" h="1567235" extrusionOk="0">
                <a:moveTo>
                  <a:pt x="0" y="0"/>
                </a:moveTo>
                <a:lnTo>
                  <a:pt x="1567235" y="0"/>
                </a:lnTo>
                <a:lnTo>
                  <a:pt x="1567235" y="1567235"/>
                </a:lnTo>
                <a:lnTo>
                  <a:pt x="0" y="1567235"/>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121;p18"/>
          <p:cNvSpPr/>
          <p:nvPr/>
        </p:nvSpPr>
        <p:spPr>
          <a:xfrm>
            <a:off x="1192386" y="835647"/>
            <a:ext cx="2643177" cy="3524236"/>
          </a:xfrm>
          <a:custGeom>
            <a:avLst/>
            <a:gdLst/>
            <a:ahLst/>
            <a:cxnLst/>
            <a:rect l="l" t="t" r="r" b="b"/>
            <a:pathLst>
              <a:path w="5286354" h="7048472" extrusionOk="0">
                <a:moveTo>
                  <a:pt x="0" y="0"/>
                </a:moveTo>
                <a:lnTo>
                  <a:pt x="5286354" y="0"/>
                </a:lnTo>
                <a:lnTo>
                  <a:pt x="5286354" y="7048472"/>
                </a:lnTo>
                <a:lnTo>
                  <a:pt x="0" y="7048472"/>
                </a:lnTo>
                <a:lnTo>
                  <a:pt x="0" y="0"/>
                </a:lnTo>
                <a:close/>
              </a:path>
            </a:pathLst>
          </a:custGeom>
          <a:blipFill rotWithShape="1">
            <a:blip r:embed="rId4">
              <a:alphaModFix/>
            </a:blip>
            <a:stretch>
              <a:fillRect l="-16659" r="-16668"/>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 name="Google Shape;122;p18"/>
          <p:cNvSpPr/>
          <p:nvPr/>
        </p:nvSpPr>
        <p:spPr>
          <a:xfrm rot="10800000">
            <a:off x="4190088" y="925964"/>
            <a:ext cx="894550" cy="3617664"/>
          </a:xfrm>
          <a:custGeom>
            <a:avLst/>
            <a:gdLst/>
            <a:ahLst/>
            <a:cxnLst/>
            <a:rect l="l" t="t" r="r" b="b"/>
            <a:pathLst>
              <a:path w="1789099" h="7235328" extrusionOk="0">
                <a:moveTo>
                  <a:pt x="0" y="0"/>
                </a:moveTo>
                <a:lnTo>
                  <a:pt x="1789099" y="0"/>
                </a:lnTo>
                <a:lnTo>
                  <a:pt x="1789099" y="7235327"/>
                </a:lnTo>
                <a:lnTo>
                  <a:pt x="0" y="7235327"/>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18"/>
          <p:cNvSpPr txBox="1"/>
          <p:nvPr/>
        </p:nvSpPr>
        <p:spPr>
          <a:xfrm>
            <a:off x="4763934" y="4822993"/>
            <a:ext cx="3796200" cy="1230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 sz="800" b="1">
                <a:solidFill>
                  <a:srgbClr val="36211B"/>
                </a:solidFill>
                <a:latin typeface="Public Sans Medium"/>
                <a:ea typeface="Public Sans Medium"/>
                <a:cs typeface="Public Sans Medium"/>
                <a:sym typeface="Public Sans Medium"/>
              </a:rPr>
              <a:t>Rachel Gefferie - Darell Geldorp</a:t>
            </a:r>
            <a:endParaRPr sz="700"/>
          </a:p>
        </p:txBody>
      </p:sp>
      <p:sp>
        <p:nvSpPr>
          <p:cNvPr id="124" name="Google Shape;124;p18"/>
          <p:cNvSpPr txBox="1"/>
          <p:nvPr/>
        </p:nvSpPr>
        <p:spPr>
          <a:xfrm>
            <a:off x="7684422" y="4813468"/>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4</a:t>
            </a:r>
            <a:endParaRPr sz="700"/>
          </a:p>
        </p:txBody>
      </p:sp>
      <p:sp>
        <p:nvSpPr>
          <p:cNvPr id="125" name="Google Shape;125;p18"/>
          <p:cNvSpPr txBox="1"/>
          <p:nvPr/>
        </p:nvSpPr>
        <p:spPr>
          <a:xfrm>
            <a:off x="250375" y="218731"/>
            <a:ext cx="8483400" cy="261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700" b="1">
                <a:solidFill>
                  <a:srgbClr val="1DA258"/>
                </a:solidFill>
                <a:latin typeface="Public Sans Medium"/>
                <a:ea typeface="Public Sans Medium"/>
                <a:cs typeface="Public Sans Medium"/>
                <a:sym typeface="Public Sans Medium"/>
              </a:rPr>
              <a:t>INVENTORY ON THE SETDANSI LED BY THE COMMUNITY WAS KEY!</a:t>
            </a:r>
            <a:endParaRPr sz="700"/>
          </a:p>
        </p:txBody>
      </p:sp>
      <p:sp>
        <p:nvSpPr>
          <p:cNvPr id="126" name="Google Shape;126;p18"/>
          <p:cNvSpPr txBox="1"/>
          <p:nvPr/>
        </p:nvSpPr>
        <p:spPr>
          <a:xfrm rot="-1079805">
            <a:off x="5257283" y="824599"/>
            <a:ext cx="3361568" cy="23273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400" b="1">
                <a:solidFill>
                  <a:srgbClr val="36211B"/>
                </a:solidFill>
                <a:latin typeface="Arial"/>
                <a:ea typeface="Arial"/>
                <a:cs typeface="Arial"/>
                <a:sym typeface="Arial"/>
              </a:rPr>
              <a:t>ICH is, by definition, a “living heritage”, dynamic, subject to change, mobility and flow of people, knowledge and goods, being constantly recreated in response to people's environment, to their interaction with nature, to their history and sustainability (Bortolotto, 2011; Sousa, 2015).</a:t>
            </a:r>
            <a:endParaRPr sz="700"/>
          </a:p>
        </p:txBody>
      </p:sp>
      <p:sp>
        <p:nvSpPr>
          <p:cNvPr id="127" name="Google Shape;127;p18"/>
          <p:cNvSpPr txBox="1"/>
          <p:nvPr/>
        </p:nvSpPr>
        <p:spPr>
          <a:xfrm rot="-65620">
            <a:off x="4997619" y="3848508"/>
            <a:ext cx="4070842" cy="7018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200" b="1">
                <a:solidFill>
                  <a:srgbClr val="36211B"/>
                </a:solidFill>
                <a:latin typeface="Arial"/>
                <a:ea typeface="Arial"/>
                <a:cs typeface="Arial"/>
                <a:sym typeface="Arial"/>
              </a:rPr>
              <a:t>We were curious to find out about the community’s perspective on SETDANSI as an ICH and learn about its relevance to their existence as a community</a:t>
            </a:r>
            <a:endParaRPr sz="700"/>
          </a:p>
        </p:txBody>
      </p:sp>
      <p:sp>
        <p:nvSpPr>
          <p:cNvPr id="128" name="Google Shape;128;p18"/>
          <p:cNvSpPr txBox="1"/>
          <p:nvPr/>
        </p:nvSpPr>
        <p:spPr>
          <a:xfrm rot="5400000">
            <a:off x="2254682" y="2627105"/>
            <a:ext cx="4070700" cy="215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400" b="1">
                <a:solidFill>
                  <a:srgbClr val="36211B"/>
                </a:solidFill>
                <a:latin typeface="Arial"/>
                <a:ea typeface="Arial"/>
                <a:cs typeface="Arial"/>
                <a:sym typeface="Arial"/>
              </a:rPr>
              <a:t>According to the 2003 ICH convention:</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132"/>
        <p:cNvGrpSpPr/>
        <p:nvPr/>
      </p:nvGrpSpPr>
      <p:grpSpPr>
        <a:xfrm>
          <a:off x="0" y="0"/>
          <a:ext cx="0" cy="0"/>
          <a:chOff x="0" y="0"/>
          <a:chExt cx="0" cy="0"/>
        </a:xfrm>
      </p:grpSpPr>
      <p:sp>
        <p:nvSpPr>
          <p:cNvPr id="133" name="Google Shape;133;p19"/>
          <p:cNvSpPr/>
          <p:nvPr/>
        </p:nvSpPr>
        <p:spPr>
          <a:xfrm>
            <a:off x="0" y="0"/>
            <a:ext cx="9144000" cy="188112"/>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3">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 name="Google Shape;134;p19"/>
          <p:cNvSpPr/>
          <p:nvPr/>
        </p:nvSpPr>
        <p:spPr>
          <a:xfrm>
            <a:off x="8360382" y="0"/>
            <a:ext cx="783618" cy="783618"/>
          </a:xfrm>
          <a:custGeom>
            <a:avLst/>
            <a:gdLst/>
            <a:ahLst/>
            <a:cxnLst/>
            <a:rect l="l" t="t" r="r" b="b"/>
            <a:pathLst>
              <a:path w="1567235" h="1567235" extrusionOk="0">
                <a:moveTo>
                  <a:pt x="0" y="0"/>
                </a:moveTo>
                <a:lnTo>
                  <a:pt x="1567235" y="0"/>
                </a:lnTo>
                <a:lnTo>
                  <a:pt x="1567235" y="1567235"/>
                </a:lnTo>
                <a:lnTo>
                  <a:pt x="0" y="1567235"/>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19"/>
          <p:cNvSpPr txBox="1"/>
          <p:nvPr/>
        </p:nvSpPr>
        <p:spPr>
          <a:xfrm>
            <a:off x="3517888" y="1312491"/>
            <a:ext cx="2366700" cy="3250800"/>
          </a:xfrm>
          <a:prstGeom prst="rect">
            <a:avLst/>
          </a:prstGeom>
          <a:noFill/>
          <a:ln>
            <a:noFill/>
          </a:ln>
        </p:spPr>
        <p:txBody>
          <a:bodyPr spcFirstLastPara="1" wrap="square" lIns="0" tIns="0" rIns="0" bIns="0" anchor="t" anchorCtr="0">
            <a:spAutoFit/>
          </a:bodyPr>
          <a:lstStyle/>
          <a:p>
            <a:pPr marL="228600" marR="0" lvl="1" indent="-120650" algn="l" rtl="0">
              <a:lnSpc>
                <a:spcPct val="140000"/>
              </a:lnSpc>
              <a:spcBef>
                <a:spcPts val="0"/>
              </a:spcBef>
              <a:spcAft>
                <a:spcPts val="0"/>
              </a:spcAft>
              <a:buClr>
                <a:srgbClr val="36211B"/>
              </a:buClr>
              <a:buSzPts val="1100"/>
              <a:buFont typeface="Arial"/>
              <a:buChar char="•"/>
            </a:pPr>
            <a:r>
              <a:rPr lang="en" sz="1100" b="0" i="0" u="none" strike="noStrike" cap="none">
                <a:solidFill>
                  <a:srgbClr val="36211B"/>
                </a:solidFill>
                <a:latin typeface="Public Sans Thin"/>
                <a:ea typeface="Public Sans Thin"/>
                <a:cs typeface="Public Sans Thin"/>
                <a:sym typeface="Public Sans Thin"/>
              </a:rPr>
              <a:t>Volunteers were trained in the language to be used when engaging with the community</a:t>
            </a:r>
            <a:endParaRPr sz="700"/>
          </a:p>
          <a:p>
            <a:pPr marL="228600" marR="0" lvl="1" indent="-120650" algn="l" rtl="0">
              <a:lnSpc>
                <a:spcPct val="140000"/>
              </a:lnSpc>
              <a:spcBef>
                <a:spcPts val="0"/>
              </a:spcBef>
              <a:spcAft>
                <a:spcPts val="0"/>
              </a:spcAft>
              <a:buClr>
                <a:srgbClr val="36211B"/>
              </a:buClr>
              <a:buSzPts val="1100"/>
              <a:buFont typeface="Arial"/>
              <a:buChar char="•"/>
            </a:pPr>
            <a:r>
              <a:rPr lang="en" sz="1100" b="0" i="0" u="none" strike="noStrike" cap="none">
                <a:solidFill>
                  <a:srgbClr val="36211B"/>
                </a:solidFill>
                <a:latin typeface="Public Sans Thin"/>
                <a:ea typeface="Public Sans Thin"/>
                <a:cs typeface="Public Sans Thin"/>
                <a:sym typeface="Public Sans Thin"/>
              </a:rPr>
              <a:t>A volunteer profile was drafted in order to secure that volunteers would know how to engage with the community</a:t>
            </a:r>
            <a:endParaRPr sz="700"/>
          </a:p>
          <a:p>
            <a:pPr marL="228600" marR="0" lvl="1" indent="-120650" algn="l" rtl="0">
              <a:lnSpc>
                <a:spcPct val="140000"/>
              </a:lnSpc>
              <a:spcBef>
                <a:spcPts val="0"/>
              </a:spcBef>
              <a:spcAft>
                <a:spcPts val="0"/>
              </a:spcAft>
              <a:buClr>
                <a:srgbClr val="36211B"/>
              </a:buClr>
              <a:buSzPts val="1100"/>
              <a:buFont typeface="Arial"/>
              <a:buChar char="•"/>
            </a:pPr>
            <a:r>
              <a:rPr lang="en" sz="1100" b="0" i="0" u="none" strike="noStrike" cap="none">
                <a:solidFill>
                  <a:srgbClr val="36211B"/>
                </a:solidFill>
                <a:latin typeface="Public Sans Thin"/>
                <a:ea typeface="Public Sans Thin"/>
                <a:cs typeface="Public Sans Thin"/>
                <a:sym typeface="Public Sans Thin"/>
              </a:rPr>
              <a:t>A code of conduct was drafted for volunteers to know how to conduct themselves when engaging with the community</a:t>
            </a:r>
            <a:endParaRPr sz="700"/>
          </a:p>
          <a:p>
            <a:pPr marL="228600" marR="0" lvl="1" indent="-120650" algn="l" rtl="0">
              <a:lnSpc>
                <a:spcPct val="140000"/>
              </a:lnSpc>
              <a:spcBef>
                <a:spcPts val="0"/>
              </a:spcBef>
              <a:spcAft>
                <a:spcPts val="0"/>
              </a:spcAft>
              <a:buClr>
                <a:srgbClr val="36211B"/>
              </a:buClr>
              <a:buSzPts val="1100"/>
              <a:buFont typeface="Arial"/>
              <a:buChar char="•"/>
            </a:pPr>
            <a:r>
              <a:rPr lang="en" sz="1100" b="0" i="0" u="none" strike="noStrike" cap="none">
                <a:solidFill>
                  <a:srgbClr val="36211B"/>
                </a:solidFill>
                <a:latin typeface="Public Sans Thin"/>
                <a:ea typeface="Public Sans Thin"/>
                <a:cs typeface="Public Sans Thin"/>
                <a:sym typeface="Public Sans Thin"/>
              </a:rPr>
              <a:t>Members of the community of </a:t>
            </a:r>
            <a:r>
              <a:rPr lang="en" sz="1100" b="0" i="1" u="none" strike="noStrike" cap="none">
                <a:solidFill>
                  <a:srgbClr val="36211B"/>
                </a:solidFill>
                <a:latin typeface="Public Sans Thin"/>
                <a:ea typeface="Public Sans Thin"/>
                <a:cs typeface="Public Sans Thin"/>
                <a:sym typeface="Public Sans Thin"/>
              </a:rPr>
              <a:t>setdansi </a:t>
            </a:r>
            <a:r>
              <a:rPr lang="en" sz="1100" b="0" i="0" u="none" strike="noStrike" cap="none">
                <a:solidFill>
                  <a:srgbClr val="36211B"/>
                </a:solidFill>
                <a:latin typeface="Public Sans Thin"/>
                <a:ea typeface="Public Sans Thin"/>
                <a:cs typeface="Public Sans Thin"/>
                <a:sym typeface="Public Sans Thin"/>
              </a:rPr>
              <a:t>were given preference to serve as volunteers. </a:t>
            </a:r>
            <a:endParaRPr sz="700"/>
          </a:p>
        </p:txBody>
      </p:sp>
      <p:sp>
        <p:nvSpPr>
          <p:cNvPr id="136" name="Google Shape;136;p19"/>
          <p:cNvSpPr/>
          <p:nvPr/>
        </p:nvSpPr>
        <p:spPr>
          <a:xfrm rot="7278446">
            <a:off x="1277493" y="3888558"/>
            <a:ext cx="324902" cy="1019300"/>
          </a:xfrm>
          <a:custGeom>
            <a:avLst/>
            <a:gdLst/>
            <a:ahLst/>
            <a:cxnLst/>
            <a:rect l="l" t="t" r="r" b="b"/>
            <a:pathLst>
              <a:path w="649342" h="2037150" extrusionOk="0">
                <a:moveTo>
                  <a:pt x="0" y="0"/>
                </a:moveTo>
                <a:lnTo>
                  <a:pt x="649341" y="0"/>
                </a:lnTo>
                <a:lnTo>
                  <a:pt x="649341" y="2037151"/>
                </a:lnTo>
                <a:lnTo>
                  <a:pt x="0" y="2037151"/>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 name="Google Shape;137;p19"/>
          <p:cNvSpPr txBox="1"/>
          <p:nvPr/>
        </p:nvSpPr>
        <p:spPr>
          <a:xfrm>
            <a:off x="713532" y="497243"/>
            <a:ext cx="7095000" cy="2772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800" b="1">
                <a:solidFill>
                  <a:srgbClr val="1DA258"/>
                </a:solidFill>
                <a:latin typeface="Public Sans Medium"/>
                <a:ea typeface="Public Sans Medium"/>
                <a:cs typeface="Public Sans Medium"/>
                <a:sym typeface="Public Sans Medium"/>
              </a:rPr>
              <a:t>DEVELOPING THE COMMUNITY PARTICIPATION PLAN</a:t>
            </a:r>
            <a:endParaRPr sz="700"/>
          </a:p>
        </p:txBody>
      </p:sp>
      <p:sp>
        <p:nvSpPr>
          <p:cNvPr id="138" name="Google Shape;138;p19"/>
          <p:cNvSpPr txBox="1"/>
          <p:nvPr/>
        </p:nvSpPr>
        <p:spPr>
          <a:xfrm>
            <a:off x="7692422" y="4853464"/>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5</a:t>
            </a:r>
            <a:endParaRPr sz="700"/>
          </a:p>
        </p:txBody>
      </p:sp>
      <p:sp>
        <p:nvSpPr>
          <p:cNvPr id="139" name="Google Shape;139;p19"/>
          <p:cNvSpPr txBox="1"/>
          <p:nvPr/>
        </p:nvSpPr>
        <p:spPr>
          <a:xfrm>
            <a:off x="514350" y="939320"/>
            <a:ext cx="2238600" cy="8220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200">
                <a:solidFill>
                  <a:srgbClr val="36211B"/>
                </a:solidFill>
                <a:latin typeface="Fraunces Light"/>
                <a:ea typeface="Fraunces Light"/>
                <a:cs typeface="Fraunces Light"/>
                <a:sym typeface="Fraunces Light"/>
              </a:rPr>
              <a:t>Identify the experts in the Setdansi AND experts of participatory work according to the convention</a:t>
            </a:r>
            <a:endParaRPr sz="700"/>
          </a:p>
        </p:txBody>
      </p:sp>
      <p:sp>
        <p:nvSpPr>
          <p:cNvPr id="140" name="Google Shape;140;p19"/>
          <p:cNvSpPr txBox="1"/>
          <p:nvPr/>
        </p:nvSpPr>
        <p:spPr>
          <a:xfrm>
            <a:off x="455803" y="1808014"/>
            <a:ext cx="2542800" cy="2776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100">
                <a:solidFill>
                  <a:srgbClr val="36211B"/>
                </a:solidFill>
                <a:latin typeface="Public Sans Thin"/>
                <a:ea typeface="Public Sans Thin"/>
                <a:cs typeface="Public Sans Thin"/>
                <a:sym typeface="Public Sans Thin"/>
              </a:rPr>
              <a:t>The experts were needed to lead the inventory and provide us with their valuable knowledge and insights on how to prepare an accessible and effective inventory plan for the </a:t>
            </a:r>
            <a:r>
              <a:rPr lang="en" sz="1100" i="1" u="sng">
                <a:solidFill>
                  <a:srgbClr val="36211B"/>
                </a:solidFill>
                <a:latin typeface="Public Sans Thin"/>
                <a:ea typeface="Public Sans Thin"/>
                <a:cs typeface="Public Sans Thin"/>
                <a:sym typeface="Public Sans Thin"/>
              </a:rPr>
              <a:t>Setdansi</a:t>
            </a:r>
            <a:endParaRPr sz="700"/>
          </a:p>
          <a:p>
            <a:pPr marL="0" marR="0" lvl="0" indent="0" algn="l" rtl="0">
              <a:lnSpc>
                <a:spcPct val="140000"/>
              </a:lnSpc>
              <a:spcBef>
                <a:spcPts val="0"/>
              </a:spcBef>
              <a:spcAft>
                <a:spcPts val="0"/>
              </a:spcAft>
              <a:buNone/>
            </a:pPr>
            <a:endParaRPr sz="1100" i="1" u="sng">
              <a:solidFill>
                <a:srgbClr val="36211B"/>
              </a:solidFill>
              <a:latin typeface="Public Sans Thin"/>
              <a:ea typeface="Public Sans Thin"/>
              <a:cs typeface="Public Sans Thin"/>
              <a:sym typeface="Public Sans Thin"/>
            </a:endParaRPr>
          </a:p>
          <a:p>
            <a:pPr marL="0" marR="0" lvl="0" indent="0" algn="l" rtl="0">
              <a:lnSpc>
                <a:spcPct val="140000"/>
              </a:lnSpc>
              <a:spcBef>
                <a:spcPts val="0"/>
              </a:spcBef>
              <a:spcAft>
                <a:spcPts val="0"/>
              </a:spcAft>
              <a:buNone/>
            </a:pPr>
            <a:r>
              <a:rPr lang="en" sz="1100">
                <a:solidFill>
                  <a:srgbClr val="36211B"/>
                </a:solidFill>
                <a:latin typeface="Public Sans Thin"/>
                <a:ea typeface="Public Sans Thin"/>
                <a:cs typeface="Public Sans Thin"/>
                <a:sym typeface="Public Sans Thin"/>
              </a:rPr>
              <a:t>An online training was organised for the </a:t>
            </a:r>
            <a:r>
              <a:rPr lang="en" sz="1100" i="1">
                <a:solidFill>
                  <a:srgbClr val="36211B"/>
                </a:solidFill>
                <a:latin typeface="Public Sans Thin"/>
                <a:ea typeface="Public Sans Thin"/>
                <a:cs typeface="Public Sans Thin"/>
                <a:sym typeface="Public Sans Thin"/>
              </a:rPr>
              <a:t>Setdansi</a:t>
            </a:r>
            <a:r>
              <a:rPr lang="en" sz="1100">
                <a:solidFill>
                  <a:srgbClr val="36211B"/>
                </a:solidFill>
                <a:latin typeface="Public Sans Thin"/>
                <a:ea typeface="Public Sans Thin"/>
                <a:cs typeface="Public Sans Thin"/>
                <a:sym typeface="Public Sans Thin"/>
              </a:rPr>
              <a:t> experts and volunteers from NAKS to learn about the 2003 convention, employing inventory, and the importance of safeguarding the </a:t>
            </a:r>
            <a:r>
              <a:rPr lang="en" sz="1100" i="1" u="sng">
                <a:solidFill>
                  <a:srgbClr val="36211B"/>
                </a:solidFill>
                <a:latin typeface="Public Sans Thin"/>
                <a:ea typeface="Public Sans Thin"/>
                <a:cs typeface="Public Sans Thin"/>
                <a:sym typeface="Public Sans Thin"/>
              </a:rPr>
              <a:t>Setdansi</a:t>
            </a:r>
            <a:r>
              <a:rPr lang="en" sz="1100">
                <a:solidFill>
                  <a:srgbClr val="36211B"/>
                </a:solidFill>
                <a:latin typeface="Public Sans Thin"/>
                <a:ea typeface="Public Sans Thin"/>
                <a:cs typeface="Public Sans Thin"/>
                <a:sym typeface="Public Sans Thin"/>
              </a:rPr>
              <a:t> as an ICH</a:t>
            </a:r>
            <a:endParaRPr sz="700"/>
          </a:p>
        </p:txBody>
      </p:sp>
      <p:sp>
        <p:nvSpPr>
          <p:cNvPr id="141" name="Google Shape;141;p19"/>
          <p:cNvSpPr txBox="1"/>
          <p:nvPr/>
        </p:nvSpPr>
        <p:spPr>
          <a:xfrm>
            <a:off x="3645876" y="930894"/>
            <a:ext cx="2238600" cy="397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200">
                <a:solidFill>
                  <a:srgbClr val="36211B"/>
                </a:solidFill>
                <a:latin typeface="Fraunces Light"/>
                <a:ea typeface="Fraunces Light"/>
                <a:cs typeface="Fraunces Light"/>
                <a:sym typeface="Fraunces Light"/>
              </a:rPr>
              <a:t>Train volunteers to execute the inventory</a:t>
            </a:r>
            <a:endParaRPr sz="700"/>
          </a:p>
        </p:txBody>
      </p:sp>
      <p:sp>
        <p:nvSpPr>
          <p:cNvPr id="142" name="Google Shape;142;p19"/>
          <p:cNvSpPr txBox="1"/>
          <p:nvPr/>
        </p:nvSpPr>
        <p:spPr>
          <a:xfrm>
            <a:off x="6499170" y="913877"/>
            <a:ext cx="2238600" cy="702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200">
                <a:solidFill>
                  <a:srgbClr val="36211B"/>
                </a:solidFill>
                <a:latin typeface="Fraunces Light"/>
                <a:ea typeface="Fraunces Light"/>
                <a:cs typeface="Fraunces Light"/>
                <a:sym typeface="Fraunces Light"/>
              </a:rPr>
              <a:t>Prepare the framework through which the inventory would be implemented</a:t>
            </a:r>
            <a:endParaRPr sz="700"/>
          </a:p>
        </p:txBody>
      </p:sp>
      <p:sp>
        <p:nvSpPr>
          <p:cNvPr id="143" name="Google Shape;143;p19"/>
          <p:cNvSpPr txBox="1"/>
          <p:nvPr/>
        </p:nvSpPr>
        <p:spPr>
          <a:xfrm>
            <a:off x="6329466" y="1658597"/>
            <a:ext cx="2300400" cy="23028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100">
                <a:solidFill>
                  <a:srgbClr val="36211B"/>
                </a:solidFill>
                <a:latin typeface="Public Sans Thin"/>
                <a:ea typeface="Public Sans Thin"/>
                <a:cs typeface="Public Sans Thin"/>
                <a:sym typeface="Public Sans Thin"/>
              </a:rPr>
              <a:t>The framework entailed:</a:t>
            </a:r>
            <a:endParaRPr sz="1100"/>
          </a:p>
          <a:p>
            <a:pPr marL="254000" marR="0" lvl="1" indent="-120650" algn="l" rtl="0">
              <a:lnSpc>
                <a:spcPct val="140000"/>
              </a:lnSpc>
              <a:spcBef>
                <a:spcPts val="0"/>
              </a:spcBef>
              <a:spcAft>
                <a:spcPts val="0"/>
              </a:spcAft>
              <a:buClr>
                <a:srgbClr val="36211B"/>
              </a:buClr>
              <a:buSzPts val="1100"/>
              <a:buFont typeface="Arial"/>
              <a:buChar char="•"/>
            </a:pPr>
            <a:r>
              <a:rPr lang="en" sz="1100" b="0" i="0" u="none" strike="noStrike" cap="none">
                <a:solidFill>
                  <a:srgbClr val="36211B"/>
                </a:solidFill>
                <a:latin typeface="Public Sans Thin"/>
                <a:ea typeface="Public Sans Thin"/>
                <a:cs typeface="Public Sans Thin"/>
                <a:sym typeface="Public Sans Thin"/>
              </a:rPr>
              <a:t>The planning of activities that will secure spontaneous community engagement</a:t>
            </a:r>
            <a:endParaRPr sz="1100"/>
          </a:p>
          <a:p>
            <a:pPr marL="254000" marR="0" lvl="1" indent="-120650" algn="l" rtl="0">
              <a:lnSpc>
                <a:spcPct val="140000"/>
              </a:lnSpc>
              <a:spcBef>
                <a:spcPts val="0"/>
              </a:spcBef>
              <a:spcAft>
                <a:spcPts val="0"/>
              </a:spcAft>
              <a:buClr>
                <a:srgbClr val="36211B"/>
              </a:buClr>
              <a:buSzPts val="1100"/>
              <a:buFont typeface="Arial"/>
              <a:buChar char="•"/>
            </a:pPr>
            <a:r>
              <a:rPr lang="en" sz="1100" b="0" i="0" u="none" strike="noStrike" cap="none">
                <a:solidFill>
                  <a:srgbClr val="36211B"/>
                </a:solidFill>
                <a:latin typeface="Public Sans Thin"/>
                <a:ea typeface="Public Sans Thin"/>
                <a:cs typeface="Public Sans Thin"/>
                <a:sym typeface="Public Sans Thin"/>
              </a:rPr>
              <a:t>Prepare questions that can be utilised as conversation starters with the community and those who will be interviewed.</a:t>
            </a:r>
            <a:endParaRPr sz="1100"/>
          </a:p>
          <a:p>
            <a:pPr marL="254000" marR="0" lvl="1" indent="-120650" algn="l" rtl="0">
              <a:lnSpc>
                <a:spcPct val="140000"/>
              </a:lnSpc>
              <a:spcBef>
                <a:spcPts val="0"/>
              </a:spcBef>
              <a:spcAft>
                <a:spcPts val="0"/>
              </a:spcAft>
              <a:buClr>
                <a:srgbClr val="36211B"/>
              </a:buClr>
              <a:buSzPts val="1100"/>
              <a:buFont typeface="Arial"/>
              <a:buChar char="•"/>
            </a:pPr>
            <a:r>
              <a:rPr lang="en" sz="1100" b="0" i="0" u="none" strike="noStrike" cap="none">
                <a:solidFill>
                  <a:srgbClr val="36211B"/>
                </a:solidFill>
                <a:latin typeface="Public Sans Thin"/>
                <a:ea typeface="Public Sans Thin"/>
                <a:cs typeface="Public Sans Thin"/>
                <a:sym typeface="Public Sans Thin"/>
              </a:rPr>
              <a:t>Draft the do’s and don’t when engaging with the community</a:t>
            </a:r>
            <a:endParaRPr sz="1100"/>
          </a:p>
        </p:txBody>
      </p:sp>
      <p:sp>
        <p:nvSpPr>
          <p:cNvPr id="144" name="Google Shape;144;p19"/>
          <p:cNvSpPr txBox="1"/>
          <p:nvPr/>
        </p:nvSpPr>
        <p:spPr>
          <a:xfrm>
            <a:off x="514350" y="943867"/>
            <a:ext cx="199200" cy="1848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 sz="1200">
                <a:solidFill>
                  <a:srgbClr val="36211B"/>
                </a:solidFill>
                <a:latin typeface="Fraunces Light"/>
                <a:ea typeface="Fraunces Light"/>
                <a:cs typeface="Fraunces Light"/>
                <a:sym typeface="Fraunces Light"/>
              </a:rPr>
              <a:t>1</a:t>
            </a:r>
            <a:endParaRPr sz="700"/>
          </a:p>
        </p:txBody>
      </p:sp>
      <p:sp>
        <p:nvSpPr>
          <p:cNvPr id="145" name="Google Shape;145;p19"/>
          <p:cNvSpPr txBox="1"/>
          <p:nvPr/>
        </p:nvSpPr>
        <p:spPr>
          <a:xfrm>
            <a:off x="3546285" y="926437"/>
            <a:ext cx="199200" cy="1848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 sz="1200">
                <a:solidFill>
                  <a:srgbClr val="36211B"/>
                </a:solidFill>
                <a:latin typeface="Fraunces Light"/>
                <a:ea typeface="Fraunces Light"/>
                <a:cs typeface="Fraunces Light"/>
                <a:sym typeface="Fraunces Light"/>
              </a:rPr>
              <a:t>2</a:t>
            </a:r>
            <a:endParaRPr sz="700"/>
          </a:p>
        </p:txBody>
      </p:sp>
      <p:sp>
        <p:nvSpPr>
          <p:cNvPr id="146" name="Google Shape;146;p19"/>
          <p:cNvSpPr txBox="1"/>
          <p:nvPr/>
        </p:nvSpPr>
        <p:spPr>
          <a:xfrm>
            <a:off x="6391013" y="926437"/>
            <a:ext cx="199200" cy="1848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 sz="1200">
                <a:solidFill>
                  <a:srgbClr val="36211B"/>
                </a:solidFill>
                <a:latin typeface="Fraunces Light"/>
                <a:ea typeface="Fraunces Light"/>
                <a:cs typeface="Fraunces Light"/>
                <a:sym typeface="Fraunces Light"/>
              </a:rPr>
              <a:t>3</a:t>
            </a:r>
            <a:endParaRPr sz="700"/>
          </a:p>
        </p:txBody>
      </p:sp>
      <p:sp>
        <p:nvSpPr>
          <p:cNvPr id="147" name="Google Shape;147;p19"/>
          <p:cNvSpPr txBox="1"/>
          <p:nvPr/>
        </p:nvSpPr>
        <p:spPr>
          <a:xfrm>
            <a:off x="4771933" y="4895374"/>
            <a:ext cx="3796200" cy="1230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 sz="800" b="1">
                <a:solidFill>
                  <a:srgbClr val="36211B"/>
                </a:solidFill>
                <a:latin typeface="Public Sans Medium"/>
                <a:ea typeface="Public Sans Medium"/>
                <a:cs typeface="Public Sans Medium"/>
                <a:sym typeface="Public Sans Medium"/>
              </a:rPr>
              <a:t>Rachel Gefferie - Darell Geldorp</a:t>
            </a:r>
            <a:endParaRPr sz="700"/>
          </a:p>
        </p:txBody>
      </p:sp>
      <p:sp>
        <p:nvSpPr>
          <p:cNvPr id="148" name="Google Shape;148;p19"/>
          <p:cNvSpPr txBox="1"/>
          <p:nvPr/>
        </p:nvSpPr>
        <p:spPr>
          <a:xfrm>
            <a:off x="1633669" y="4570895"/>
            <a:ext cx="6462300" cy="487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000" b="1">
                <a:solidFill>
                  <a:srgbClr val="36211B"/>
                </a:solidFill>
                <a:latin typeface="Public Sans"/>
                <a:ea typeface="Public Sans"/>
                <a:cs typeface="Public Sans"/>
                <a:sym typeface="Public Sans"/>
              </a:rPr>
              <a:t>Mrs. Eva Kuminková – UNESCO-trained facilitator for intangible cultural heritage, delivered the online ICH inventory training, together with Rachel Gefferie, UNESCO representative for NAKS Suriname</a:t>
            </a:r>
            <a:endParaRPr sz="700"/>
          </a:p>
          <a:p>
            <a:pPr marL="0" marR="0" lvl="0" indent="0" algn="ctr" rtl="0">
              <a:lnSpc>
                <a:spcPct val="36842"/>
              </a:lnSpc>
              <a:spcBef>
                <a:spcPts val="0"/>
              </a:spcBef>
              <a:spcAft>
                <a:spcPts val="0"/>
              </a:spcAft>
              <a:buNone/>
            </a:pPr>
            <a:endParaRPr sz="1000" b="1">
              <a:solidFill>
                <a:srgbClr val="36211B"/>
              </a:solidFill>
              <a:latin typeface="Public Sans"/>
              <a:ea typeface="Public Sans"/>
              <a:cs typeface="Public Sans"/>
              <a:sym typeface="Public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152"/>
        <p:cNvGrpSpPr/>
        <p:nvPr/>
      </p:nvGrpSpPr>
      <p:grpSpPr>
        <a:xfrm>
          <a:off x="0" y="0"/>
          <a:ext cx="0" cy="0"/>
          <a:chOff x="0" y="0"/>
          <a:chExt cx="0" cy="0"/>
        </a:xfrm>
      </p:grpSpPr>
      <p:sp>
        <p:nvSpPr>
          <p:cNvPr id="153" name="Google Shape;153;p20"/>
          <p:cNvSpPr/>
          <p:nvPr/>
        </p:nvSpPr>
        <p:spPr>
          <a:xfrm>
            <a:off x="0" y="0"/>
            <a:ext cx="9144000" cy="188112"/>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3">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4" name="Google Shape;154;p20"/>
          <p:cNvSpPr/>
          <p:nvPr/>
        </p:nvSpPr>
        <p:spPr>
          <a:xfrm>
            <a:off x="0" y="14157"/>
            <a:ext cx="684027" cy="684027"/>
          </a:xfrm>
          <a:custGeom>
            <a:avLst/>
            <a:gdLst/>
            <a:ahLst/>
            <a:cxnLst/>
            <a:rect l="l" t="t" r="r" b="b"/>
            <a:pathLst>
              <a:path w="1368053" h="1368053" extrusionOk="0">
                <a:moveTo>
                  <a:pt x="0" y="0"/>
                </a:moveTo>
                <a:lnTo>
                  <a:pt x="1368053" y="0"/>
                </a:lnTo>
                <a:lnTo>
                  <a:pt x="1368053" y="1368053"/>
                </a:lnTo>
                <a:lnTo>
                  <a:pt x="0" y="136805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20"/>
          <p:cNvSpPr/>
          <p:nvPr/>
        </p:nvSpPr>
        <p:spPr>
          <a:xfrm rot="-1486508">
            <a:off x="225502" y="1782745"/>
            <a:ext cx="1277330" cy="1714994"/>
          </a:xfrm>
          <a:custGeom>
            <a:avLst/>
            <a:gdLst/>
            <a:ahLst/>
            <a:cxnLst/>
            <a:rect l="l" t="t" r="r" b="b"/>
            <a:pathLst>
              <a:path w="2548932" h="3422297" extrusionOk="0">
                <a:moveTo>
                  <a:pt x="0" y="0"/>
                </a:moveTo>
                <a:lnTo>
                  <a:pt x="2548931" y="0"/>
                </a:lnTo>
                <a:lnTo>
                  <a:pt x="2548931" y="3422296"/>
                </a:lnTo>
                <a:lnTo>
                  <a:pt x="0" y="3422296"/>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20"/>
          <p:cNvSpPr/>
          <p:nvPr/>
        </p:nvSpPr>
        <p:spPr>
          <a:xfrm rot="-1100666">
            <a:off x="2988623" y="2037720"/>
            <a:ext cx="1649557" cy="1942523"/>
          </a:xfrm>
          <a:custGeom>
            <a:avLst/>
            <a:gdLst/>
            <a:ahLst/>
            <a:cxnLst/>
            <a:rect l="l" t="t" r="r" b="b"/>
            <a:pathLst>
              <a:path w="3296272" h="3875563" extrusionOk="0">
                <a:moveTo>
                  <a:pt x="0" y="0"/>
                </a:moveTo>
                <a:lnTo>
                  <a:pt x="3296272" y="0"/>
                </a:lnTo>
                <a:lnTo>
                  <a:pt x="3296272" y="3875563"/>
                </a:lnTo>
                <a:lnTo>
                  <a:pt x="0" y="3875563"/>
                </a:lnTo>
                <a:lnTo>
                  <a:pt x="0" y="0"/>
                </a:lnTo>
                <a:close/>
              </a:path>
            </a:pathLst>
          </a:custGeom>
          <a:blipFill rotWithShape="1">
            <a:blip r:embed="rId6">
              <a:alphaModFix/>
            </a:blip>
            <a:stretch>
              <a:fillRect t="-6699" b="-669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20"/>
          <p:cNvSpPr/>
          <p:nvPr/>
        </p:nvSpPr>
        <p:spPr>
          <a:xfrm rot="-1301707">
            <a:off x="5945270" y="1941066"/>
            <a:ext cx="1891743" cy="1891743"/>
          </a:xfrm>
          <a:custGeom>
            <a:avLst/>
            <a:gdLst/>
            <a:ahLst/>
            <a:cxnLst/>
            <a:rect l="l" t="t" r="r" b="b"/>
            <a:pathLst>
              <a:path w="3780086" h="3780086" extrusionOk="0">
                <a:moveTo>
                  <a:pt x="0" y="0"/>
                </a:moveTo>
                <a:lnTo>
                  <a:pt x="3780086" y="0"/>
                </a:lnTo>
                <a:lnTo>
                  <a:pt x="3780086" y="3780086"/>
                </a:lnTo>
                <a:lnTo>
                  <a:pt x="0" y="3780086"/>
                </a:lnTo>
                <a:lnTo>
                  <a:pt x="0"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20"/>
          <p:cNvSpPr/>
          <p:nvPr/>
        </p:nvSpPr>
        <p:spPr>
          <a:xfrm rot="1062721">
            <a:off x="7651691" y="2804932"/>
            <a:ext cx="1355745" cy="1689133"/>
          </a:xfrm>
          <a:custGeom>
            <a:avLst/>
            <a:gdLst/>
            <a:ahLst/>
            <a:cxnLst/>
            <a:rect l="l" t="t" r="r" b="b"/>
            <a:pathLst>
              <a:path w="2704670" h="3369768" extrusionOk="0">
                <a:moveTo>
                  <a:pt x="0" y="0"/>
                </a:moveTo>
                <a:lnTo>
                  <a:pt x="2704669" y="0"/>
                </a:lnTo>
                <a:lnTo>
                  <a:pt x="2704669" y="3369768"/>
                </a:lnTo>
                <a:lnTo>
                  <a:pt x="0" y="3369768"/>
                </a:lnTo>
                <a:lnTo>
                  <a:pt x="0" y="0"/>
                </a:lnTo>
                <a:close/>
              </a:path>
            </a:pathLst>
          </a:custGeom>
          <a:blipFill rotWithShape="1">
            <a:blip r:embed="rId8">
              <a:alphaModFix/>
            </a:blip>
            <a:stretch>
              <a:fillRect t="-3509" b="-350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20"/>
          <p:cNvSpPr/>
          <p:nvPr/>
        </p:nvSpPr>
        <p:spPr>
          <a:xfrm rot="2054641">
            <a:off x="4136492" y="2634201"/>
            <a:ext cx="1663056" cy="2211213"/>
          </a:xfrm>
          <a:custGeom>
            <a:avLst/>
            <a:gdLst/>
            <a:ahLst/>
            <a:cxnLst/>
            <a:rect l="l" t="t" r="r" b="b"/>
            <a:pathLst>
              <a:path w="3312681" h="4416908" extrusionOk="0">
                <a:moveTo>
                  <a:pt x="0" y="0"/>
                </a:moveTo>
                <a:lnTo>
                  <a:pt x="3312681" y="0"/>
                </a:lnTo>
                <a:lnTo>
                  <a:pt x="3312681" y="4416908"/>
                </a:lnTo>
                <a:lnTo>
                  <a:pt x="0" y="4416908"/>
                </a:lnTo>
                <a:lnTo>
                  <a:pt x="0" y="0"/>
                </a:lnTo>
                <a:close/>
              </a:path>
            </a:pathLst>
          </a:custGeom>
          <a:blipFill rotWithShape="1">
            <a:blip r:embed="rId9">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20"/>
          <p:cNvSpPr/>
          <p:nvPr/>
        </p:nvSpPr>
        <p:spPr>
          <a:xfrm rot="1463806">
            <a:off x="708481" y="3311219"/>
            <a:ext cx="1974259" cy="1552075"/>
          </a:xfrm>
          <a:custGeom>
            <a:avLst/>
            <a:gdLst/>
            <a:ahLst/>
            <a:cxnLst/>
            <a:rect l="l" t="t" r="r" b="b"/>
            <a:pathLst>
              <a:path w="3929992" h="3095918" extrusionOk="0">
                <a:moveTo>
                  <a:pt x="0" y="0"/>
                </a:moveTo>
                <a:lnTo>
                  <a:pt x="3929992" y="0"/>
                </a:lnTo>
                <a:lnTo>
                  <a:pt x="3929992" y="3095918"/>
                </a:lnTo>
                <a:lnTo>
                  <a:pt x="0" y="3095918"/>
                </a:lnTo>
                <a:lnTo>
                  <a:pt x="0" y="0"/>
                </a:lnTo>
                <a:close/>
              </a:path>
            </a:pathLst>
          </a:custGeom>
          <a:blipFill rotWithShape="1">
            <a:blip r:embed="rId10">
              <a:alphaModFix/>
            </a:blip>
            <a:stretch>
              <a:fillRect l="-4669" r="-4669" b="-452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20"/>
          <p:cNvSpPr/>
          <p:nvPr/>
        </p:nvSpPr>
        <p:spPr>
          <a:xfrm rot="-2578145">
            <a:off x="2492914" y="2028133"/>
            <a:ext cx="191118" cy="573231"/>
          </a:xfrm>
          <a:custGeom>
            <a:avLst/>
            <a:gdLst/>
            <a:ahLst/>
            <a:cxnLst/>
            <a:rect l="l" t="t" r="r" b="b"/>
            <a:pathLst>
              <a:path w="383137" h="1145245" extrusionOk="0">
                <a:moveTo>
                  <a:pt x="0" y="0"/>
                </a:moveTo>
                <a:lnTo>
                  <a:pt x="383136" y="0"/>
                </a:lnTo>
                <a:lnTo>
                  <a:pt x="383136" y="1145245"/>
                </a:lnTo>
                <a:lnTo>
                  <a:pt x="0" y="1145245"/>
                </a:lnTo>
                <a:lnTo>
                  <a:pt x="0" y="0"/>
                </a:lnTo>
                <a:close/>
              </a:path>
            </a:pathLst>
          </a:custGeom>
          <a:blipFill rotWithShape="1">
            <a:blip r:embed="rId11">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2" name="Google Shape;162;p20"/>
          <p:cNvSpPr/>
          <p:nvPr/>
        </p:nvSpPr>
        <p:spPr>
          <a:xfrm>
            <a:off x="5267364" y="1936617"/>
            <a:ext cx="240811" cy="755483"/>
          </a:xfrm>
          <a:custGeom>
            <a:avLst/>
            <a:gdLst/>
            <a:ahLst/>
            <a:cxnLst/>
            <a:rect l="l" t="t" r="r" b="b"/>
            <a:pathLst>
              <a:path w="481621" h="1510967" extrusionOk="0">
                <a:moveTo>
                  <a:pt x="0" y="0"/>
                </a:moveTo>
                <a:lnTo>
                  <a:pt x="481621" y="0"/>
                </a:lnTo>
                <a:lnTo>
                  <a:pt x="481621" y="1510967"/>
                </a:lnTo>
                <a:lnTo>
                  <a:pt x="0" y="1510967"/>
                </a:lnTo>
                <a:lnTo>
                  <a:pt x="0" y="0"/>
                </a:lnTo>
                <a:close/>
              </a:path>
            </a:pathLst>
          </a:custGeom>
          <a:blipFill rotWithShape="1">
            <a:blip r:embed="rId12">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3" name="Google Shape;163;p20"/>
          <p:cNvSpPr txBox="1"/>
          <p:nvPr/>
        </p:nvSpPr>
        <p:spPr>
          <a:xfrm>
            <a:off x="7692422" y="1852650"/>
            <a:ext cx="1286700" cy="332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900">
                <a:solidFill>
                  <a:srgbClr val="36211B"/>
                </a:solidFill>
                <a:latin typeface="Fraunces Light"/>
                <a:ea typeface="Fraunces Light"/>
                <a:cs typeface="Fraunces Light"/>
                <a:sym typeface="Fraunces Light"/>
              </a:rPr>
              <a:t>Setdansi seminar in NAKS centre</a:t>
            </a:r>
            <a:endParaRPr sz="700"/>
          </a:p>
        </p:txBody>
      </p:sp>
      <p:sp>
        <p:nvSpPr>
          <p:cNvPr id="164" name="Google Shape;164;p20"/>
          <p:cNvSpPr/>
          <p:nvPr/>
        </p:nvSpPr>
        <p:spPr>
          <a:xfrm rot="2809291">
            <a:off x="7858782" y="1836819"/>
            <a:ext cx="241066" cy="753536"/>
          </a:xfrm>
          <a:custGeom>
            <a:avLst/>
            <a:gdLst/>
            <a:ahLst/>
            <a:cxnLst/>
            <a:rect l="l" t="t" r="r" b="b"/>
            <a:pathLst>
              <a:path w="481621" h="1510967" extrusionOk="0">
                <a:moveTo>
                  <a:pt x="0" y="0"/>
                </a:moveTo>
                <a:lnTo>
                  <a:pt x="481620" y="0"/>
                </a:lnTo>
                <a:lnTo>
                  <a:pt x="481620" y="1510967"/>
                </a:lnTo>
                <a:lnTo>
                  <a:pt x="0" y="1510967"/>
                </a:lnTo>
                <a:lnTo>
                  <a:pt x="0" y="0"/>
                </a:lnTo>
                <a:close/>
              </a:path>
            </a:pathLst>
          </a:custGeom>
          <a:blipFill rotWithShape="1">
            <a:blip r:embed="rId12">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5" name="Google Shape;165;p20"/>
          <p:cNvSpPr txBox="1"/>
          <p:nvPr/>
        </p:nvSpPr>
        <p:spPr>
          <a:xfrm>
            <a:off x="6405693" y="4368272"/>
            <a:ext cx="1286700" cy="526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900">
                <a:solidFill>
                  <a:srgbClr val="36211B"/>
                </a:solidFill>
                <a:latin typeface="Fraunces Light"/>
                <a:ea typeface="Fraunces Light"/>
                <a:cs typeface="Fraunces Light"/>
                <a:sym typeface="Fraunces Light"/>
              </a:rPr>
              <a:t>Requesting collab with other cultural organisations</a:t>
            </a:r>
            <a:endParaRPr sz="700"/>
          </a:p>
        </p:txBody>
      </p:sp>
      <p:sp>
        <p:nvSpPr>
          <p:cNvPr id="166" name="Google Shape;166;p20"/>
          <p:cNvSpPr/>
          <p:nvPr/>
        </p:nvSpPr>
        <p:spPr>
          <a:xfrm rot="-6146126">
            <a:off x="7514829" y="4172804"/>
            <a:ext cx="191267" cy="574516"/>
          </a:xfrm>
          <a:custGeom>
            <a:avLst/>
            <a:gdLst/>
            <a:ahLst/>
            <a:cxnLst/>
            <a:rect l="l" t="t" r="r" b="b"/>
            <a:pathLst>
              <a:path w="383137" h="1145245" extrusionOk="0">
                <a:moveTo>
                  <a:pt x="0" y="0"/>
                </a:moveTo>
                <a:lnTo>
                  <a:pt x="383137" y="0"/>
                </a:lnTo>
                <a:lnTo>
                  <a:pt x="383137" y="1145245"/>
                </a:lnTo>
                <a:lnTo>
                  <a:pt x="0" y="1145245"/>
                </a:lnTo>
                <a:lnTo>
                  <a:pt x="0" y="0"/>
                </a:lnTo>
                <a:close/>
              </a:path>
            </a:pathLst>
          </a:custGeom>
          <a:blipFill rotWithShape="1">
            <a:blip r:embed="rId11">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7" name="Google Shape;167;p20"/>
          <p:cNvSpPr/>
          <p:nvPr/>
        </p:nvSpPr>
        <p:spPr>
          <a:xfrm rot="-5400000">
            <a:off x="1593475" y="1211738"/>
            <a:ext cx="195269" cy="789690"/>
          </a:xfrm>
          <a:custGeom>
            <a:avLst/>
            <a:gdLst/>
            <a:ahLst/>
            <a:cxnLst/>
            <a:rect l="l" t="t" r="r" b="b"/>
            <a:pathLst>
              <a:path w="390538" h="1579380" extrusionOk="0">
                <a:moveTo>
                  <a:pt x="0" y="0"/>
                </a:moveTo>
                <a:lnTo>
                  <a:pt x="390537" y="0"/>
                </a:lnTo>
                <a:lnTo>
                  <a:pt x="390537" y="1579380"/>
                </a:lnTo>
                <a:lnTo>
                  <a:pt x="0" y="1579380"/>
                </a:lnTo>
                <a:lnTo>
                  <a:pt x="0" y="0"/>
                </a:lnTo>
                <a:close/>
              </a:path>
            </a:pathLst>
          </a:custGeom>
          <a:blipFill rotWithShape="1">
            <a:blip r:embed="rId1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8" name="Google Shape;168;p20"/>
          <p:cNvSpPr txBox="1"/>
          <p:nvPr/>
        </p:nvSpPr>
        <p:spPr>
          <a:xfrm>
            <a:off x="6405693" y="917258"/>
            <a:ext cx="2238600" cy="6096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200">
                <a:solidFill>
                  <a:srgbClr val="36211B"/>
                </a:solidFill>
                <a:latin typeface="Fraunces Light"/>
                <a:ea typeface="Fraunces Light"/>
                <a:cs typeface="Fraunces Light"/>
                <a:sym typeface="Fraunces Light"/>
              </a:rPr>
              <a:t>Engage the community in the gathering of the inventory activities</a:t>
            </a:r>
            <a:endParaRPr sz="700"/>
          </a:p>
        </p:txBody>
      </p:sp>
      <p:sp>
        <p:nvSpPr>
          <p:cNvPr id="169" name="Google Shape;169;p20"/>
          <p:cNvSpPr txBox="1"/>
          <p:nvPr/>
        </p:nvSpPr>
        <p:spPr>
          <a:xfrm>
            <a:off x="3516841" y="977567"/>
            <a:ext cx="2238600" cy="6096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200">
                <a:solidFill>
                  <a:srgbClr val="36211B"/>
                </a:solidFill>
                <a:latin typeface="Fraunces Light"/>
                <a:ea typeface="Fraunces Light"/>
                <a:cs typeface="Fraunces Light"/>
                <a:sym typeface="Fraunces Light"/>
              </a:rPr>
              <a:t>Seek consent from the communities to conduct the inventory</a:t>
            </a:r>
            <a:endParaRPr sz="700"/>
          </a:p>
        </p:txBody>
      </p:sp>
      <p:sp>
        <p:nvSpPr>
          <p:cNvPr id="170" name="Google Shape;170;p20"/>
          <p:cNvSpPr/>
          <p:nvPr/>
        </p:nvSpPr>
        <p:spPr>
          <a:xfrm rot="-5400000">
            <a:off x="4534453" y="1288483"/>
            <a:ext cx="195269" cy="789690"/>
          </a:xfrm>
          <a:custGeom>
            <a:avLst/>
            <a:gdLst/>
            <a:ahLst/>
            <a:cxnLst/>
            <a:rect l="l" t="t" r="r" b="b"/>
            <a:pathLst>
              <a:path w="390538" h="1579380" extrusionOk="0">
                <a:moveTo>
                  <a:pt x="0" y="0"/>
                </a:moveTo>
                <a:lnTo>
                  <a:pt x="390538" y="0"/>
                </a:lnTo>
                <a:lnTo>
                  <a:pt x="390538" y="1579380"/>
                </a:lnTo>
                <a:lnTo>
                  <a:pt x="0" y="1579380"/>
                </a:lnTo>
                <a:lnTo>
                  <a:pt x="0" y="0"/>
                </a:lnTo>
                <a:close/>
              </a:path>
            </a:pathLst>
          </a:custGeom>
          <a:blipFill rotWithShape="1">
            <a:blip r:embed="rId1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1" name="Google Shape;171;p20"/>
          <p:cNvSpPr/>
          <p:nvPr/>
        </p:nvSpPr>
        <p:spPr>
          <a:xfrm rot="-5400000">
            <a:off x="7427377" y="1214884"/>
            <a:ext cx="195269" cy="789690"/>
          </a:xfrm>
          <a:custGeom>
            <a:avLst/>
            <a:gdLst/>
            <a:ahLst/>
            <a:cxnLst/>
            <a:rect l="l" t="t" r="r" b="b"/>
            <a:pathLst>
              <a:path w="390538" h="1579380" extrusionOk="0">
                <a:moveTo>
                  <a:pt x="0" y="0"/>
                </a:moveTo>
                <a:lnTo>
                  <a:pt x="390538" y="0"/>
                </a:lnTo>
                <a:lnTo>
                  <a:pt x="390538" y="1579379"/>
                </a:lnTo>
                <a:lnTo>
                  <a:pt x="0" y="1579379"/>
                </a:lnTo>
                <a:lnTo>
                  <a:pt x="0" y="0"/>
                </a:lnTo>
                <a:close/>
              </a:path>
            </a:pathLst>
          </a:custGeom>
          <a:blipFill rotWithShape="1">
            <a:blip r:embed="rId1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2" name="Google Shape;172;p20"/>
          <p:cNvSpPr/>
          <p:nvPr/>
        </p:nvSpPr>
        <p:spPr>
          <a:xfrm rot="8453534">
            <a:off x="1678007" y="2745352"/>
            <a:ext cx="517936" cy="454348"/>
          </a:xfrm>
          <a:custGeom>
            <a:avLst/>
            <a:gdLst/>
            <a:ahLst/>
            <a:cxnLst/>
            <a:rect l="l" t="t" r="r" b="b"/>
            <a:pathLst>
              <a:path w="1037157" h="912698" extrusionOk="0">
                <a:moveTo>
                  <a:pt x="0" y="0"/>
                </a:moveTo>
                <a:lnTo>
                  <a:pt x="1037157" y="0"/>
                </a:lnTo>
                <a:lnTo>
                  <a:pt x="1037157" y="912698"/>
                </a:lnTo>
                <a:lnTo>
                  <a:pt x="0" y="912698"/>
                </a:lnTo>
                <a:lnTo>
                  <a:pt x="0" y="0"/>
                </a:lnTo>
                <a:close/>
              </a:path>
            </a:pathLst>
          </a:custGeom>
          <a:blipFill rotWithShape="1">
            <a:blip r:embed="rId1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3" name="Google Shape;173;p20"/>
          <p:cNvSpPr txBox="1"/>
          <p:nvPr/>
        </p:nvSpPr>
        <p:spPr>
          <a:xfrm>
            <a:off x="514350" y="386715"/>
            <a:ext cx="7095000" cy="2772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800" b="1">
                <a:solidFill>
                  <a:srgbClr val="1DA258"/>
                </a:solidFill>
                <a:latin typeface="Public Sans Medium"/>
                <a:ea typeface="Public Sans Medium"/>
                <a:cs typeface="Public Sans Medium"/>
                <a:sym typeface="Public Sans Medium"/>
              </a:rPr>
              <a:t>SETTING OUT THE COMMUNITY PARTICIPATION PLAN</a:t>
            </a:r>
            <a:endParaRPr sz="700"/>
          </a:p>
        </p:txBody>
      </p:sp>
      <p:sp>
        <p:nvSpPr>
          <p:cNvPr id="174" name="Google Shape;174;p20"/>
          <p:cNvSpPr txBox="1"/>
          <p:nvPr/>
        </p:nvSpPr>
        <p:spPr>
          <a:xfrm>
            <a:off x="7692422" y="4853464"/>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36211B"/>
                </a:solidFill>
                <a:latin typeface="Public Sans Thin"/>
                <a:ea typeface="Public Sans Thin"/>
                <a:cs typeface="Public Sans Thin"/>
                <a:sym typeface="Public Sans Thin"/>
              </a:rPr>
              <a:t>6</a:t>
            </a:r>
            <a:endParaRPr sz="700"/>
          </a:p>
        </p:txBody>
      </p:sp>
      <p:sp>
        <p:nvSpPr>
          <p:cNvPr id="175" name="Google Shape;175;p20"/>
          <p:cNvSpPr txBox="1"/>
          <p:nvPr/>
        </p:nvSpPr>
        <p:spPr>
          <a:xfrm>
            <a:off x="615056" y="1022033"/>
            <a:ext cx="2238600" cy="397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 sz="1200">
                <a:solidFill>
                  <a:srgbClr val="36211B"/>
                </a:solidFill>
                <a:latin typeface="Fraunces Light"/>
                <a:ea typeface="Fraunces Light"/>
                <a:cs typeface="Fraunces Light"/>
                <a:sym typeface="Fraunces Light"/>
              </a:rPr>
              <a:t>Locate the communities still practicing the </a:t>
            </a:r>
            <a:r>
              <a:rPr lang="en" sz="1200" b="1" i="1" u="sng">
                <a:solidFill>
                  <a:srgbClr val="36211B"/>
                </a:solidFill>
                <a:latin typeface="Fraunces"/>
                <a:ea typeface="Fraunces"/>
                <a:cs typeface="Fraunces"/>
                <a:sym typeface="Fraunces"/>
              </a:rPr>
              <a:t>Setdansi</a:t>
            </a:r>
            <a:endParaRPr sz="700"/>
          </a:p>
        </p:txBody>
      </p:sp>
      <p:sp>
        <p:nvSpPr>
          <p:cNvPr id="176" name="Google Shape;176;p20"/>
          <p:cNvSpPr txBox="1"/>
          <p:nvPr/>
        </p:nvSpPr>
        <p:spPr>
          <a:xfrm>
            <a:off x="4771933" y="4895374"/>
            <a:ext cx="3796200" cy="1230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 sz="800" b="1">
                <a:solidFill>
                  <a:srgbClr val="36211B"/>
                </a:solidFill>
                <a:latin typeface="Public Sans Medium"/>
                <a:ea typeface="Public Sans Medium"/>
                <a:cs typeface="Public Sans Medium"/>
                <a:sym typeface="Public Sans Medium"/>
              </a:rPr>
              <a:t>Rachel Gefferie - Darell Geldorp</a:t>
            </a:r>
            <a:endParaRPr sz="700"/>
          </a:p>
        </p:txBody>
      </p:sp>
      <p:sp>
        <p:nvSpPr>
          <p:cNvPr id="177" name="Google Shape;177;p20"/>
          <p:cNvSpPr txBox="1"/>
          <p:nvPr/>
        </p:nvSpPr>
        <p:spPr>
          <a:xfrm>
            <a:off x="2322427" y="1933284"/>
            <a:ext cx="1286700" cy="169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100">
                <a:solidFill>
                  <a:srgbClr val="36211B"/>
                </a:solidFill>
                <a:latin typeface="Fraunces Light"/>
                <a:ea typeface="Fraunces Light"/>
                <a:cs typeface="Fraunces Light"/>
                <a:sym typeface="Fraunces Light"/>
              </a:rPr>
              <a:t>the consent form</a:t>
            </a:r>
            <a:endParaRPr sz="700"/>
          </a:p>
        </p:txBody>
      </p:sp>
      <p:sp>
        <p:nvSpPr>
          <p:cNvPr id="178" name="Google Shape;178;p20"/>
          <p:cNvSpPr txBox="1"/>
          <p:nvPr/>
        </p:nvSpPr>
        <p:spPr>
          <a:xfrm>
            <a:off x="4572000" y="1852650"/>
            <a:ext cx="1286700" cy="5265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900">
                <a:solidFill>
                  <a:srgbClr val="36211B"/>
                </a:solidFill>
                <a:latin typeface="Fraunces Light"/>
                <a:ea typeface="Fraunces Light"/>
                <a:cs typeface="Fraunces Light"/>
                <a:sym typeface="Fraunces Light"/>
              </a:rPr>
              <a:t>The questionnaire written in collab with </a:t>
            </a:r>
            <a:r>
              <a:rPr lang="en" sz="900" i="1">
                <a:solidFill>
                  <a:srgbClr val="36211B"/>
                </a:solidFill>
                <a:latin typeface="Fraunces Light"/>
                <a:ea typeface="Fraunces Light"/>
                <a:cs typeface="Fraunces Light"/>
                <a:sym typeface="Fraunces Light"/>
              </a:rPr>
              <a:t>Setdansi</a:t>
            </a:r>
            <a:r>
              <a:rPr lang="en" sz="900">
                <a:solidFill>
                  <a:srgbClr val="36211B"/>
                </a:solidFill>
                <a:latin typeface="Fraunces Light"/>
                <a:ea typeface="Fraunces Light"/>
                <a:cs typeface="Fraunces Light"/>
                <a:sym typeface="Fraunces Light"/>
              </a:rPr>
              <a:t> experts</a:t>
            </a:r>
            <a:endParaRPr sz="700"/>
          </a:p>
        </p:txBody>
      </p:sp>
      <p:sp>
        <p:nvSpPr>
          <p:cNvPr id="179" name="Google Shape;179;p20"/>
          <p:cNvSpPr txBox="1"/>
          <p:nvPr/>
        </p:nvSpPr>
        <p:spPr>
          <a:xfrm rot="3504403">
            <a:off x="1391452" y="2601610"/>
            <a:ext cx="1662385" cy="33254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900">
                <a:solidFill>
                  <a:srgbClr val="36211B"/>
                </a:solidFill>
                <a:latin typeface="Fraunces Light"/>
                <a:ea typeface="Fraunces Light"/>
                <a:cs typeface="Fraunces Light"/>
                <a:sym typeface="Fraunces Light"/>
              </a:rPr>
              <a:t>One of the </a:t>
            </a:r>
            <a:r>
              <a:rPr lang="en" sz="900" i="1">
                <a:solidFill>
                  <a:srgbClr val="36211B"/>
                </a:solidFill>
                <a:latin typeface="Fraunces Light"/>
                <a:ea typeface="Fraunces Light"/>
                <a:cs typeface="Fraunces Light"/>
                <a:sym typeface="Fraunces Light"/>
              </a:rPr>
              <a:t>setdansi</a:t>
            </a:r>
            <a:r>
              <a:rPr lang="en" sz="900">
                <a:solidFill>
                  <a:srgbClr val="36211B"/>
                </a:solidFill>
                <a:latin typeface="Fraunces Light"/>
                <a:ea typeface="Fraunces Light"/>
                <a:cs typeface="Fraunces Light"/>
                <a:sym typeface="Fraunces Light"/>
              </a:rPr>
              <a:t> experts</a:t>
            </a:r>
            <a:endParaRPr sz="700"/>
          </a:p>
          <a:p>
            <a:pPr marL="0" marR="0" lvl="0" indent="0" algn="ctr" rtl="0">
              <a:lnSpc>
                <a:spcPct val="140000"/>
              </a:lnSpc>
              <a:spcBef>
                <a:spcPts val="0"/>
              </a:spcBef>
              <a:spcAft>
                <a:spcPts val="0"/>
              </a:spcAft>
              <a:buNone/>
            </a:pPr>
            <a:r>
              <a:rPr lang="en" sz="900">
                <a:solidFill>
                  <a:srgbClr val="36211B"/>
                </a:solidFill>
                <a:latin typeface="Fraunces Light"/>
                <a:ea typeface="Fraunces Light"/>
                <a:cs typeface="Fraunces Light"/>
                <a:sym typeface="Fraunces Light"/>
              </a:rPr>
              <a:t>Mr. Marlon Brando Williams</a:t>
            </a:r>
            <a:endParaRPr sz="700"/>
          </a:p>
        </p:txBody>
      </p:sp>
      <p:sp>
        <p:nvSpPr>
          <p:cNvPr id="180" name="Google Shape;180;p20"/>
          <p:cNvSpPr/>
          <p:nvPr/>
        </p:nvSpPr>
        <p:spPr>
          <a:xfrm>
            <a:off x="0" y="0"/>
            <a:ext cx="9144000" cy="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chemeClr val="dk1"/>
              </a:buClr>
              <a:buSzPts val="600"/>
              <a:buFont typeface="Calibri"/>
              <a:buNone/>
            </a:pPr>
            <a:r>
              <a:rPr lang="en" sz="600" b="0" i="0" u="none" strike="noStrike" cap="none">
                <a:solidFill>
                  <a:schemeClr val="dk1"/>
                </a:solidFill>
                <a:latin typeface="Calibri"/>
                <a:ea typeface="Calibri"/>
                <a:cs typeface="Calibri"/>
                <a:sym typeface="Calibri"/>
              </a:rPr>
              <a:t>Marlon Brando Williams</a:t>
            </a:r>
            <a:endParaRPr sz="9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6E3"/>
        </a:solidFill>
        <a:effectLst/>
      </p:bgPr>
    </p:bg>
    <p:spTree>
      <p:nvGrpSpPr>
        <p:cNvPr id="1" name="Shape 184"/>
        <p:cNvGrpSpPr/>
        <p:nvPr/>
      </p:nvGrpSpPr>
      <p:grpSpPr>
        <a:xfrm>
          <a:off x="0" y="0"/>
          <a:ext cx="0" cy="0"/>
          <a:chOff x="0" y="0"/>
          <a:chExt cx="0" cy="0"/>
        </a:xfrm>
      </p:grpSpPr>
      <p:pic>
        <p:nvPicPr>
          <p:cNvPr id="185" name="Google Shape;185;p21"/>
          <p:cNvPicPr preferRelativeResize="0"/>
          <p:nvPr/>
        </p:nvPicPr>
        <p:blipFill rotWithShape="1">
          <a:blip r:embed="rId3">
            <a:alphaModFix/>
          </a:blip>
          <a:srcRect l="27415" r="27419"/>
          <a:stretch/>
        </p:blipFill>
        <p:spPr>
          <a:xfrm>
            <a:off x="5022780" y="0"/>
            <a:ext cx="4121221" cy="5143500"/>
          </a:xfrm>
          <a:prstGeom prst="rect">
            <a:avLst/>
          </a:prstGeom>
          <a:noFill/>
          <a:ln>
            <a:noFill/>
          </a:ln>
        </p:spPr>
      </p:pic>
      <p:sp>
        <p:nvSpPr>
          <p:cNvPr id="186" name="Google Shape;186;p21"/>
          <p:cNvSpPr/>
          <p:nvPr/>
        </p:nvSpPr>
        <p:spPr>
          <a:xfrm>
            <a:off x="0" y="0"/>
            <a:ext cx="9144000" cy="188112"/>
          </a:xfrm>
          <a:custGeom>
            <a:avLst/>
            <a:gdLst/>
            <a:ahLst/>
            <a:cxnLst/>
            <a:rect l="l" t="t" r="r" b="b"/>
            <a:pathLst>
              <a:path w="18288000" h="376223" extrusionOk="0">
                <a:moveTo>
                  <a:pt x="0" y="0"/>
                </a:moveTo>
                <a:lnTo>
                  <a:pt x="18288000" y="0"/>
                </a:lnTo>
                <a:lnTo>
                  <a:pt x="18288000" y="376223"/>
                </a:lnTo>
                <a:lnTo>
                  <a:pt x="0" y="376223"/>
                </a:lnTo>
                <a:lnTo>
                  <a:pt x="0" y="0"/>
                </a:lnTo>
                <a:close/>
              </a:path>
            </a:pathLst>
          </a:custGeom>
          <a:blipFill rotWithShape="1">
            <a:blip r:embed="rId4">
              <a:alphaModFix/>
            </a:blip>
            <a:stretch>
              <a:fillRect t="-1530764" b="-1101474"/>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7" name="Google Shape;187;p21"/>
          <p:cNvSpPr/>
          <p:nvPr/>
        </p:nvSpPr>
        <p:spPr>
          <a:xfrm>
            <a:off x="0" y="4459474"/>
            <a:ext cx="684027" cy="684026"/>
          </a:xfrm>
          <a:custGeom>
            <a:avLst/>
            <a:gdLst/>
            <a:ahLst/>
            <a:cxnLst/>
            <a:rect l="l" t="t" r="r" b="b"/>
            <a:pathLst>
              <a:path w="1368053" h="1368053" extrusionOk="0">
                <a:moveTo>
                  <a:pt x="0" y="0"/>
                </a:moveTo>
                <a:lnTo>
                  <a:pt x="1368053" y="0"/>
                </a:lnTo>
                <a:lnTo>
                  <a:pt x="1368053" y="1368053"/>
                </a:lnTo>
                <a:lnTo>
                  <a:pt x="0" y="1368053"/>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8" name="Google Shape;188;p21"/>
          <p:cNvSpPr/>
          <p:nvPr/>
        </p:nvSpPr>
        <p:spPr>
          <a:xfrm rot="-3521554">
            <a:off x="4066542" y="3856193"/>
            <a:ext cx="1012282" cy="1127035"/>
          </a:xfrm>
          <a:custGeom>
            <a:avLst/>
            <a:gdLst/>
            <a:ahLst/>
            <a:cxnLst/>
            <a:rect l="l" t="t" r="r" b="b"/>
            <a:pathLst>
              <a:path w="2023124" h="2252466" extrusionOk="0">
                <a:moveTo>
                  <a:pt x="0" y="0"/>
                </a:moveTo>
                <a:lnTo>
                  <a:pt x="2023124" y="0"/>
                </a:lnTo>
                <a:lnTo>
                  <a:pt x="2023124" y="2252466"/>
                </a:lnTo>
                <a:lnTo>
                  <a:pt x="0" y="2252466"/>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9" name="Google Shape;189;p21"/>
          <p:cNvSpPr txBox="1"/>
          <p:nvPr/>
        </p:nvSpPr>
        <p:spPr>
          <a:xfrm>
            <a:off x="7964982" y="4806080"/>
            <a:ext cx="1049400" cy="184800"/>
          </a:xfrm>
          <a:prstGeom prst="rect">
            <a:avLst/>
          </a:prstGeom>
          <a:noFill/>
          <a:ln>
            <a:noFill/>
          </a:ln>
        </p:spPr>
        <p:txBody>
          <a:bodyPr spcFirstLastPara="1" wrap="square" lIns="0" tIns="0" rIns="0" bIns="0" anchor="t" anchorCtr="0">
            <a:spAutoFit/>
          </a:bodyPr>
          <a:lstStyle/>
          <a:p>
            <a:pPr marL="0" marR="0" lvl="0" indent="0" algn="r" rtl="0">
              <a:lnSpc>
                <a:spcPct val="139958"/>
              </a:lnSpc>
              <a:spcBef>
                <a:spcPts val="0"/>
              </a:spcBef>
              <a:spcAft>
                <a:spcPts val="0"/>
              </a:spcAft>
              <a:buNone/>
            </a:pPr>
            <a:r>
              <a:rPr lang="en" sz="1200">
                <a:solidFill>
                  <a:srgbClr val="E8E6E3"/>
                </a:solidFill>
                <a:latin typeface="Public Sans Thin"/>
                <a:ea typeface="Public Sans Thin"/>
                <a:cs typeface="Public Sans Thin"/>
                <a:sym typeface="Public Sans Thin"/>
              </a:rPr>
              <a:t>7</a:t>
            </a:r>
            <a:endParaRPr sz="700"/>
          </a:p>
        </p:txBody>
      </p:sp>
      <p:sp>
        <p:nvSpPr>
          <p:cNvPr id="190" name="Google Shape;190;p21"/>
          <p:cNvSpPr txBox="1"/>
          <p:nvPr/>
        </p:nvSpPr>
        <p:spPr>
          <a:xfrm>
            <a:off x="514350" y="1598615"/>
            <a:ext cx="3564000" cy="2769900"/>
          </a:xfrm>
          <a:prstGeom prst="rect">
            <a:avLst/>
          </a:prstGeom>
          <a:noFill/>
          <a:ln>
            <a:noFill/>
          </a:ln>
        </p:spPr>
        <p:txBody>
          <a:bodyPr spcFirstLastPara="1" wrap="square" lIns="0" tIns="0" rIns="0" bIns="0" anchor="t" anchorCtr="0">
            <a:spAutoFit/>
          </a:bodyPr>
          <a:lstStyle/>
          <a:p>
            <a:pPr marL="254000" marR="0" lvl="1" indent="-127000" algn="l" rtl="0">
              <a:lnSpc>
                <a:spcPct val="139958"/>
              </a:lnSpc>
              <a:spcBef>
                <a:spcPts val="0"/>
              </a:spcBef>
              <a:spcAft>
                <a:spcPts val="0"/>
              </a:spcAft>
              <a:buClr>
                <a:srgbClr val="36211B"/>
              </a:buClr>
              <a:buSzPts val="1200"/>
              <a:buFont typeface="Arial"/>
              <a:buChar char="•"/>
            </a:pPr>
            <a:r>
              <a:rPr lang="en" sz="1200" b="0" i="0" u="none" strike="noStrike" cap="none">
                <a:solidFill>
                  <a:srgbClr val="36211B"/>
                </a:solidFill>
                <a:latin typeface="Public Sans Thin"/>
                <a:ea typeface="Public Sans Thin"/>
                <a:cs typeface="Public Sans Thin"/>
                <a:sym typeface="Public Sans Thin"/>
              </a:rPr>
              <a:t>Availability of volunteers with the right profile</a:t>
            </a:r>
            <a:endParaRPr sz="700"/>
          </a:p>
          <a:p>
            <a:pPr marL="254000" marR="0" lvl="1" indent="-127000" algn="l" rtl="0">
              <a:lnSpc>
                <a:spcPct val="139958"/>
              </a:lnSpc>
              <a:spcBef>
                <a:spcPts val="0"/>
              </a:spcBef>
              <a:spcAft>
                <a:spcPts val="0"/>
              </a:spcAft>
              <a:buClr>
                <a:srgbClr val="36211B"/>
              </a:buClr>
              <a:buSzPts val="1200"/>
              <a:buFont typeface="Arial"/>
              <a:buChar char="•"/>
            </a:pPr>
            <a:r>
              <a:rPr lang="en" sz="1200" b="0" i="0" u="none" strike="noStrike" cap="none">
                <a:solidFill>
                  <a:srgbClr val="36211B"/>
                </a:solidFill>
                <a:latin typeface="Public Sans Thin"/>
                <a:ea typeface="Public Sans Thin"/>
                <a:cs typeface="Public Sans Thin"/>
                <a:sym typeface="Public Sans Thin"/>
              </a:rPr>
              <a:t>Availability of equipment to properly transcribe the conversations with the community and the experts</a:t>
            </a:r>
            <a:endParaRPr sz="700"/>
          </a:p>
          <a:p>
            <a:pPr marL="254000" marR="0" lvl="1" indent="-127000" algn="l" rtl="0">
              <a:lnSpc>
                <a:spcPct val="139958"/>
              </a:lnSpc>
              <a:spcBef>
                <a:spcPts val="0"/>
              </a:spcBef>
              <a:spcAft>
                <a:spcPts val="0"/>
              </a:spcAft>
              <a:buClr>
                <a:srgbClr val="36211B"/>
              </a:buClr>
              <a:buSzPts val="1200"/>
              <a:buFont typeface="Arial"/>
              <a:buChar char="•"/>
            </a:pPr>
            <a:r>
              <a:rPr lang="en" sz="1200" b="0" i="0" u="none" strike="noStrike" cap="none">
                <a:solidFill>
                  <a:srgbClr val="36211B"/>
                </a:solidFill>
                <a:latin typeface="Public Sans Thin"/>
                <a:ea typeface="Public Sans Thin"/>
                <a:cs typeface="Public Sans Thin"/>
                <a:sym typeface="Public Sans Thin"/>
              </a:rPr>
              <a:t>Availability of written information about the S</a:t>
            </a:r>
            <a:r>
              <a:rPr lang="en" sz="1200" b="0" i="1" u="none" strike="noStrike" cap="none">
                <a:solidFill>
                  <a:srgbClr val="36211B"/>
                </a:solidFill>
                <a:latin typeface="Public Sans Thin"/>
                <a:ea typeface="Public Sans Thin"/>
                <a:cs typeface="Public Sans Thin"/>
                <a:sym typeface="Public Sans Thin"/>
              </a:rPr>
              <a:t>etdansi</a:t>
            </a:r>
            <a:endParaRPr sz="1200" b="0" i="1" u="none" strike="noStrike" cap="none">
              <a:solidFill>
                <a:srgbClr val="36211B"/>
              </a:solidFill>
              <a:latin typeface="Public Sans Thin"/>
              <a:ea typeface="Public Sans Thin"/>
              <a:cs typeface="Public Sans Thin"/>
              <a:sym typeface="Public Sans Thin"/>
            </a:endParaRPr>
          </a:p>
          <a:p>
            <a:pPr marL="254000" marR="0" lvl="1" indent="-127000" algn="l" rtl="0">
              <a:lnSpc>
                <a:spcPct val="139958"/>
              </a:lnSpc>
              <a:spcBef>
                <a:spcPts val="0"/>
              </a:spcBef>
              <a:spcAft>
                <a:spcPts val="0"/>
              </a:spcAft>
              <a:buClr>
                <a:srgbClr val="36211B"/>
              </a:buClr>
              <a:buSzPts val="1200"/>
              <a:buFont typeface="Arial"/>
              <a:buChar char="•"/>
            </a:pPr>
            <a:r>
              <a:rPr lang="en" sz="1200" b="0" i="0" u="none" strike="noStrike" cap="none">
                <a:solidFill>
                  <a:srgbClr val="36211B"/>
                </a:solidFill>
                <a:latin typeface="Public Sans Thin"/>
                <a:ea typeface="Public Sans Thin"/>
                <a:cs typeface="Public Sans Thin"/>
                <a:sym typeface="Public Sans Thin"/>
              </a:rPr>
              <a:t>Knowledge that disappeared due to the passing of the older generation of </a:t>
            </a:r>
            <a:r>
              <a:rPr lang="en" sz="1200" b="0" i="1" u="none" strike="noStrike" cap="none">
                <a:solidFill>
                  <a:srgbClr val="36211B"/>
                </a:solidFill>
                <a:latin typeface="Public Sans Thin"/>
                <a:ea typeface="Public Sans Thin"/>
                <a:cs typeface="Public Sans Thin"/>
                <a:sym typeface="Public Sans Thin"/>
              </a:rPr>
              <a:t>Setdansi</a:t>
            </a:r>
            <a:r>
              <a:rPr lang="en" sz="1200" b="0" i="0" u="none" strike="noStrike" cap="none">
                <a:solidFill>
                  <a:srgbClr val="36211B"/>
                </a:solidFill>
                <a:latin typeface="Public Sans Thin"/>
                <a:ea typeface="Public Sans Thin"/>
                <a:cs typeface="Public Sans Thin"/>
                <a:sym typeface="Public Sans Thin"/>
              </a:rPr>
              <a:t> experts</a:t>
            </a:r>
            <a:endParaRPr sz="700"/>
          </a:p>
          <a:p>
            <a:pPr marL="254000" marR="0" lvl="1" indent="-127000" algn="l" rtl="0">
              <a:lnSpc>
                <a:spcPct val="139958"/>
              </a:lnSpc>
              <a:spcBef>
                <a:spcPts val="0"/>
              </a:spcBef>
              <a:spcAft>
                <a:spcPts val="0"/>
              </a:spcAft>
              <a:buClr>
                <a:srgbClr val="36211B"/>
              </a:buClr>
              <a:buSzPts val="1200"/>
              <a:buFont typeface="Arial"/>
              <a:buChar char="•"/>
            </a:pPr>
            <a:r>
              <a:rPr lang="en" sz="1200" b="0" i="0" u="none" strike="noStrike" cap="none">
                <a:solidFill>
                  <a:srgbClr val="36211B"/>
                </a:solidFill>
                <a:latin typeface="Public Sans Thin"/>
                <a:ea typeface="Public Sans Thin"/>
                <a:cs typeface="Public Sans Thin"/>
                <a:sym typeface="Public Sans Thin"/>
              </a:rPr>
              <a:t>A lack of interest by the younger generation, especially young adults. To some the dance was considered ‘old fashioned’.</a:t>
            </a:r>
            <a:endParaRPr sz="700"/>
          </a:p>
        </p:txBody>
      </p:sp>
      <p:sp>
        <p:nvSpPr>
          <p:cNvPr id="191" name="Google Shape;191;p21"/>
          <p:cNvSpPr txBox="1"/>
          <p:nvPr/>
        </p:nvSpPr>
        <p:spPr>
          <a:xfrm>
            <a:off x="514350" y="386715"/>
            <a:ext cx="3695100" cy="10530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800" b="1">
                <a:solidFill>
                  <a:srgbClr val="1DA258"/>
                </a:solidFill>
                <a:latin typeface="Public Sans Medium"/>
                <a:ea typeface="Public Sans Medium"/>
                <a:cs typeface="Public Sans Medium"/>
                <a:sym typeface="Public Sans Medium"/>
              </a:rPr>
              <a:t>CHALLENGES ENCOUNTERED WHILE EXECUTING THE INVENTORY</a:t>
            </a:r>
            <a:endParaRPr sz="700"/>
          </a:p>
        </p:txBody>
      </p:sp>
      <p:sp>
        <p:nvSpPr>
          <p:cNvPr id="192" name="Google Shape;192;p21"/>
          <p:cNvSpPr txBox="1"/>
          <p:nvPr/>
        </p:nvSpPr>
        <p:spPr>
          <a:xfrm rot="-976996">
            <a:off x="1858852" y="4280609"/>
            <a:ext cx="3249444" cy="44316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1200" b="1">
                <a:solidFill>
                  <a:srgbClr val="36211B"/>
                </a:solidFill>
                <a:latin typeface="Arial"/>
                <a:ea typeface="Arial"/>
                <a:cs typeface="Arial"/>
                <a:sym typeface="Arial"/>
              </a:rPr>
              <a:t>Luckily, there is an uprise of children who are interested in learning the dance.</a:t>
            </a:r>
            <a:endParaRPr sz="7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1797</Words>
  <Application>Microsoft Macintosh PowerPoint</Application>
  <PresentationFormat>On-screen Show (16:9)</PresentationFormat>
  <Paragraphs>134</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Sansita</vt:lpstr>
      <vt:lpstr>Public Sans</vt:lpstr>
      <vt:lpstr>Arial</vt:lpstr>
      <vt:lpstr>Fraunces</vt:lpstr>
      <vt:lpstr>Calibri</vt:lpstr>
      <vt:lpstr>Public Sans Thin</vt:lpstr>
      <vt:lpstr>Public Sans Medium</vt:lpstr>
      <vt:lpstr>Fraunces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Carley Williams</cp:lastModifiedBy>
  <cp:revision>1</cp:revision>
  <dcterms:modified xsi:type="dcterms:W3CDTF">2025-10-28T09:11:35Z</dcterms:modified>
</cp:coreProperties>
</file>