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57" r:id="rId4"/>
    <p:sldId id="258" r:id="rId5"/>
    <p:sldId id="259" r:id="rId6"/>
    <p:sldId id="260"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 d="100"/>
          <a:sy n="10" d="100"/>
        </p:scale>
        <p:origin x="-464" y="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F6F501-C532-4CF3-B5F4-24FD2E20C629}" type="datetimeFigureOut">
              <a:rPr lang="en-US" smtClean="0"/>
              <a:t>23/11/16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8D88B5-E80C-49EC-ADC0-FCE00FC8CFF6}" type="slidenum">
              <a:rPr lang="en-US" smtClean="0"/>
              <a:t>‹nr.›</a:t>
            </a:fld>
            <a:endParaRPr lang="en-US"/>
          </a:p>
        </p:txBody>
      </p:sp>
    </p:spTree>
    <p:extLst>
      <p:ext uri="{BB962C8B-B14F-4D97-AF65-F5344CB8AC3E}">
        <p14:creationId xmlns:p14="http://schemas.microsoft.com/office/powerpoint/2010/main" val="132557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8D88B5-E80C-49EC-ADC0-FCE00FC8CFF6}" type="slidenum">
              <a:rPr lang="en-US" smtClean="0"/>
              <a:t>1</a:t>
            </a:fld>
            <a:endParaRPr lang="en-US"/>
          </a:p>
        </p:txBody>
      </p:sp>
    </p:spTree>
    <p:extLst>
      <p:ext uri="{BB962C8B-B14F-4D97-AF65-F5344CB8AC3E}">
        <p14:creationId xmlns:p14="http://schemas.microsoft.com/office/powerpoint/2010/main" val="19165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56EB6E-2155-417F-9F10-7515CC0EE0D0}" type="datetimeFigureOut">
              <a:rPr lang="en-US" smtClean="0"/>
              <a:t>23/11/16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265456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6EB6E-2155-417F-9F10-7515CC0EE0D0}" type="datetimeFigureOut">
              <a:rPr lang="en-US" smtClean="0"/>
              <a:t>23/11/16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155443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6EB6E-2155-417F-9F10-7515CC0EE0D0}" type="datetimeFigureOut">
              <a:rPr lang="en-US" smtClean="0"/>
              <a:t>23/11/16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308560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56EB6E-2155-417F-9F10-7515CC0EE0D0}" type="datetimeFigureOut">
              <a:rPr lang="en-US" smtClean="0"/>
              <a:t>23/11/16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3030103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56EB6E-2155-417F-9F10-7515CC0EE0D0}" type="datetimeFigureOut">
              <a:rPr lang="en-US" smtClean="0"/>
              <a:t>23/11/16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426998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56EB6E-2155-417F-9F10-7515CC0EE0D0}" type="datetimeFigureOut">
              <a:rPr lang="en-US" smtClean="0"/>
              <a:t>23/11/16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516880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56EB6E-2155-417F-9F10-7515CC0EE0D0}" type="datetimeFigureOut">
              <a:rPr lang="en-US" smtClean="0"/>
              <a:t>23/11/16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86749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56EB6E-2155-417F-9F10-7515CC0EE0D0}" type="datetimeFigureOut">
              <a:rPr lang="en-US" smtClean="0"/>
              <a:t>23/11/16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2234431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6EB6E-2155-417F-9F10-7515CC0EE0D0}" type="datetimeFigureOut">
              <a:rPr lang="en-US" smtClean="0"/>
              <a:t>23/11/16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1482154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56EB6E-2155-417F-9F10-7515CC0EE0D0}" type="datetimeFigureOut">
              <a:rPr lang="en-US" smtClean="0"/>
              <a:t>23/11/16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60457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56EB6E-2155-417F-9F10-7515CC0EE0D0}" type="datetimeFigureOut">
              <a:rPr lang="en-US" smtClean="0"/>
              <a:t>23/11/16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20A57-B717-4869-8398-1CBB1BFDE15F}" type="slidenum">
              <a:rPr lang="en-US" smtClean="0"/>
              <a:t>‹nr.›</a:t>
            </a:fld>
            <a:endParaRPr lang="en-US"/>
          </a:p>
        </p:txBody>
      </p:sp>
    </p:spTree>
    <p:extLst>
      <p:ext uri="{BB962C8B-B14F-4D97-AF65-F5344CB8AC3E}">
        <p14:creationId xmlns:p14="http://schemas.microsoft.com/office/powerpoint/2010/main" val="34344973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6EB6E-2155-417F-9F10-7515CC0EE0D0}" type="datetimeFigureOut">
              <a:rPr lang="en-US" smtClean="0"/>
              <a:t>23/11/16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20A57-B717-4869-8398-1CBB1BFDE15F}" type="slidenum">
              <a:rPr lang="en-US" smtClean="0"/>
              <a:t>‹nr.›</a:t>
            </a:fld>
            <a:endParaRPr lang="en-US"/>
          </a:p>
        </p:txBody>
      </p:sp>
    </p:spTree>
    <p:extLst>
      <p:ext uri="{BB962C8B-B14F-4D97-AF65-F5344CB8AC3E}">
        <p14:creationId xmlns:p14="http://schemas.microsoft.com/office/powerpoint/2010/main" val="2814898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8077200" cy="4191000"/>
          </a:xfrm>
        </p:spPr>
        <p:txBody>
          <a:bodyPr>
            <a:normAutofit fontScale="90000"/>
          </a:bodyPr>
          <a:lstStyle/>
          <a:p>
            <a:pPr>
              <a:lnSpc>
                <a:spcPct val="115000"/>
              </a:lnSpc>
              <a:spcBef>
                <a:spcPts val="0"/>
              </a:spcBef>
              <a:spcAft>
                <a:spcPts val="1000"/>
              </a:spcAft>
            </a:pPr>
            <a:r>
              <a:rPr lang="en-US" b="1" u="sng" dirty="0" smtClean="0">
                <a:solidFill>
                  <a:srgbClr val="000000"/>
                </a:solidFill>
                <a:effectLst/>
                <a:latin typeface="Helvetica"/>
                <a:ea typeface="Times New Roman"/>
                <a:cs typeface="Times New Roman"/>
              </a:rPr>
              <a:t>Challenges affecting ICH promotion by committed and accredited NGOS to effectively implement the 2003 UNESCO convention</a:t>
            </a:r>
            <a:r>
              <a:rPr lang="en-US" sz="4000" dirty="0">
                <a:ea typeface="Calibri"/>
                <a:cs typeface="Times New Roman"/>
              </a:rPr>
              <a:t/>
            </a:r>
            <a:br>
              <a:rPr lang="en-US" sz="4000" dirty="0">
                <a:ea typeface="Calibri"/>
                <a:cs typeface="Times New Roman"/>
              </a:rPr>
            </a:br>
            <a:endParaRPr lang="en-US" dirty="0"/>
          </a:p>
        </p:txBody>
      </p:sp>
      <p:sp>
        <p:nvSpPr>
          <p:cNvPr id="3" name="Subtitle 2"/>
          <p:cNvSpPr>
            <a:spLocks noGrp="1"/>
          </p:cNvSpPr>
          <p:nvPr>
            <p:ph type="subTitle" idx="1"/>
          </p:nvPr>
        </p:nvSpPr>
        <p:spPr/>
        <p:txBody>
          <a:bodyPr/>
          <a:lstStyle/>
          <a:p>
            <a:r>
              <a:rPr lang="en-US" dirty="0" smtClean="0"/>
              <a:t>Obstacles for effective implementation of ICH values</a:t>
            </a:r>
            <a:endParaRPr lang="en-US" dirty="0"/>
          </a:p>
        </p:txBody>
      </p:sp>
    </p:spTree>
    <p:extLst>
      <p:ext uri="{BB962C8B-B14F-4D97-AF65-F5344CB8AC3E}">
        <p14:creationId xmlns:p14="http://schemas.microsoft.com/office/powerpoint/2010/main" val="11516627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spcBef>
                <a:spcPct val="20000"/>
              </a:spcBef>
            </a:pPr>
            <a:r>
              <a:rPr lang="en-US" sz="4900" b="1" dirty="0">
                <a:solidFill>
                  <a:prstClr val="black"/>
                </a:solidFill>
                <a:ea typeface="+mn-ea"/>
                <a:cs typeface="+mn-cs"/>
              </a:rPr>
              <a:t>Recommendations</a:t>
            </a:r>
            <a:r>
              <a:rPr lang="en-US" sz="2700" b="1" dirty="0">
                <a:solidFill>
                  <a:prstClr val="black"/>
                </a:solidFill>
                <a:ea typeface="+mn-ea"/>
                <a:cs typeface="+mn-cs"/>
              </a:rPr>
              <a:t/>
            </a:r>
            <a:br>
              <a:rPr lang="en-US" sz="2700" b="1"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Adjustment in policy attached to accessing funds for ICH promotion be made right from donor to individual states party.</a:t>
            </a:r>
          </a:p>
          <a:p>
            <a:pPr>
              <a:buFont typeface="Wingdings" pitchFamily="2" charset="2"/>
              <a:buChar char="Ø"/>
            </a:pPr>
            <a:r>
              <a:rPr lang="en-US" dirty="0" smtClean="0"/>
              <a:t>NGOs accredited by UNESCO to implement 2003 convention should deal directly with donor and be accountable for the assigned project.</a:t>
            </a:r>
          </a:p>
          <a:p>
            <a:pPr>
              <a:buFont typeface="Wingdings" pitchFamily="2" charset="2"/>
              <a:buChar char="Ø"/>
            </a:pPr>
            <a:r>
              <a:rPr lang="en-US" dirty="0" err="1" smtClean="0"/>
              <a:t>Acholi</a:t>
            </a:r>
            <a:r>
              <a:rPr lang="en-US" dirty="0" smtClean="0"/>
              <a:t> multipurpose cultural </a:t>
            </a:r>
            <a:r>
              <a:rPr lang="en-US" dirty="0" err="1" smtClean="0"/>
              <a:t>centre</a:t>
            </a:r>
            <a:r>
              <a:rPr lang="en-US" dirty="0" smtClean="0"/>
              <a:t> be established to not only attract any social activity including those of religious bodies purposely to build strong relationship / harmony between culture and religion but also to be source of cultural information. </a:t>
            </a:r>
            <a:endParaRPr lang="en-US" dirty="0"/>
          </a:p>
        </p:txBody>
      </p:sp>
    </p:spTree>
    <p:extLst>
      <p:ext uri="{BB962C8B-B14F-4D97-AF65-F5344CB8AC3E}">
        <p14:creationId xmlns:p14="http://schemas.microsoft.com/office/powerpoint/2010/main" val="3082898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 </a:t>
            </a:r>
            <a:endParaRPr lang="en-US" b="1" dirty="0"/>
          </a:p>
        </p:txBody>
      </p:sp>
      <p:sp>
        <p:nvSpPr>
          <p:cNvPr id="3" name="Content Placeholder 2"/>
          <p:cNvSpPr>
            <a:spLocks noGrp="1"/>
          </p:cNvSpPr>
          <p:nvPr>
            <p:ph idx="1"/>
          </p:nvPr>
        </p:nvSpPr>
        <p:spPr/>
        <p:txBody>
          <a:bodyPr/>
          <a:lstStyle/>
          <a:p>
            <a:r>
              <a:rPr lang="en-US" dirty="0" smtClean="0"/>
              <a:t>Thank you for giving me the opportunity.</a:t>
            </a:r>
          </a:p>
          <a:p>
            <a:pPr marL="0" indent="0" algn="ctr">
              <a:buNone/>
            </a:pPr>
            <a:r>
              <a:rPr lang="en-US" dirty="0" err="1" smtClean="0"/>
              <a:t>Apwoyo</a:t>
            </a:r>
            <a:r>
              <a:rPr lang="en-US" dirty="0" smtClean="0"/>
              <a:t> </a:t>
            </a:r>
            <a:r>
              <a:rPr lang="en-US" dirty="0" err="1" smtClean="0"/>
              <a:t>matek</a:t>
            </a:r>
            <a:r>
              <a:rPr lang="en-US" dirty="0" smtClean="0"/>
              <a:t>.</a:t>
            </a:r>
          </a:p>
          <a:p>
            <a:pPr marL="0" indent="0" algn="ctr">
              <a:buNone/>
            </a:pPr>
            <a:r>
              <a:rPr lang="en-US" dirty="0" err="1" smtClean="0"/>
              <a:t>Okello</a:t>
            </a:r>
            <a:r>
              <a:rPr lang="en-US" dirty="0" smtClean="0"/>
              <a:t> </a:t>
            </a:r>
            <a:r>
              <a:rPr lang="en-US" dirty="0" err="1" smtClean="0"/>
              <a:t>Quinto</a:t>
            </a:r>
            <a:r>
              <a:rPr lang="en-US" dirty="0" smtClean="0"/>
              <a:t>.</a:t>
            </a:r>
            <a:endParaRPr lang="en-US" dirty="0"/>
          </a:p>
        </p:txBody>
      </p:sp>
    </p:spTree>
    <p:extLst>
      <p:ext uri="{BB962C8B-B14F-4D97-AF65-F5344CB8AC3E}">
        <p14:creationId xmlns:p14="http://schemas.microsoft.com/office/powerpoint/2010/main" val="3728898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NGO/PRESENTER </a:t>
            </a:r>
            <a:endParaRPr lang="en-US" b="1" u="sng" dirty="0"/>
          </a:p>
        </p:txBody>
      </p:sp>
      <p:sp>
        <p:nvSpPr>
          <p:cNvPr id="3" name="Content Placeholder 2"/>
          <p:cNvSpPr>
            <a:spLocks noGrp="1"/>
          </p:cNvSpPr>
          <p:nvPr>
            <p:ph idx="1"/>
          </p:nvPr>
        </p:nvSpPr>
        <p:spPr/>
        <p:txBody>
          <a:bodyPr>
            <a:normAutofit lnSpcReduction="10000"/>
          </a:bodyPr>
          <a:lstStyle/>
          <a:p>
            <a:pPr marL="457200" marR="0" algn="just">
              <a:lnSpc>
                <a:spcPct val="115000"/>
              </a:lnSpc>
              <a:spcBef>
                <a:spcPts val="0"/>
              </a:spcBef>
              <a:spcAft>
                <a:spcPts val="1000"/>
              </a:spcAft>
            </a:pPr>
            <a:r>
              <a:rPr lang="en-US" dirty="0" smtClean="0">
                <a:effectLst/>
                <a:latin typeface="Helvetica"/>
                <a:ea typeface="Calibri"/>
                <a:cs typeface="Times New Roman"/>
              </a:rPr>
              <a:t>Compiled and presented by</a:t>
            </a:r>
          </a:p>
          <a:p>
            <a:pPr marL="457200" marR="0" algn="just">
              <a:lnSpc>
                <a:spcPct val="115000"/>
              </a:lnSpc>
              <a:spcBef>
                <a:spcPts val="0"/>
              </a:spcBef>
              <a:spcAft>
                <a:spcPts val="1000"/>
              </a:spcAft>
            </a:pPr>
            <a:r>
              <a:rPr lang="en-US" dirty="0" smtClean="0">
                <a:effectLst/>
                <a:latin typeface="Helvetica"/>
                <a:ea typeface="Calibri"/>
                <a:cs typeface="Times New Roman"/>
              </a:rPr>
              <a:t> Mr. </a:t>
            </a:r>
            <a:r>
              <a:rPr lang="en-US" dirty="0" err="1" smtClean="0">
                <a:effectLst/>
                <a:latin typeface="Helvetica"/>
                <a:ea typeface="Calibri"/>
                <a:cs typeface="Times New Roman"/>
              </a:rPr>
              <a:t>Okello</a:t>
            </a:r>
            <a:r>
              <a:rPr lang="en-US" dirty="0" smtClean="0">
                <a:effectLst/>
                <a:latin typeface="Helvetica"/>
                <a:ea typeface="Calibri"/>
                <a:cs typeface="Times New Roman"/>
              </a:rPr>
              <a:t> </a:t>
            </a:r>
            <a:r>
              <a:rPr lang="en-US" dirty="0" err="1" smtClean="0">
                <a:effectLst/>
                <a:latin typeface="Helvetica"/>
                <a:ea typeface="Calibri"/>
                <a:cs typeface="Times New Roman"/>
              </a:rPr>
              <a:t>Quinto</a:t>
            </a:r>
            <a:r>
              <a:rPr lang="en-US" dirty="0" smtClean="0">
                <a:effectLst/>
                <a:latin typeface="Helvetica"/>
                <a:ea typeface="Calibri"/>
                <a:cs typeface="Times New Roman"/>
              </a:rPr>
              <a:t> </a:t>
            </a:r>
          </a:p>
          <a:p>
            <a:pPr marL="457200" marR="0" algn="just">
              <a:lnSpc>
                <a:spcPct val="115000"/>
              </a:lnSpc>
              <a:spcBef>
                <a:spcPts val="0"/>
              </a:spcBef>
              <a:spcAft>
                <a:spcPts val="1000"/>
              </a:spcAft>
            </a:pPr>
            <a:r>
              <a:rPr lang="en-US" dirty="0" smtClean="0">
                <a:effectLst/>
                <a:latin typeface="Helvetica"/>
                <a:ea typeface="Calibri"/>
                <a:cs typeface="Times New Roman"/>
              </a:rPr>
              <a:t>Managing Director </a:t>
            </a:r>
            <a:r>
              <a:rPr lang="en-US" dirty="0" err="1" smtClean="0">
                <a:effectLst/>
                <a:latin typeface="Helvetica"/>
                <a:ea typeface="Calibri"/>
                <a:cs typeface="Times New Roman"/>
              </a:rPr>
              <a:t>Gulu</a:t>
            </a:r>
            <a:r>
              <a:rPr lang="en-US" dirty="0" smtClean="0">
                <a:effectLst/>
                <a:latin typeface="Helvetica"/>
                <a:ea typeface="Calibri"/>
                <a:cs typeface="Times New Roman"/>
              </a:rPr>
              <a:t> Theatre Artists an accredited NGO by UNESCO</a:t>
            </a:r>
          </a:p>
          <a:p>
            <a:pPr marL="457200" marR="0" algn="just">
              <a:lnSpc>
                <a:spcPct val="115000"/>
              </a:lnSpc>
              <a:spcBef>
                <a:spcPts val="0"/>
              </a:spcBef>
              <a:spcAft>
                <a:spcPts val="1000"/>
              </a:spcAft>
            </a:pPr>
            <a:r>
              <a:rPr lang="en-US" dirty="0" smtClean="0">
                <a:effectLst/>
                <a:latin typeface="Helvetica"/>
                <a:ea typeface="Calibri"/>
                <a:cs typeface="Times New Roman"/>
              </a:rPr>
              <a:t> </a:t>
            </a:r>
            <a:r>
              <a:rPr lang="en-US" dirty="0">
                <a:latin typeface="Helvetica"/>
                <a:ea typeface="Calibri"/>
                <a:cs typeface="Times New Roman"/>
              </a:rPr>
              <a:t>T</a:t>
            </a:r>
            <a:r>
              <a:rPr lang="en-US" dirty="0" smtClean="0">
                <a:effectLst/>
                <a:latin typeface="Helvetica"/>
                <a:ea typeface="Calibri"/>
                <a:cs typeface="Times New Roman"/>
              </a:rPr>
              <a:t>he local coordinator for ICH in </a:t>
            </a:r>
            <a:r>
              <a:rPr lang="en-US" dirty="0" err="1" smtClean="0">
                <a:effectLst/>
                <a:latin typeface="Helvetica"/>
                <a:ea typeface="Calibri"/>
                <a:cs typeface="Times New Roman"/>
              </a:rPr>
              <a:t>Acholi</a:t>
            </a:r>
            <a:r>
              <a:rPr lang="en-US" dirty="0" smtClean="0">
                <a:effectLst/>
                <a:latin typeface="Helvetica"/>
                <a:ea typeface="Calibri"/>
                <a:cs typeface="Times New Roman"/>
              </a:rPr>
              <a:t> community</a:t>
            </a:r>
          </a:p>
          <a:p>
            <a:pPr marL="457200" marR="0" algn="just">
              <a:lnSpc>
                <a:spcPct val="115000"/>
              </a:lnSpc>
              <a:spcBef>
                <a:spcPts val="0"/>
              </a:spcBef>
              <a:spcAft>
                <a:spcPts val="1000"/>
              </a:spcAft>
            </a:pPr>
            <a:r>
              <a:rPr lang="en-US" dirty="0" smtClean="0">
                <a:latin typeface="Helvetica"/>
                <a:ea typeface="Calibri"/>
                <a:cs typeface="Times New Roman"/>
              </a:rPr>
              <a:t>The Prime Minister for </a:t>
            </a:r>
            <a:r>
              <a:rPr lang="en-US" dirty="0" err="1" smtClean="0">
                <a:latin typeface="Helvetica"/>
                <a:ea typeface="Calibri"/>
                <a:cs typeface="Times New Roman"/>
              </a:rPr>
              <a:t>Pageya</a:t>
            </a:r>
            <a:r>
              <a:rPr lang="en-US" dirty="0" smtClean="0">
                <a:latin typeface="Helvetica"/>
                <a:ea typeface="Calibri"/>
                <a:cs typeface="Times New Roman"/>
              </a:rPr>
              <a:t> Chiefdom</a:t>
            </a:r>
            <a:r>
              <a:rPr lang="en-US" b="1" dirty="0" smtClean="0">
                <a:latin typeface="Helvetica"/>
                <a:ea typeface="Calibri"/>
                <a:cs typeface="Times New Roman"/>
              </a:rPr>
              <a:t>.</a:t>
            </a:r>
            <a:r>
              <a:rPr lang="en-US" b="1" dirty="0" smtClean="0">
                <a:effectLst/>
                <a:latin typeface="Helvetica"/>
                <a:ea typeface="Calibri"/>
                <a:cs typeface="Times New Roman"/>
              </a:rPr>
              <a:t> </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59584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u="sng" dirty="0" smtClean="0">
                <a:solidFill>
                  <a:srgbClr val="000000"/>
                </a:solidFill>
                <a:latin typeface="Helvetica"/>
                <a:ea typeface="Times New Roman"/>
                <a:cs typeface="Times New Roman"/>
              </a:rPr>
              <a:t>THEME OF THE 2016 SYMPOSIUM</a:t>
            </a:r>
            <a:endParaRPr lang="en-US" u="sng" dirty="0"/>
          </a:p>
        </p:txBody>
      </p:sp>
      <p:sp>
        <p:nvSpPr>
          <p:cNvPr id="3" name="Content Placeholder 2"/>
          <p:cNvSpPr>
            <a:spLocks noGrp="1"/>
          </p:cNvSpPr>
          <p:nvPr>
            <p:ph idx="1"/>
          </p:nvPr>
        </p:nvSpPr>
        <p:spPr/>
        <p:txBody>
          <a:bodyPr>
            <a:normAutofit fontScale="70000" lnSpcReduction="20000"/>
          </a:bodyPr>
          <a:lstStyle/>
          <a:p>
            <a:pPr marL="0" marR="0" algn="just">
              <a:lnSpc>
                <a:spcPct val="115000"/>
              </a:lnSpc>
              <a:spcBef>
                <a:spcPts val="0"/>
              </a:spcBef>
              <a:spcAft>
                <a:spcPts val="1000"/>
              </a:spcAft>
            </a:pPr>
            <a:r>
              <a:rPr lang="en-US" dirty="0" smtClean="0">
                <a:solidFill>
                  <a:srgbClr val="000000"/>
                </a:solidFill>
                <a:effectLst/>
                <a:latin typeface="Helvetica"/>
                <a:ea typeface="Times New Roman"/>
                <a:cs typeface="Times New Roman"/>
              </a:rPr>
              <a:t>Basing on The </a:t>
            </a:r>
            <a:r>
              <a:rPr lang="en-US" b="1" dirty="0" smtClean="0">
                <a:solidFill>
                  <a:srgbClr val="000000"/>
                </a:solidFill>
                <a:effectLst/>
                <a:latin typeface="Helvetica"/>
                <a:ea typeface="Times New Roman"/>
                <a:cs typeface="Times New Roman"/>
              </a:rPr>
              <a:t>theme of the 2016 Symposium at Addis Ababa</a:t>
            </a:r>
            <a:r>
              <a:rPr lang="en-US" dirty="0" smtClean="0">
                <a:solidFill>
                  <a:srgbClr val="000000"/>
                </a:solidFill>
                <a:effectLst/>
                <a:latin typeface="Helvetica"/>
                <a:ea typeface="Times New Roman"/>
                <a:cs typeface="Times New Roman"/>
              </a:rPr>
              <a:t>, Ethiopia, regarding ‘</a:t>
            </a:r>
            <a:r>
              <a:rPr lang="en-US" b="1" dirty="0" smtClean="0">
                <a:solidFill>
                  <a:srgbClr val="000000"/>
                </a:solidFill>
                <a:effectLst/>
                <a:latin typeface="Helvetica"/>
                <a:ea typeface="Times New Roman"/>
                <a:cs typeface="Times New Roman"/>
              </a:rPr>
              <a:t>Challenges for NGOs in the Promotion of ICH Values</a:t>
            </a:r>
            <a:r>
              <a:rPr lang="en-US" dirty="0" smtClean="0">
                <a:solidFill>
                  <a:srgbClr val="000000"/>
                </a:solidFill>
                <a:effectLst/>
                <a:latin typeface="Helvetica"/>
                <a:ea typeface="Times New Roman"/>
                <a:cs typeface="Times New Roman"/>
              </a:rPr>
              <a:t>’. The UNESCO 2003 Convention introduced several directives, ethical principles, and documents to address the challenges linked to cultural activity and the management of ICH around the world.</a:t>
            </a:r>
            <a:endParaRPr lang="en-US" sz="2800" dirty="0">
              <a:ea typeface="Calibri"/>
              <a:cs typeface="Times New Roman"/>
            </a:endParaRPr>
          </a:p>
          <a:p>
            <a:pPr marL="0" marR="0" algn="just">
              <a:lnSpc>
                <a:spcPct val="115000"/>
              </a:lnSpc>
              <a:spcBef>
                <a:spcPts val="0"/>
              </a:spcBef>
              <a:spcAft>
                <a:spcPts val="1000"/>
              </a:spcAft>
            </a:pPr>
            <a:r>
              <a:rPr lang="en-US" dirty="0" err="1" smtClean="0">
                <a:solidFill>
                  <a:srgbClr val="000000"/>
                </a:solidFill>
                <a:effectLst/>
                <a:latin typeface="Helvetica"/>
                <a:ea typeface="Times New Roman"/>
                <a:cs typeface="Times New Roman"/>
              </a:rPr>
              <a:t>Gulu</a:t>
            </a:r>
            <a:r>
              <a:rPr lang="en-US" dirty="0" smtClean="0">
                <a:solidFill>
                  <a:srgbClr val="000000"/>
                </a:solidFill>
                <a:effectLst/>
                <a:latin typeface="Helvetica"/>
                <a:ea typeface="Times New Roman"/>
                <a:cs typeface="Times New Roman"/>
              </a:rPr>
              <a:t> Theatre Artists being one of the accredited NGOs by UNESCO in Uganda from a very war affected areas had been facing and still experiencing series of challenges in implementing the 2003 UNESCO convention, among which it includes but not limited to;</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092673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Challenges identified</a:t>
            </a:r>
            <a:endParaRPr lang="en-US" b="1" u="sng" dirty="0"/>
          </a:p>
        </p:txBody>
      </p:sp>
      <p:sp>
        <p:nvSpPr>
          <p:cNvPr id="3" name="Content Placeholder 2"/>
          <p:cNvSpPr>
            <a:spLocks noGrp="1"/>
          </p:cNvSpPr>
          <p:nvPr>
            <p:ph idx="1"/>
          </p:nvPr>
        </p:nvSpPr>
        <p:spPr/>
        <p:txBody>
          <a:bodyPr>
            <a:normAutofit fontScale="92500" lnSpcReduction="20000"/>
          </a:bodyPr>
          <a:lstStyle/>
          <a:p>
            <a:pPr marL="0" lvl="0" indent="0" algn="just">
              <a:lnSpc>
                <a:spcPct val="115000"/>
              </a:lnSpc>
              <a:spcBef>
                <a:spcPts val="0"/>
              </a:spcBef>
              <a:buClr>
                <a:srgbClr val="000000"/>
              </a:buClr>
              <a:buSzPts val="1050"/>
              <a:buNone/>
            </a:pPr>
            <a:r>
              <a:rPr lang="en-US" dirty="0" smtClean="0">
                <a:effectLst/>
                <a:latin typeface="Helvetica"/>
                <a:ea typeface="Times New Roman"/>
                <a:cs typeface="Times New Roman"/>
              </a:rPr>
              <a:t>1.The establishment of so many religious bodies in Uganda with different missions has created an atmosphere of divisionism to the extent that different bodies are busy </a:t>
            </a:r>
            <a:r>
              <a:rPr lang="en-US" dirty="0" err="1" smtClean="0">
                <a:effectLst/>
                <a:latin typeface="Helvetica"/>
                <a:ea typeface="Times New Roman"/>
                <a:cs typeface="Times New Roman"/>
              </a:rPr>
              <a:t>decampaigning</a:t>
            </a:r>
            <a:r>
              <a:rPr lang="en-US" dirty="0" smtClean="0">
                <a:effectLst/>
                <a:latin typeface="Helvetica"/>
                <a:ea typeface="Times New Roman"/>
                <a:cs typeface="Times New Roman"/>
              </a:rPr>
              <a:t> one another hence negatively impacting on culture preservation.</a:t>
            </a:r>
            <a:endParaRPr lang="en-US" sz="2800" dirty="0">
              <a:ea typeface="Times New Roman"/>
              <a:cs typeface="Times New Roman"/>
            </a:endParaRPr>
          </a:p>
          <a:p>
            <a:pPr marL="0" lvl="0" indent="0" algn="just">
              <a:lnSpc>
                <a:spcPct val="115000"/>
              </a:lnSpc>
              <a:spcBef>
                <a:spcPts val="0"/>
              </a:spcBef>
              <a:spcAft>
                <a:spcPts val="1000"/>
              </a:spcAft>
              <a:buClr>
                <a:srgbClr val="000000"/>
              </a:buClr>
              <a:buSzPts val="1050"/>
              <a:buNone/>
            </a:pPr>
            <a:r>
              <a:rPr lang="en-US" dirty="0" smtClean="0">
                <a:effectLst/>
                <a:latin typeface="Helvetica"/>
                <a:ea typeface="Times New Roman"/>
                <a:cs typeface="Times New Roman"/>
              </a:rPr>
              <a:t>2.There is misunderstanding between the religious leaders and the opinion leaders to distinguish the word “</a:t>
            </a:r>
            <a:r>
              <a:rPr lang="en-US" b="1" u="sng" dirty="0" smtClean="0">
                <a:effectLst/>
                <a:latin typeface="Helvetica"/>
                <a:ea typeface="Times New Roman"/>
                <a:cs typeface="Times New Roman"/>
              </a:rPr>
              <a:t>witchcraft and culture</a:t>
            </a:r>
            <a:r>
              <a:rPr lang="en-US" dirty="0" smtClean="0">
                <a:effectLst/>
                <a:latin typeface="Helvetica"/>
                <a:ea typeface="Times New Roman"/>
                <a:cs typeface="Times New Roman"/>
              </a:rPr>
              <a:t>”. </a:t>
            </a:r>
            <a:endParaRPr lang="en-US" sz="2800" dirty="0">
              <a:ea typeface="Times New Roman"/>
              <a:cs typeface="Times New Roman"/>
            </a:endParaRPr>
          </a:p>
          <a:p>
            <a:endParaRPr lang="en-US" dirty="0"/>
          </a:p>
        </p:txBody>
      </p:sp>
    </p:spTree>
    <p:extLst>
      <p:ext uri="{BB962C8B-B14F-4D97-AF65-F5344CB8AC3E}">
        <p14:creationId xmlns:p14="http://schemas.microsoft.com/office/powerpoint/2010/main" val="75794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cont.</a:t>
            </a:r>
            <a:endParaRPr lang="en-US" b="1" dirty="0"/>
          </a:p>
        </p:txBody>
      </p:sp>
      <p:sp>
        <p:nvSpPr>
          <p:cNvPr id="3" name="Content Placeholder 2"/>
          <p:cNvSpPr>
            <a:spLocks noGrp="1"/>
          </p:cNvSpPr>
          <p:nvPr>
            <p:ph idx="1"/>
          </p:nvPr>
        </p:nvSpPr>
        <p:spPr/>
        <p:txBody>
          <a:bodyPr>
            <a:normAutofit fontScale="85000" lnSpcReduction="20000"/>
          </a:bodyPr>
          <a:lstStyle/>
          <a:p>
            <a:pPr marL="0" lvl="0" indent="0" algn="just">
              <a:lnSpc>
                <a:spcPct val="115000"/>
              </a:lnSpc>
              <a:spcBef>
                <a:spcPts val="0"/>
              </a:spcBef>
              <a:buClr>
                <a:srgbClr val="000000"/>
              </a:buClr>
              <a:buSzPts val="1050"/>
              <a:buNone/>
            </a:pPr>
            <a:r>
              <a:rPr lang="en-US" dirty="0" smtClean="0">
                <a:effectLst/>
                <a:latin typeface="Helvetica"/>
                <a:ea typeface="Times New Roman"/>
                <a:cs typeface="Times New Roman"/>
              </a:rPr>
              <a:t>3. The government policy put to control any project implementation has made it very complicated for any committed NGO to access funding directly meant to facilitate the 2003 UNESCO Convention.  There is no freedom to flexibly adjust to a situation which requires urgent intervention.</a:t>
            </a:r>
            <a:endParaRPr lang="en-US" sz="2800" dirty="0">
              <a:ea typeface="Times New Roman"/>
              <a:cs typeface="Times New Roman"/>
            </a:endParaRPr>
          </a:p>
          <a:p>
            <a:pPr marL="0" lvl="0" indent="0" algn="just">
              <a:lnSpc>
                <a:spcPct val="115000"/>
              </a:lnSpc>
              <a:spcBef>
                <a:spcPts val="0"/>
              </a:spcBef>
              <a:spcAft>
                <a:spcPts val="1000"/>
              </a:spcAft>
              <a:buClr>
                <a:srgbClr val="000000"/>
              </a:buClr>
              <a:buSzPts val="1050"/>
              <a:buNone/>
            </a:pPr>
            <a:r>
              <a:rPr lang="en-US" dirty="0" smtClean="0">
                <a:effectLst/>
                <a:latin typeface="Helvetica"/>
                <a:ea typeface="Times New Roman"/>
                <a:cs typeface="Times New Roman"/>
              </a:rPr>
              <a:t>4. The rules which have been designed to restrict financial request to address the promotion of ICH values is another obstacle for the effective implementation of the 2003 UNESCO convention.</a:t>
            </a:r>
            <a:endParaRPr lang="en-US" sz="2800" dirty="0">
              <a:ea typeface="Times New Roman"/>
              <a:cs typeface="Times New Roman"/>
            </a:endParaRPr>
          </a:p>
          <a:p>
            <a:endParaRPr lang="en-US" dirty="0"/>
          </a:p>
        </p:txBody>
      </p:sp>
    </p:spTree>
    <p:extLst>
      <p:ext uri="{BB962C8B-B14F-4D97-AF65-F5344CB8AC3E}">
        <p14:creationId xmlns:p14="http://schemas.microsoft.com/office/powerpoint/2010/main" val="413085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cont.</a:t>
            </a:r>
            <a:endParaRPr lang="en-US" b="1" dirty="0"/>
          </a:p>
        </p:txBody>
      </p:sp>
      <p:sp>
        <p:nvSpPr>
          <p:cNvPr id="3" name="Content Placeholder 2"/>
          <p:cNvSpPr>
            <a:spLocks noGrp="1"/>
          </p:cNvSpPr>
          <p:nvPr>
            <p:ph idx="1"/>
          </p:nvPr>
        </p:nvSpPr>
        <p:spPr/>
        <p:txBody>
          <a:bodyPr>
            <a:normAutofit fontScale="92500"/>
          </a:bodyPr>
          <a:lstStyle/>
          <a:p>
            <a:pPr marL="0" marR="0" algn="just">
              <a:lnSpc>
                <a:spcPct val="115000"/>
              </a:lnSpc>
              <a:spcBef>
                <a:spcPts val="0"/>
              </a:spcBef>
              <a:spcAft>
                <a:spcPts val="1000"/>
              </a:spcAft>
            </a:pPr>
            <a:r>
              <a:rPr lang="en-US" dirty="0" smtClean="0">
                <a:effectLst/>
                <a:latin typeface="Helvetica"/>
                <a:ea typeface="Calibri"/>
              </a:rPr>
              <a:t>5. The rate at which </a:t>
            </a:r>
            <a:r>
              <a:rPr lang="en-US" dirty="0" err="1" smtClean="0">
                <a:effectLst/>
                <a:latin typeface="Helvetica"/>
                <a:ea typeface="Calibri"/>
              </a:rPr>
              <a:t>Acholi</a:t>
            </a:r>
            <a:r>
              <a:rPr lang="en-US" dirty="0" smtClean="0">
                <a:effectLst/>
                <a:latin typeface="Helvetica"/>
                <a:ea typeface="Calibri"/>
              </a:rPr>
              <a:t> </a:t>
            </a:r>
            <a:r>
              <a:rPr lang="en-US" dirty="0" err="1" smtClean="0">
                <a:effectLst/>
                <a:latin typeface="Helvetica"/>
                <a:ea typeface="Calibri"/>
              </a:rPr>
              <a:t>communties</a:t>
            </a:r>
            <a:r>
              <a:rPr lang="en-US" dirty="0" smtClean="0">
                <a:effectLst/>
                <a:latin typeface="Helvetica"/>
                <a:ea typeface="Calibri"/>
              </a:rPr>
              <a:t> are losing elders who are very knowledgeable and the true custodians of </a:t>
            </a:r>
            <a:r>
              <a:rPr lang="en-US" dirty="0" smtClean="0">
                <a:latin typeface="Helvetica"/>
                <a:ea typeface="Calibri"/>
              </a:rPr>
              <a:t>their</a:t>
            </a:r>
            <a:r>
              <a:rPr lang="en-US" dirty="0" smtClean="0">
                <a:effectLst/>
                <a:latin typeface="Helvetica"/>
                <a:ea typeface="Calibri"/>
              </a:rPr>
              <a:t> culture is quiet alarming. This creates serious negative impact to safeguarding intangible cultural elements since</a:t>
            </a:r>
            <a:r>
              <a:rPr lang="en-US" dirty="0" smtClean="0">
                <a:effectLst/>
                <a:latin typeface="Helvetica"/>
                <a:ea typeface="Calibri"/>
                <a:cs typeface="Times New Roman"/>
              </a:rPr>
              <a:t> lack of resourceful people in turn affect seriously the data collection to facilitate promotion of good practices. </a:t>
            </a:r>
            <a:endParaRPr lang="en-US" sz="2800" dirty="0">
              <a:ea typeface="Calibri"/>
              <a:cs typeface="Times New Roman"/>
            </a:endParaRPr>
          </a:p>
          <a:p>
            <a:pPr marL="0" indent="0">
              <a:buNone/>
            </a:pPr>
            <a:endParaRPr lang="en-US" dirty="0"/>
          </a:p>
        </p:txBody>
      </p:sp>
    </p:spTree>
    <p:extLst>
      <p:ext uri="{BB962C8B-B14F-4D97-AF65-F5344CB8AC3E}">
        <p14:creationId xmlns:p14="http://schemas.microsoft.com/office/powerpoint/2010/main" val="2737419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cont.</a:t>
            </a:r>
            <a:endParaRPr lang="en-US" b="1" dirty="0"/>
          </a:p>
        </p:txBody>
      </p:sp>
      <p:sp>
        <p:nvSpPr>
          <p:cNvPr id="3" name="Content Placeholder 2"/>
          <p:cNvSpPr>
            <a:spLocks noGrp="1"/>
          </p:cNvSpPr>
          <p:nvPr>
            <p:ph idx="1"/>
          </p:nvPr>
        </p:nvSpPr>
        <p:spPr/>
        <p:txBody>
          <a:bodyPr/>
          <a:lstStyle/>
          <a:p>
            <a:pPr marL="0" indent="0">
              <a:buNone/>
            </a:pPr>
            <a:r>
              <a:rPr lang="en-US" dirty="0" smtClean="0"/>
              <a:t>6. The level of economy in developing countries, Uganda for example is too low to support active participation in safeguarding good cultural practices. </a:t>
            </a:r>
            <a:r>
              <a:rPr lang="en-US" dirty="0" err="1" smtClean="0"/>
              <a:t>Acholi</a:t>
            </a:r>
            <a:r>
              <a:rPr lang="en-US" dirty="0" smtClean="0"/>
              <a:t> community alone is composed of eight districts covering the entire northern part of Uganda.  Hence organizing for community awareness requires enough logistical supports. Without which the intervention is decelerated. </a:t>
            </a:r>
            <a:endParaRPr lang="en-US" dirty="0"/>
          </a:p>
        </p:txBody>
      </p:sp>
    </p:spTree>
    <p:extLst>
      <p:ext uri="{BB962C8B-B14F-4D97-AF65-F5344CB8AC3E}">
        <p14:creationId xmlns:p14="http://schemas.microsoft.com/office/powerpoint/2010/main" val="330391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cont.</a:t>
            </a:r>
            <a:endParaRPr lang="en-US" b="1" dirty="0"/>
          </a:p>
        </p:txBody>
      </p:sp>
      <p:sp>
        <p:nvSpPr>
          <p:cNvPr id="3" name="Content Placeholder 2"/>
          <p:cNvSpPr>
            <a:spLocks noGrp="1"/>
          </p:cNvSpPr>
          <p:nvPr>
            <p:ph idx="1"/>
          </p:nvPr>
        </p:nvSpPr>
        <p:spPr/>
        <p:txBody>
          <a:bodyPr/>
          <a:lstStyle/>
          <a:p>
            <a:pPr marL="0" indent="0">
              <a:buNone/>
            </a:pPr>
            <a:r>
              <a:rPr lang="en-US" dirty="0" smtClean="0"/>
              <a:t>8. Northern Uganda experienced a full decade of political conflict. The rebels themselves had a very threatening ideology  such that any cultural practices were termed evils  and whoever found engaged in such practice is forced to denounce it forthwith or be killed. Thus some people  still have that traumatic feeling since the war is yet subsided but not completely ended. </a:t>
            </a:r>
            <a:endParaRPr lang="en-US" dirty="0"/>
          </a:p>
        </p:txBody>
      </p:sp>
    </p:spTree>
    <p:extLst>
      <p:ext uri="{BB962C8B-B14F-4D97-AF65-F5344CB8AC3E}">
        <p14:creationId xmlns:p14="http://schemas.microsoft.com/office/powerpoint/2010/main" val="355906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 cont.</a:t>
            </a:r>
            <a:endParaRPr lang="en-US" b="1" dirty="0"/>
          </a:p>
        </p:txBody>
      </p:sp>
      <p:sp>
        <p:nvSpPr>
          <p:cNvPr id="3" name="Content Placeholder 2"/>
          <p:cNvSpPr>
            <a:spLocks noGrp="1"/>
          </p:cNvSpPr>
          <p:nvPr>
            <p:ph idx="1"/>
          </p:nvPr>
        </p:nvSpPr>
        <p:spPr/>
        <p:txBody>
          <a:bodyPr/>
          <a:lstStyle/>
          <a:p>
            <a:pPr marL="0" indent="0">
              <a:buNone/>
            </a:pPr>
            <a:r>
              <a:rPr lang="en-US" dirty="0" smtClean="0"/>
              <a:t>9. Life in the internally displacement people’s camps by the </a:t>
            </a:r>
            <a:r>
              <a:rPr lang="en-US" dirty="0" err="1" smtClean="0"/>
              <a:t>Acholi</a:t>
            </a:r>
            <a:r>
              <a:rPr lang="en-US" dirty="0" smtClean="0"/>
              <a:t> communities for over fifteen years have distorted their cultural norms and values since there were no time for elders to educate the young one on the importance of cultural practices. The congestion in a very small confinement created an atmosphere of no privacy.  </a:t>
            </a:r>
            <a:endParaRPr lang="en-US" dirty="0"/>
          </a:p>
        </p:txBody>
      </p:sp>
    </p:spTree>
    <p:extLst>
      <p:ext uri="{BB962C8B-B14F-4D97-AF65-F5344CB8AC3E}">
        <p14:creationId xmlns:p14="http://schemas.microsoft.com/office/powerpoint/2010/main" val="1735286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655</Words>
  <Application>Microsoft Macintosh PowerPoint</Application>
  <PresentationFormat>Diavoorstelling (4:3)</PresentationFormat>
  <Paragraphs>34</Paragraphs>
  <Slides>11</Slides>
  <Notes>1</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Office Theme</vt:lpstr>
      <vt:lpstr>Challenges affecting ICH promotion by committed and accredited NGOS to effectively implement the 2003 UNESCO convention </vt:lpstr>
      <vt:lpstr>NGO/PRESENTER </vt:lpstr>
      <vt:lpstr>THEME OF THE 2016 SYMPOSIUM</vt:lpstr>
      <vt:lpstr>Challenges identified</vt:lpstr>
      <vt:lpstr>Challenges cont.</vt:lpstr>
      <vt:lpstr>Challenges cont.</vt:lpstr>
      <vt:lpstr>Challenges cont.</vt:lpstr>
      <vt:lpstr>Challenges cont.</vt:lpstr>
      <vt:lpstr>Challenges cont.</vt:lpstr>
      <vt:lpstr>Recommendations </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affecting ICH promotion by committed and accredited NGOS to effectively implement the 2003 UNESCO convention</dc:title>
  <dc:creator>OKEQUINTO</dc:creator>
  <cp:lastModifiedBy>Jorijn  Neyrinck</cp:lastModifiedBy>
  <cp:revision>22</cp:revision>
  <dcterms:created xsi:type="dcterms:W3CDTF">2016-11-20T09:09:17Z</dcterms:created>
  <dcterms:modified xsi:type="dcterms:W3CDTF">2016-11-23T20:32:24Z</dcterms:modified>
</cp:coreProperties>
</file>