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6"/>
  </p:notesMasterIdLst>
  <p:sldIdLst>
    <p:sldId id="367" r:id="rId2"/>
    <p:sldId id="397" r:id="rId3"/>
    <p:sldId id="405" r:id="rId4"/>
    <p:sldId id="374" r:id="rId5"/>
    <p:sldId id="375" r:id="rId6"/>
    <p:sldId id="411" r:id="rId7"/>
    <p:sldId id="381" r:id="rId8"/>
    <p:sldId id="399" r:id="rId9"/>
    <p:sldId id="379" r:id="rId10"/>
    <p:sldId id="378" r:id="rId11"/>
    <p:sldId id="380" r:id="rId12"/>
    <p:sldId id="393" r:id="rId13"/>
    <p:sldId id="406" r:id="rId14"/>
    <p:sldId id="396" r:id="rId15"/>
  </p:sldIdLst>
  <p:sldSz cx="9144000" cy="6858000" type="screen4x3"/>
  <p:notesSz cx="9871075" cy="13225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701"/>
    <a:srgbClr val="00CC00"/>
    <a:srgbClr val="5A9002"/>
    <a:srgbClr val="009900"/>
    <a:srgbClr val="F31FCB"/>
    <a:srgbClr val="7F1368"/>
    <a:srgbClr val="9EFC04"/>
    <a:srgbClr val="996633"/>
    <a:srgbClr val="663300"/>
    <a:srgbClr val="B8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4660"/>
  </p:normalViewPr>
  <p:slideViewPr>
    <p:cSldViewPr>
      <p:cViewPr varScale="1">
        <p:scale>
          <a:sx n="112" d="100"/>
          <a:sy n="112" d="100"/>
        </p:scale>
        <p:origin x="8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661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1175" y="0"/>
            <a:ext cx="4278313" cy="661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F6DC6-2565-4146-A910-7BCC02171522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30363" y="992188"/>
            <a:ext cx="6610350" cy="4959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6281738"/>
            <a:ext cx="7896225" cy="5951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2561888"/>
            <a:ext cx="4276725" cy="661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1175" y="12561888"/>
            <a:ext cx="4278313" cy="661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EACBD-9A77-46F4-BF6D-F92B27CB7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8B671-E29B-6C43-BC2A-24B80075ED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2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Z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02BD4A-51F7-41A1-AF15-A2E3DE57CE4B}" type="datetimeFigureOut">
              <a:rPr lang="en-US" smtClean="0"/>
              <a:pPr/>
              <a:t>10/21/2016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E845D8-7188-4B99-BF72-848D72190B32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.tewolde.et@unesco-delegations.org" TargetMode="External"/><Relationship Id="rId2" Type="http://schemas.openxmlformats.org/officeDocument/2006/relationships/hyperlink" Target="mailto:tsehayeshe@yahoo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thiopia.trave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opianairlines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11856"/>
            <a:ext cx="9180512" cy="684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mporo\Desktop\UNESCO+ICH-blue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6021288"/>
            <a:ext cx="2140743" cy="5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/>
              <a:t>Logistique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274515"/>
            <a:ext cx="8964488" cy="4861520"/>
          </a:xfrm>
        </p:spPr>
        <p:txBody>
          <a:bodyPr>
            <a:normAutofit/>
          </a:bodyPr>
          <a:lstStyle/>
          <a:p>
            <a:r>
              <a:rPr lang="en-US" b="1" dirty="0" smtClean="0"/>
              <a:t>VISA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délivrés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l’Ambassade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Consulat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d’Ethiopie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votre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lieu de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résidence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visas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directement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l’arrivée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’Aéroport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international de Bole sera possible pour les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résidants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pays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lesquels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n’y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pas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d’Ambassade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Consulat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d’Ethiopie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Contact:     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Mrs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Tsehay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Eshetie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Mrs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Feven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Tewolde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45920" lvl="6" indent="0">
              <a:buNone/>
            </a:pP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Tel:  0025191142150</a:t>
            </a:r>
          </a:p>
          <a:p>
            <a:pPr marL="1645920" lvl="6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Email:  </a:t>
            </a:r>
            <a:r>
              <a:rPr lang="en-US" b="1">
                <a:solidFill>
                  <a:srgbClr val="0070C0"/>
                </a:solidFill>
                <a:hlinkClick r:id="rId2"/>
              </a:rPr>
              <a:t>tsehayeshe@yahoo.com</a:t>
            </a:r>
            <a:r>
              <a:rPr lang="en-US" b="1">
                <a:solidFill>
                  <a:srgbClr val="0070C0"/>
                </a:solidFill>
              </a:rPr>
              <a:t>                 </a:t>
            </a:r>
            <a:r>
              <a:rPr lang="en-US" b="1">
                <a:solidFill>
                  <a:srgbClr val="0070C0"/>
                </a:solidFill>
                <a:hlinkClick r:id="rId3"/>
              </a:rPr>
              <a:t>f.tewolde.et@unesco-delegations.org</a:t>
            </a:r>
            <a:r>
              <a:rPr lang="en-US" b="1">
                <a:solidFill>
                  <a:srgbClr val="0070C0"/>
                </a:solidFill>
              </a:rPr>
              <a:t> </a:t>
            </a:r>
          </a:p>
          <a:p>
            <a:pPr marL="1645920" lvl="6" indent="0">
              <a:buNone/>
            </a:pPr>
            <a:r>
              <a:rPr lang="en-US" b="1" smtClean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81" y="2629"/>
            <a:ext cx="1689773" cy="112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5301207"/>
            <a:ext cx="4725540" cy="155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52" y="5301207"/>
            <a:ext cx="4238526" cy="155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7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1115219"/>
            <a:ext cx="919797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Ethiopian Airlines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très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heureuse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vous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offrir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réduction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15%</a:t>
            </a:r>
            <a:endParaRPr lang="fr-FR" sz="3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44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2276" cy="7765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I</a:t>
            </a:r>
            <a:r>
              <a:rPr lang="en-US" sz="3600" b="1" dirty="0"/>
              <a:t>nformation </a:t>
            </a:r>
            <a:r>
              <a:rPr lang="en-US" sz="3600" b="1" dirty="0" err="1" smtClean="0"/>
              <a:t>Pratiques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117600"/>
            <a:ext cx="8268023" cy="499638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Un </a:t>
            </a:r>
            <a:r>
              <a:rPr lang="en-GB" b="1" dirty="0" err="1" smtClean="0"/>
              <a:t>Comptoir</a:t>
            </a:r>
            <a:r>
              <a:rPr lang="en-GB" b="1" dirty="0" smtClean="0"/>
              <a:t> </a:t>
            </a:r>
            <a:r>
              <a:rPr lang="en-GB" b="1" dirty="0" err="1" smtClean="0"/>
              <a:t>d’accueil</a:t>
            </a:r>
            <a:r>
              <a:rPr lang="en-GB" b="1" dirty="0" smtClean="0"/>
              <a:t> à </a:t>
            </a:r>
            <a:r>
              <a:rPr lang="en-GB" b="1" dirty="0" err="1" smtClean="0"/>
              <a:t>l’aéroport</a:t>
            </a:r>
            <a:r>
              <a:rPr lang="en-GB" b="1" dirty="0" smtClean="0"/>
              <a:t> </a:t>
            </a:r>
            <a:r>
              <a:rPr lang="en-GB" b="1" dirty="0"/>
              <a:t>International de Bole du </a:t>
            </a:r>
            <a:r>
              <a:rPr lang="en-GB" b="1" dirty="0" smtClean="0"/>
              <a:t>25 </a:t>
            </a:r>
            <a:r>
              <a:rPr lang="en-GB" b="1" dirty="0" err="1" smtClean="0"/>
              <a:t>Novembre</a:t>
            </a:r>
            <a:r>
              <a:rPr lang="en-GB" b="1" dirty="0" smtClean="0"/>
              <a:t> au 4 </a:t>
            </a:r>
            <a:r>
              <a:rPr lang="en-GB" b="1" dirty="0" err="1" smtClean="0"/>
              <a:t>Décembre</a:t>
            </a:r>
            <a:r>
              <a:rPr lang="en-GB" b="1" dirty="0" smtClean="0"/>
              <a:t> 2016 </a:t>
            </a:r>
          </a:p>
          <a:p>
            <a:r>
              <a:rPr lang="en-US" b="1" dirty="0" smtClean="0"/>
              <a:t>Des </a:t>
            </a:r>
            <a:r>
              <a:rPr lang="en-US" b="1" dirty="0" err="1"/>
              <a:t>n</a:t>
            </a:r>
            <a:r>
              <a:rPr lang="en-US" b="1" dirty="0" err="1" smtClean="0"/>
              <a:t>avettes</a:t>
            </a:r>
            <a:r>
              <a:rPr lang="en-US" b="1" dirty="0" smtClean="0"/>
              <a:t> de </a:t>
            </a:r>
            <a:r>
              <a:rPr lang="en-GB" b="1" dirty="0" err="1" smtClean="0"/>
              <a:t>l’aéroport</a:t>
            </a:r>
            <a:r>
              <a:rPr lang="en-GB" b="1" dirty="0" smtClean="0"/>
              <a:t> </a:t>
            </a:r>
            <a:r>
              <a:rPr lang="en-GB" b="1" dirty="0"/>
              <a:t>International de Bole </a:t>
            </a:r>
            <a:r>
              <a:rPr lang="en-GB" b="1" dirty="0" err="1" smtClean="0"/>
              <a:t>vers</a:t>
            </a:r>
            <a:r>
              <a:rPr lang="en-GB" b="1" dirty="0" smtClean="0"/>
              <a:t> les </a:t>
            </a:r>
            <a:r>
              <a:rPr lang="en-US" b="1" dirty="0" smtClean="0"/>
              <a:t>hotels </a:t>
            </a:r>
          </a:p>
          <a:p>
            <a:r>
              <a:rPr lang="en-GB" b="1" dirty="0" smtClean="0"/>
              <a:t>Un </a:t>
            </a:r>
            <a:r>
              <a:rPr lang="en-GB" b="1" dirty="0" err="1"/>
              <a:t>Comptoir</a:t>
            </a:r>
            <a:r>
              <a:rPr lang="en-GB" b="1" dirty="0"/>
              <a:t> </a:t>
            </a:r>
            <a:r>
              <a:rPr lang="en-GB" b="1" dirty="0" err="1" smtClean="0"/>
              <a:t>d’enregistrement</a:t>
            </a:r>
            <a:r>
              <a:rPr lang="en-GB" b="1" dirty="0" smtClean="0"/>
              <a:t> </a:t>
            </a:r>
            <a:r>
              <a:rPr lang="fr-FR" b="1" dirty="0"/>
              <a:t>au Centre de </a:t>
            </a:r>
            <a:r>
              <a:rPr lang="fr-FR" b="1" dirty="0" smtClean="0"/>
              <a:t>Conférence </a:t>
            </a:r>
            <a:r>
              <a:rPr lang="fr-FR" b="1" dirty="0"/>
              <a:t>de l’Union </a:t>
            </a:r>
            <a:r>
              <a:rPr lang="fr-FR" b="1" dirty="0" smtClean="0"/>
              <a:t>Africaine à partir du</a:t>
            </a:r>
            <a:r>
              <a:rPr lang="en-US" b="1" dirty="0" smtClean="0"/>
              <a:t> 26 </a:t>
            </a:r>
            <a:r>
              <a:rPr lang="en-US" b="1" dirty="0" err="1" smtClean="0"/>
              <a:t>Novembre</a:t>
            </a:r>
            <a:endParaRPr lang="en-US" b="1" dirty="0"/>
          </a:p>
          <a:p>
            <a:pPr lvl="1"/>
            <a:r>
              <a:rPr lang="en-US" sz="2600" b="1" dirty="0" smtClean="0">
                <a:solidFill>
                  <a:schemeClr val="tx1"/>
                </a:solidFill>
              </a:rPr>
              <a:t>Les participants </a:t>
            </a:r>
            <a:r>
              <a:rPr lang="en-US" sz="2600" b="1" dirty="0" err="1" smtClean="0">
                <a:solidFill>
                  <a:schemeClr val="tx1"/>
                </a:solidFill>
              </a:rPr>
              <a:t>sont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</a:rPr>
              <a:t>invités</a:t>
            </a:r>
            <a:r>
              <a:rPr lang="en-US" sz="2600" b="1" dirty="0" smtClean="0">
                <a:solidFill>
                  <a:schemeClr val="tx1"/>
                </a:solidFill>
              </a:rPr>
              <a:t> à faire </a:t>
            </a:r>
            <a:r>
              <a:rPr lang="en-US" sz="2600" b="1" dirty="0" err="1" smtClean="0">
                <a:solidFill>
                  <a:schemeClr val="tx1"/>
                </a:solidFill>
              </a:rPr>
              <a:t>leur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</a:rPr>
              <a:t>enregistrement</a:t>
            </a:r>
            <a:r>
              <a:rPr lang="en-US" sz="2600" b="1" dirty="0" smtClean="0">
                <a:solidFill>
                  <a:schemeClr val="tx1"/>
                </a:solidFill>
              </a:rPr>
              <a:t> et à </a:t>
            </a:r>
            <a:r>
              <a:rPr lang="en-US" sz="2600" b="1" dirty="0" err="1" smtClean="0">
                <a:solidFill>
                  <a:schemeClr val="tx1"/>
                </a:solidFill>
              </a:rPr>
              <a:t>recevoir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</a:rPr>
              <a:t>leurs</a:t>
            </a:r>
            <a:r>
              <a:rPr lang="en-US" sz="2600" b="1" dirty="0" smtClean="0">
                <a:solidFill>
                  <a:schemeClr val="tx1"/>
                </a:solidFill>
              </a:rPr>
              <a:t> badges le plus </a:t>
            </a:r>
            <a:r>
              <a:rPr lang="en-US" sz="2600" b="1" dirty="0" err="1" smtClean="0">
                <a:solidFill>
                  <a:schemeClr val="tx1"/>
                </a:solidFill>
              </a:rPr>
              <a:t>tôt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possible</a:t>
            </a:r>
          </a:p>
          <a:p>
            <a:pPr lvl="1"/>
            <a:r>
              <a:rPr lang="en-US" sz="2600" b="1" dirty="0" smtClean="0">
                <a:solidFill>
                  <a:schemeClr val="tx1"/>
                </a:solidFill>
              </a:rPr>
              <a:t>Un Kit Conference sera </a:t>
            </a:r>
            <a:r>
              <a:rPr lang="en-US" sz="2600" b="1" dirty="0" err="1" smtClean="0">
                <a:solidFill>
                  <a:schemeClr val="tx1"/>
                </a:solidFill>
              </a:rPr>
              <a:t>remis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à </a:t>
            </a:r>
            <a:r>
              <a:rPr lang="en-US" sz="2600" b="1" dirty="0" err="1" smtClean="0">
                <a:solidFill>
                  <a:schemeClr val="tx1"/>
                </a:solidFill>
              </a:rPr>
              <a:t>chaque</a:t>
            </a:r>
            <a:r>
              <a:rPr lang="en-US" sz="2600" b="1" dirty="0" smtClean="0">
                <a:solidFill>
                  <a:schemeClr val="tx1"/>
                </a:solidFill>
              </a:rPr>
              <a:t> participant </a:t>
            </a:r>
            <a:r>
              <a:rPr lang="en-US" sz="2600" b="1" dirty="0" err="1" smtClean="0">
                <a:solidFill>
                  <a:schemeClr val="tx1"/>
                </a:solidFill>
              </a:rPr>
              <a:t>lors</a:t>
            </a:r>
            <a:r>
              <a:rPr lang="en-US" sz="2600" b="1" dirty="0" smtClean="0">
                <a:solidFill>
                  <a:schemeClr val="tx1"/>
                </a:solidFill>
              </a:rPr>
              <a:t> de son </a:t>
            </a:r>
            <a:r>
              <a:rPr lang="en-US" sz="2600" b="1" dirty="0" err="1" smtClean="0">
                <a:solidFill>
                  <a:schemeClr val="tx1"/>
                </a:solidFill>
              </a:rPr>
              <a:t>enregistrement</a:t>
            </a:r>
            <a:endParaRPr lang="en-US" sz="2600" b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Information </a:t>
            </a:r>
            <a:r>
              <a:rPr lang="en-US" sz="3600" b="1" dirty="0" err="1" smtClean="0"/>
              <a:t>Pratiques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 err="1">
                <a:solidFill>
                  <a:schemeClr val="tx1"/>
                </a:solidFill>
              </a:rPr>
              <a:t>Une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liste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d’hotels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est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disponible</a:t>
            </a:r>
            <a:r>
              <a:rPr lang="en-US" sz="2600" b="1" dirty="0">
                <a:solidFill>
                  <a:schemeClr val="tx1"/>
                </a:solidFill>
              </a:rPr>
              <a:t> sur le site du PCI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>
                <a:solidFill>
                  <a:schemeClr val="tx1"/>
                </a:solidFill>
              </a:rPr>
              <a:t>Pendant la </a:t>
            </a:r>
            <a:r>
              <a:rPr lang="en-US" sz="2600" b="1" dirty="0" err="1">
                <a:solidFill>
                  <a:schemeClr val="tx1"/>
                </a:solidFill>
              </a:rPr>
              <a:t>réunion</a:t>
            </a:r>
            <a:r>
              <a:rPr lang="en-US" sz="2600" b="1" dirty="0">
                <a:solidFill>
                  <a:schemeClr val="tx1"/>
                </a:solidFill>
              </a:rPr>
              <a:t>, des </a:t>
            </a:r>
            <a:r>
              <a:rPr lang="en-US" sz="2600" b="1" dirty="0" err="1">
                <a:solidFill>
                  <a:schemeClr val="tx1"/>
                </a:solidFill>
              </a:rPr>
              <a:t>navettes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partant</a:t>
            </a:r>
            <a:r>
              <a:rPr lang="en-US" sz="2600" b="1" dirty="0">
                <a:solidFill>
                  <a:schemeClr val="tx1"/>
                </a:solidFill>
              </a:rPr>
              <a:t> des hotels </a:t>
            </a:r>
            <a:r>
              <a:rPr lang="en-US" sz="2600" b="1" dirty="0" err="1">
                <a:solidFill>
                  <a:schemeClr val="tx1"/>
                </a:solidFill>
              </a:rPr>
              <a:t>vers</a:t>
            </a:r>
            <a:r>
              <a:rPr lang="en-US" sz="2600" b="1" dirty="0">
                <a:solidFill>
                  <a:schemeClr val="tx1"/>
                </a:solidFill>
              </a:rPr>
              <a:t> le lieu de </a:t>
            </a:r>
            <a:r>
              <a:rPr lang="en-US" sz="2600" b="1" dirty="0" err="1">
                <a:solidFill>
                  <a:schemeClr val="tx1"/>
                </a:solidFill>
              </a:rPr>
              <a:t>réunion</a:t>
            </a:r>
            <a:r>
              <a:rPr lang="en-US" sz="2600" b="1" dirty="0">
                <a:solidFill>
                  <a:schemeClr val="tx1"/>
                </a:solidFill>
              </a:rPr>
              <a:t> et </a:t>
            </a:r>
            <a:r>
              <a:rPr lang="en-US" sz="2600" b="1" dirty="0" err="1">
                <a:solidFill>
                  <a:schemeClr val="tx1"/>
                </a:solidFill>
              </a:rPr>
              <a:t>dans</a:t>
            </a:r>
            <a:r>
              <a:rPr lang="en-US" sz="2600" b="1" dirty="0">
                <a:solidFill>
                  <a:schemeClr val="tx1"/>
                </a:solidFill>
              </a:rPr>
              <a:t> le </a:t>
            </a:r>
            <a:r>
              <a:rPr lang="en-US" sz="2600" b="1" dirty="0" err="1">
                <a:solidFill>
                  <a:schemeClr val="tx1"/>
                </a:solidFill>
              </a:rPr>
              <a:t>sens</a:t>
            </a:r>
            <a:r>
              <a:rPr lang="en-US" sz="2600" b="1" dirty="0">
                <a:solidFill>
                  <a:schemeClr val="tx1"/>
                </a:solidFill>
              </a:rPr>
              <a:t> oppose </a:t>
            </a:r>
            <a:r>
              <a:rPr lang="en-US" sz="2600" b="1" dirty="0" err="1">
                <a:solidFill>
                  <a:schemeClr val="tx1"/>
                </a:solidFill>
              </a:rPr>
              <a:t>seront</a:t>
            </a:r>
            <a:r>
              <a:rPr lang="en-US" sz="2600" b="1" dirty="0">
                <a:solidFill>
                  <a:schemeClr val="tx1"/>
                </a:solidFill>
              </a:rPr>
              <a:t> à </a:t>
            </a:r>
            <a:r>
              <a:rPr lang="en-US" sz="2600" b="1" dirty="0" err="1">
                <a:solidFill>
                  <a:schemeClr val="tx1"/>
                </a:solidFill>
              </a:rPr>
              <a:t>votre</a:t>
            </a:r>
            <a:r>
              <a:rPr lang="en-US" sz="2600" b="1" dirty="0">
                <a:solidFill>
                  <a:schemeClr val="tx1"/>
                </a:solidFill>
              </a:rPr>
              <a:t> disposition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GB" sz="2600" b="1" dirty="0">
                <a:solidFill>
                  <a:schemeClr val="tx1"/>
                </a:solidFill>
              </a:rPr>
              <a:t>Les participants </a:t>
            </a:r>
            <a:r>
              <a:rPr lang="en-GB" sz="2600" b="1" dirty="0" err="1">
                <a:solidFill>
                  <a:schemeClr val="tx1"/>
                </a:solidFill>
              </a:rPr>
              <a:t>sont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libres</a:t>
            </a:r>
            <a:r>
              <a:rPr lang="en-GB" sz="2600" b="1" dirty="0">
                <a:solidFill>
                  <a:schemeClr val="tx1"/>
                </a:solidFill>
              </a:rPr>
              <a:t> de </a:t>
            </a:r>
            <a:r>
              <a:rPr lang="en-GB" sz="2600" b="1" dirty="0" err="1">
                <a:solidFill>
                  <a:schemeClr val="tx1"/>
                </a:solidFill>
              </a:rPr>
              <a:t>prendre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d’autres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hébergements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dans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ces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cas</a:t>
            </a:r>
            <a:r>
              <a:rPr lang="en-GB" sz="2600" b="1" dirty="0">
                <a:solidFill>
                  <a:schemeClr val="tx1"/>
                </a:solidFill>
              </a:rPr>
              <a:t>, </a:t>
            </a:r>
            <a:r>
              <a:rPr lang="en-GB" sz="2600" b="1" dirty="0" err="1">
                <a:solidFill>
                  <a:schemeClr val="tx1"/>
                </a:solidFill>
              </a:rPr>
              <a:t>ces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derniers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devront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s’occuper</a:t>
            </a:r>
            <a:r>
              <a:rPr lang="en-GB" sz="2600" b="1" dirty="0">
                <a:solidFill>
                  <a:schemeClr val="tx1"/>
                </a:solidFill>
              </a:rPr>
              <a:t> de </a:t>
            </a:r>
            <a:r>
              <a:rPr lang="en-GB" sz="2600" b="1" dirty="0" err="1">
                <a:solidFill>
                  <a:schemeClr val="tx1"/>
                </a:solidFill>
              </a:rPr>
              <a:t>leur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propre</a:t>
            </a:r>
            <a:r>
              <a:rPr lang="en-GB" sz="2600" b="1" dirty="0">
                <a:solidFill>
                  <a:schemeClr val="tx1"/>
                </a:solidFill>
              </a:rPr>
              <a:t> </a:t>
            </a:r>
            <a:r>
              <a:rPr lang="en-GB" sz="2600" b="1" dirty="0" err="1">
                <a:solidFill>
                  <a:schemeClr val="tx1"/>
                </a:solidFill>
              </a:rPr>
              <a:t>moyen</a:t>
            </a:r>
            <a:r>
              <a:rPr lang="en-GB" sz="2600" b="1" dirty="0">
                <a:solidFill>
                  <a:schemeClr val="tx1"/>
                </a:solidFill>
              </a:rPr>
              <a:t> de transport 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600" b="1" dirty="0">
                <a:solidFill>
                  <a:schemeClr val="tx1"/>
                </a:solidFill>
              </a:rPr>
              <a:t>Pendant les sessions </a:t>
            </a:r>
            <a:r>
              <a:rPr lang="en-US" sz="2600" b="1" dirty="0" err="1">
                <a:solidFill>
                  <a:schemeClr val="tx1"/>
                </a:solidFill>
              </a:rPr>
              <a:t>plénière</a:t>
            </a:r>
            <a:r>
              <a:rPr lang="en-US" sz="2600" b="1" dirty="0">
                <a:solidFill>
                  <a:schemeClr val="tx1"/>
                </a:solidFill>
              </a:rPr>
              <a:t>,  des sieges </a:t>
            </a:r>
            <a:r>
              <a:rPr lang="en-US" sz="2600" b="1" dirty="0" err="1">
                <a:solidFill>
                  <a:schemeClr val="tx1"/>
                </a:solidFill>
              </a:rPr>
              <a:t>seront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alloués</a:t>
            </a:r>
            <a:r>
              <a:rPr lang="en-US" sz="2600" b="1" dirty="0">
                <a:solidFill>
                  <a:schemeClr val="tx1"/>
                </a:solidFill>
              </a:rPr>
              <a:t> à </a:t>
            </a:r>
            <a:r>
              <a:rPr lang="en-US" sz="2600" b="1" dirty="0" err="1">
                <a:solidFill>
                  <a:schemeClr val="tx1"/>
                </a:solidFill>
              </a:rPr>
              <a:t>chaque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délégation</a:t>
            </a:r>
            <a:r>
              <a:rPr lang="en-US" sz="2600" b="1" dirty="0">
                <a:solidFill>
                  <a:schemeClr val="tx1"/>
                </a:solidFill>
              </a:rPr>
              <a:t> (capacity de 3000 </a:t>
            </a:r>
            <a:r>
              <a:rPr lang="en-US" sz="2600" b="1" dirty="0" err="1">
                <a:solidFill>
                  <a:schemeClr val="tx1"/>
                </a:solidFill>
              </a:rPr>
              <a:t>personnes</a:t>
            </a:r>
            <a:r>
              <a:rPr lang="en-US" sz="2600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err="1" smtClean="0"/>
              <a:t>Cérémonie</a:t>
            </a:r>
            <a:r>
              <a:rPr lang="en-US" b="1" dirty="0" smtClean="0"/>
              <a:t> </a:t>
            </a:r>
            <a:r>
              <a:rPr lang="en-US" b="1" dirty="0" err="1" smtClean="0"/>
              <a:t>d’ouverture</a:t>
            </a:r>
            <a:r>
              <a:rPr lang="en-US" b="1" dirty="0" smtClean="0"/>
              <a:t>: </a:t>
            </a:r>
            <a:r>
              <a:rPr lang="en-US" b="1" dirty="0" err="1" smtClean="0"/>
              <a:t>Dimanche</a:t>
            </a:r>
            <a:r>
              <a:rPr lang="en-US" b="1" dirty="0" smtClean="0"/>
              <a:t> </a:t>
            </a:r>
            <a:r>
              <a:rPr lang="en-US" b="1" dirty="0"/>
              <a:t>27 November à</a:t>
            </a:r>
            <a:r>
              <a:rPr lang="en-US" b="1" dirty="0" smtClean="0"/>
              <a:t> </a:t>
            </a:r>
            <a:r>
              <a:rPr lang="en-US" sz="2800" b="1" dirty="0" smtClean="0"/>
              <a:t>17:00</a:t>
            </a:r>
            <a:r>
              <a:rPr lang="en-US" b="1" dirty="0" smtClean="0"/>
              <a:t> au </a:t>
            </a:r>
            <a:r>
              <a:rPr lang="en-US" b="1" dirty="0" err="1" smtClean="0"/>
              <a:t>Millenium</a:t>
            </a:r>
            <a:r>
              <a:rPr lang="en-US" b="1" dirty="0" smtClean="0"/>
              <a:t> </a:t>
            </a:r>
            <a:r>
              <a:rPr lang="en-US" b="1" dirty="0"/>
              <a:t>Hall</a:t>
            </a:r>
          </a:p>
          <a:p>
            <a:r>
              <a:rPr lang="en-US" b="1" dirty="0" err="1"/>
              <a:t>Cérémonie</a:t>
            </a:r>
            <a:r>
              <a:rPr lang="en-US" b="1" dirty="0"/>
              <a:t> </a:t>
            </a:r>
            <a:r>
              <a:rPr lang="en-US" b="1" dirty="0" smtClean="0"/>
              <a:t>de </a:t>
            </a:r>
            <a:r>
              <a:rPr lang="en-US" b="1" dirty="0" err="1" smtClean="0"/>
              <a:t>fermeture</a:t>
            </a:r>
            <a:r>
              <a:rPr lang="en-US" b="1" dirty="0"/>
              <a:t>: </a:t>
            </a:r>
            <a:r>
              <a:rPr lang="en-US" b="1" dirty="0" smtClean="0"/>
              <a:t> </a:t>
            </a:r>
            <a:r>
              <a:rPr lang="fr-FR" b="1" dirty="0" smtClean="0"/>
              <a:t>Vendredi </a:t>
            </a:r>
            <a:r>
              <a:rPr lang="fr-FR" b="1" dirty="0"/>
              <a:t>2 </a:t>
            </a:r>
            <a:r>
              <a:rPr lang="fr-FR" b="1" dirty="0" smtClean="0"/>
              <a:t>Décembre heure et lieu seront déterminés ultérieurement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39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642194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 smtClean="0"/>
              <a:t>Petite escapade dans une variété pittoresque riche en biodiversité?</a:t>
            </a:r>
            <a:endParaRPr lang="fr-F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916832"/>
            <a:ext cx="8003232" cy="4464496"/>
          </a:xfrm>
        </p:spPr>
        <p:txBody>
          <a:bodyPr>
            <a:normAutofit/>
          </a:bodyPr>
          <a:lstStyle/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More information on:  </a:t>
            </a:r>
            <a:r>
              <a:rPr lang="fr-FR" sz="2800" dirty="0" smtClean="0">
                <a:hlinkClick r:id="rId2"/>
              </a:rPr>
              <a:t>http</a:t>
            </a:r>
            <a:r>
              <a:rPr lang="fr-FR" sz="2800" dirty="0">
                <a:hlinkClick r:id="rId2"/>
              </a:rPr>
              <a:t>://www.ethiopia.travel</a:t>
            </a:r>
            <a:r>
              <a:rPr lang="fr-FR" sz="2800" dirty="0" smtClean="0">
                <a:hlinkClick r:id="rId2"/>
              </a:rPr>
              <a:t>/</a:t>
            </a:r>
            <a:endParaRPr lang="fr-FR" sz="2800" dirty="0" smtClean="0"/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034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396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-41905"/>
            <a:ext cx="91126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Mosaique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des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Peuples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 des </a:t>
            </a:r>
            <a:r>
              <a:rPr lang="en-US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ultures,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l’Ethiopie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très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heureuse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de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vous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accueillir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pour la11e </a:t>
            </a:r>
            <a:r>
              <a:rPr lang="fr-FR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session </a:t>
            </a:r>
            <a:r>
              <a:rPr lang="fr-FR" sz="2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 Comité intergouvernemental de sauvegarde du patrimoine culturel immatériel </a:t>
            </a:r>
            <a:r>
              <a:rPr lang="en-US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Heritage</a:t>
            </a:r>
            <a:endParaRPr lang="en-US" sz="27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www.ethiopia.travel/sites/default/files/Banner%20size%20compressed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421"/>
            <a:ext cx="9143999" cy="51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0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1628800"/>
            <a:ext cx="6336704" cy="410445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smtClean="0">
                <a:latin typeface="Times Bold Italic" pitchFamily="18" charset="0"/>
              </a:rPr>
              <a:t>2013: Inscription de </a:t>
            </a:r>
            <a:r>
              <a:rPr lang="fr-FR" b="1" dirty="0">
                <a:latin typeface="Times Bold Italic" pitchFamily="18" charset="0"/>
              </a:rPr>
              <a:t>La fête de </a:t>
            </a:r>
            <a:r>
              <a:rPr lang="fr-FR" b="1" dirty="0" smtClean="0">
                <a:latin typeface="Times Bold Italic" pitchFamily="18" charset="0"/>
              </a:rPr>
              <a:t>la commémoration </a:t>
            </a:r>
            <a:r>
              <a:rPr lang="fr-FR" b="1" dirty="0">
                <a:latin typeface="Times Bold Italic" pitchFamily="18" charset="0"/>
              </a:rPr>
              <a:t>de la découverte de la Véritable Sainte-Croix du Christ sur la Liste représentative du patrimoine culturel immatériel de l’humanité</a:t>
            </a:r>
            <a:endParaRPr lang="en-US" b="1" dirty="0" smtClean="0">
              <a:latin typeface="Times Bold Italic" pitchFamily="18" charset="0"/>
            </a:endParaRPr>
          </a:p>
          <a:p>
            <a:pPr algn="just"/>
            <a:r>
              <a:rPr lang="en-US" b="1" dirty="0" smtClean="0">
                <a:latin typeface="Times Bold Italic" pitchFamily="18" charset="0"/>
              </a:rPr>
              <a:t>2015: Inscription </a:t>
            </a:r>
            <a:r>
              <a:rPr lang="fr-FR" b="1" dirty="0">
                <a:latin typeface="Times Bold Italic" pitchFamily="18" charset="0"/>
              </a:rPr>
              <a:t>du </a:t>
            </a:r>
            <a:r>
              <a:rPr lang="fr-FR" b="1" dirty="0" err="1">
                <a:latin typeface="Times Bold Italic" pitchFamily="18" charset="0"/>
              </a:rPr>
              <a:t>Fichee-Chambalaalla</a:t>
            </a:r>
            <a:r>
              <a:rPr lang="fr-FR" b="1" dirty="0">
                <a:latin typeface="Times Bold Italic" pitchFamily="18" charset="0"/>
              </a:rPr>
              <a:t>, festival du Nouvel an des </a:t>
            </a:r>
            <a:r>
              <a:rPr lang="fr-FR" b="1" dirty="0" err="1">
                <a:latin typeface="Times Bold Italic" pitchFamily="18" charset="0"/>
              </a:rPr>
              <a:t>Sidamas</a:t>
            </a:r>
            <a:r>
              <a:rPr lang="en-US" b="1" dirty="0">
                <a:latin typeface="Times Bold Italic" pitchFamily="18" charset="0"/>
              </a:rPr>
              <a:t> </a:t>
            </a:r>
            <a:r>
              <a:rPr lang="fr-FR" b="1" dirty="0">
                <a:latin typeface="Times Bold Italic" pitchFamily="18" charset="0"/>
              </a:rPr>
              <a:t>sur la Liste représentative du patrimoine culturel immatériel de l’humanité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116632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fr-FR" sz="2800" b="1" dirty="0">
                <a:latin typeface="Times Bold Italic" pitchFamily="18" charset="0"/>
              </a:rPr>
              <a:t>Dans la terre des origines, la sauvegarde du patrimoine immatériel de ses peuples divers est vital</a:t>
            </a:r>
            <a:endParaRPr lang="en-GB" sz="2800" b="1" dirty="0">
              <a:latin typeface="Times Bold Ital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17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7584" y="90872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9854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Célébration du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Meskel</a:t>
            </a:r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unesco.org/culture/ich/img/photo/thumb/09281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21754"/>
            <a:ext cx="205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Célébration du </a:t>
            </a:r>
            <a:r>
              <a:rPr lang="fr-FR" dirty="0" err="1"/>
              <a:t>Fichee</a:t>
            </a:r>
            <a:r>
              <a:rPr lang="fr-FR" dirty="0"/>
              <a:t> </a:t>
            </a:r>
            <a:r>
              <a:rPr lang="fr-FR" dirty="0" err="1" smtClean="0"/>
              <a:t>Chambalaalla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52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" y="-23986"/>
            <a:ext cx="9144000" cy="688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7504" y="32420"/>
            <a:ext cx="6620272" cy="634082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Points </a:t>
            </a:r>
            <a:r>
              <a:rPr lang="en-US" sz="3600" b="1" dirty="0" err="1" smtClean="0"/>
              <a:t>Clé</a:t>
            </a:r>
            <a:r>
              <a:rPr lang="en-US" sz="3600" b="1" dirty="0" smtClean="0"/>
              <a:t> - </a:t>
            </a:r>
            <a:r>
              <a:rPr lang="en-US" sz="3600" b="1" dirty="0" err="1" smtClean="0"/>
              <a:t>Ethiopie</a:t>
            </a:r>
            <a:endParaRPr lang="en-US" sz="3600" b="1" dirty="0"/>
          </a:p>
        </p:txBody>
      </p:sp>
      <p:sp>
        <p:nvSpPr>
          <p:cNvPr id="6" name="TextBox 8"/>
          <p:cNvSpPr txBox="1"/>
          <p:nvPr/>
        </p:nvSpPr>
        <p:spPr>
          <a:xfrm>
            <a:off x="107504" y="620688"/>
            <a:ext cx="648072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Superficie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de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1,104,300 km2,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10</a:t>
            </a:r>
            <a:r>
              <a:rPr lang="en-US" sz="2600" b="1" baseline="30000" dirty="0">
                <a:solidFill>
                  <a:prstClr val="black"/>
                </a:solidFill>
                <a:latin typeface="Perpetua"/>
              </a:rPr>
              <a:t>e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plus grand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territoire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d’Afrique</a:t>
            </a:r>
            <a:endParaRPr lang="en-US" sz="2600" b="1" dirty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Avec environ 100 millions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d’habitants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, 2e pays le plus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peuplé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en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Afrique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(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après le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Nigeria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) et le 13e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dans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le monde </a:t>
            </a: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Etat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féderal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composé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de 9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Etats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Regionnaux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et de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deux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“City Administrations”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fr-FR" sz="2600" b="1" dirty="0">
                <a:solidFill>
                  <a:prstClr val="black"/>
                </a:solidFill>
                <a:latin typeface="Perpetua"/>
              </a:rPr>
              <a:t>88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Langues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et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dialectes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L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angue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Officielle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: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Amharique</a:t>
            </a:r>
            <a:endParaRPr lang="en-US" sz="2600" b="1" dirty="0">
              <a:solidFill>
                <a:prstClr val="black"/>
              </a:solidFill>
              <a:latin typeface="Perpetua"/>
            </a:endParaRP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Taux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 de Change: </a:t>
            </a:r>
            <a:r>
              <a:rPr lang="en-US" sz="2600" b="1" dirty="0">
                <a:solidFill>
                  <a:prstClr val="black"/>
                </a:solidFill>
                <a:latin typeface="Perpetua"/>
              </a:rPr>
              <a:t>€1≈ 25Birr  1USD ≈ </a:t>
            </a: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22Birr</a:t>
            </a:r>
          </a:p>
          <a:p>
            <a:pPr marL="27432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r>
              <a:rPr lang="en-US" sz="2600" b="1" dirty="0" smtClean="0">
                <a:solidFill>
                  <a:prstClr val="black"/>
                </a:solidFill>
                <a:latin typeface="Perpetua"/>
              </a:rPr>
              <a:t>9 Sites du </a:t>
            </a:r>
            <a:r>
              <a:rPr lang="en-US" sz="2600" b="1" dirty="0" err="1" smtClean="0">
                <a:solidFill>
                  <a:prstClr val="black"/>
                </a:solidFill>
                <a:latin typeface="Perpetua"/>
              </a:rPr>
              <a:t>PatrimoineMondial</a:t>
            </a:r>
            <a:endParaRPr lang="en-US" sz="2600" b="1" dirty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endParaRPr lang="en-US" sz="2600" dirty="0" smtClean="0">
              <a:solidFill>
                <a:prstClr val="black"/>
              </a:solidFill>
              <a:latin typeface="Perpetua"/>
            </a:endParaRPr>
          </a:p>
          <a:p>
            <a:pPr marL="274320" lvl="0" indent="-274320" algn="just">
              <a:spcBef>
                <a:spcPts val="580"/>
              </a:spcBef>
              <a:buClr>
                <a:srgbClr val="339933"/>
              </a:buClr>
              <a:buSzPct val="85000"/>
              <a:buFont typeface="Wingdings 2"/>
              <a:buChar char=""/>
            </a:pPr>
            <a:endParaRPr lang="en-US" sz="2600" dirty="0">
              <a:solidFill>
                <a:prstClr val="black"/>
              </a:solidFill>
              <a:latin typeface="Perpetua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09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68431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Température:  1</a:t>
            </a:r>
            <a:r>
              <a:rPr lang="en-US" dirty="0" smtClean="0"/>
              <a:t>4</a:t>
            </a:r>
            <a:r>
              <a:rPr lang="en-US" dirty="0"/>
              <a:t> °</a:t>
            </a:r>
            <a:r>
              <a:rPr lang="en-US" dirty="0" smtClean="0"/>
              <a:t>C - 28</a:t>
            </a:r>
            <a:r>
              <a:rPr lang="en-US" dirty="0"/>
              <a:t> °</a:t>
            </a:r>
            <a:r>
              <a:rPr lang="en-US" dirty="0" smtClean="0"/>
              <a:t>C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ville</a:t>
            </a:r>
            <a:r>
              <a:rPr lang="en-US" dirty="0" smtClean="0"/>
              <a:t> </a:t>
            </a:r>
            <a:r>
              <a:rPr lang="en-US" dirty="0" err="1" smtClean="0"/>
              <a:t>s’étend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altitude de 2,200m à 2,600m</a:t>
            </a:r>
          </a:p>
          <a:p>
            <a:r>
              <a:rPr lang="en-US" dirty="0" smtClean="0"/>
              <a:t>Environ 5 </a:t>
            </a:r>
            <a:r>
              <a:rPr lang="en-US" dirty="0"/>
              <a:t>million </a:t>
            </a:r>
            <a:r>
              <a:rPr lang="en-US" dirty="0" err="1" smtClean="0"/>
              <a:t>d’habitants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26621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capitale </a:t>
            </a:r>
            <a:r>
              <a:rPr lang="fr-FR" sz="2800" b="1" dirty="0" err="1" smtClean="0"/>
              <a:t>Addis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Ababa</a:t>
            </a:r>
            <a:endParaRPr lang="fr-FR" sz="2800" b="1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861"/>
            <a:ext cx="9144000" cy="58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69" y="6252170"/>
            <a:ext cx="9668247" cy="432048"/>
          </a:xfrm>
        </p:spPr>
        <p:txBody>
          <a:bodyPr>
            <a:noAutofit/>
          </a:bodyPr>
          <a:lstStyle/>
          <a:p>
            <a:r>
              <a:rPr lang="en-US" sz="1600" b="1" dirty="0">
                <a:cs typeface="Khmer OS Moul"/>
              </a:rPr>
              <a:t> 28 </a:t>
            </a:r>
            <a:r>
              <a:rPr lang="en-US" sz="1600" b="1" dirty="0" err="1" smtClean="0">
                <a:cs typeface="Khmer OS Moul"/>
              </a:rPr>
              <a:t>Novembre</a:t>
            </a:r>
            <a:r>
              <a:rPr lang="en-US" sz="1600" b="1" dirty="0" smtClean="0">
                <a:cs typeface="Khmer OS Moul"/>
              </a:rPr>
              <a:t> </a:t>
            </a:r>
            <a:r>
              <a:rPr lang="en-US" sz="1600" b="1" dirty="0">
                <a:cs typeface="Khmer OS Moul"/>
              </a:rPr>
              <a:t>– 2 </a:t>
            </a:r>
            <a:r>
              <a:rPr lang="en-US" sz="1600" b="1" dirty="0" err="1" smtClean="0">
                <a:cs typeface="Khmer OS Moul"/>
              </a:rPr>
              <a:t>Décembre</a:t>
            </a:r>
            <a:r>
              <a:rPr lang="en-US" sz="1600" b="1" dirty="0" smtClean="0">
                <a:cs typeface="Khmer OS Moul"/>
              </a:rPr>
              <a:t> </a:t>
            </a:r>
            <a:r>
              <a:rPr lang="en-US" sz="1600" b="1" dirty="0">
                <a:cs typeface="Khmer OS Moul"/>
              </a:rPr>
              <a:t>2016 </a:t>
            </a:r>
            <a:r>
              <a:rPr lang="en-US" sz="1600" b="1" dirty="0" smtClean="0">
                <a:cs typeface="Khmer OS Moul"/>
              </a:rPr>
              <a:t>au Centre de Conference de </a:t>
            </a:r>
            <a:r>
              <a:rPr lang="en-US" sz="1600" b="1" dirty="0" err="1" smtClean="0">
                <a:cs typeface="Khmer OS Moul"/>
              </a:rPr>
              <a:t>l’Union</a:t>
            </a:r>
            <a:r>
              <a:rPr lang="en-US" sz="1600" b="1" dirty="0" smtClean="0">
                <a:cs typeface="Khmer OS Moul"/>
              </a:rPr>
              <a:t> </a:t>
            </a:r>
            <a:r>
              <a:rPr lang="en-US" sz="1600" b="1" dirty="0" err="1">
                <a:cs typeface="Khmer OS Moul"/>
              </a:rPr>
              <a:t>A</a:t>
            </a:r>
            <a:r>
              <a:rPr lang="en-US" sz="1600" b="1" dirty="0" err="1" smtClean="0">
                <a:cs typeface="Khmer OS Moul"/>
              </a:rPr>
              <a:t>fricaine</a:t>
            </a:r>
            <a:endParaRPr lang="en-US" sz="1600" b="1" dirty="0">
              <a:cs typeface="Khmer OS Mou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96855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8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 smtClean="0"/>
              <a:t>Se rendre à Addis-Ababa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fr-FR" sz="3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8720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387028"/>
            <a:ext cx="784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Pour </a:t>
            </a:r>
            <a:r>
              <a:rPr lang="en-US" sz="1200" dirty="0" err="1" smtClean="0"/>
              <a:t>une</a:t>
            </a:r>
            <a:r>
              <a:rPr lang="en-US" sz="1200" dirty="0" smtClean="0"/>
              <a:t> </a:t>
            </a:r>
            <a:r>
              <a:rPr lang="en-US" sz="1200" dirty="0" err="1" smtClean="0"/>
              <a:t>liste</a:t>
            </a:r>
            <a:r>
              <a:rPr lang="en-US" sz="1200" dirty="0" smtClean="0"/>
              <a:t> </a:t>
            </a:r>
            <a:r>
              <a:rPr lang="en-US" sz="1200" dirty="0" err="1" smtClean="0"/>
              <a:t>complète</a:t>
            </a:r>
            <a:r>
              <a:rPr lang="en-US" sz="1200" dirty="0" smtClean="0"/>
              <a:t> des </a:t>
            </a:r>
            <a:r>
              <a:rPr lang="en-US" sz="1200" dirty="0" err="1" smtClean="0"/>
              <a:t>bureaux</a:t>
            </a:r>
            <a:r>
              <a:rPr lang="en-US" sz="1200" dirty="0" smtClean="0"/>
              <a:t> </a:t>
            </a:r>
            <a:r>
              <a:rPr lang="en-US" sz="1200" dirty="0" err="1" smtClean="0"/>
              <a:t>internationaux</a:t>
            </a:r>
            <a:r>
              <a:rPr lang="en-US" sz="1200" dirty="0" smtClean="0"/>
              <a:t>,  </a:t>
            </a:r>
            <a:r>
              <a:rPr lang="en-US" sz="1200" dirty="0" err="1" smtClean="0"/>
              <a:t>domestiques</a:t>
            </a:r>
            <a:r>
              <a:rPr lang="en-US" sz="1200" dirty="0" smtClean="0"/>
              <a:t> et des </a:t>
            </a:r>
            <a:r>
              <a:rPr lang="en-US" sz="1200" dirty="0" err="1" smtClean="0"/>
              <a:t>centres</a:t>
            </a:r>
            <a:r>
              <a:rPr lang="en-US" sz="1200" dirty="0" smtClean="0"/>
              <a:t> </a:t>
            </a:r>
            <a:r>
              <a:rPr lang="en-US" sz="1200" dirty="0" err="1" smtClean="0"/>
              <a:t>d’appels</a:t>
            </a:r>
            <a:r>
              <a:rPr lang="en-US" sz="1200" dirty="0" smtClean="0"/>
              <a:t> , </a:t>
            </a:r>
            <a:r>
              <a:rPr lang="en-US" sz="1200" dirty="0" err="1" smtClean="0"/>
              <a:t>voir</a:t>
            </a:r>
            <a:r>
              <a:rPr lang="en-US" sz="1200" dirty="0" smtClean="0"/>
              <a:t> </a:t>
            </a:r>
            <a:r>
              <a:rPr lang="en-US" sz="1200" dirty="0"/>
              <a:t> </a:t>
            </a:r>
            <a:r>
              <a:rPr lang="en-US" sz="1200" dirty="0">
                <a:hlinkClick r:id="rId3"/>
              </a:rPr>
              <a:t>www.ethiopianairlines.com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10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4803</TotalTime>
  <Words>460</Words>
  <Application>Microsoft Office PowerPoint</Application>
  <PresentationFormat>On-screen Show (4:3)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Bookman Old Style</vt:lpstr>
      <vt:lpstr>Calibri</vt:lpstr>
      <vt:lpstr>Gill Sans MT</vt:lpstr>
      <vt:lpstr>Khmer OS Moul</vt:lpstr>
      <vt:lpstr>Perpetua</vt:lpstr>
      <vt:lpstr>Times Bold Italic</vt:lpstr>
      <vt:lpstr>Wingdings</vt:lpstr>
      <vt:lpstr>Wingdings 2</vt:lpstr>
      <vt:lpstr>Wingdings 3</vt:lpstr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28 Novembre – 2 Décembre 2016 au Centre de Conference de l’Union Africaine</vt:lpstr>
      <vt:lpstr>Se rendre à Addis-Ababa </vt:lpstr>
      <vt:lpstr>Logistique</vt:lpstr>
      <vt:lpstr>PowerPoint Presentation</vt:lpstr>
      <vt:lpstr>Information Pratiques</vt:lpstr>
      <vt:lpstr>Information Pratiques</vt:lpstr>
      <vt:lpstr>Petite escapade dans une variété pittoresque riche en biodiversité?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CLT/CEH/ITH - H. Sicard</cp:lastModifiedBy>
  <cp:revision>234</cp:revision>
  <dcterms:created xsi:type="dcterms:W3CDTF">2011-11-30T12:34:40Z</dcterms:created>
  <dcterms:modified xsi:type="dcterms:W3CDTF">2016-10-21T08:56:41Z</dcterms:modified>
</cp:coreProperties>
</file>