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16"/>
  </p:notesMasterIdLst>
  <p:sldIdLst>
    <p:sldId id="367" r:id="rId2"/>
    <p:sldId id="397" r:id="rId3"/>
    <p:sldId id="405" r:id="rId4"/>
    <p:sldId id="374" r:id="rId5"/>
    <p:sldId id="375" r:id="rId6"/>
    <p:sldId id="413" r:id="rId7"/>
    <p:sldId id="381" r:id="rId8"/>
    <p:sldId id="399" r:id="rId9"/>
    <p:sldId id="379" r:id="rId10"/>
    <p:sldId id="378" r:id="rId11"/>
    <p:sldId id="380" r:id="rId12"/>
    <p:sldId id="393" r:id="rId13"/>
    <p:sldId id="406" r:id="rId14"/>
    <p:sldId id="396" r:id="rId15"/>
  </p:sldIdLst>
  <p:sldSz cx="9144000" cy="6858000" type="screen4x3"/>
  <p:notesSz cx="9871075" cy="132254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365701"/>
    <a:srgbClr val="5A9002"/>
    <a:srgbClr val="009900"/>
    <a:srgbClr val="F31FCB"/>
    <a:srgbClr val="7F1368"/>
    <a:srgbClr val="9EFC04"/>
    <a:srgbClr val="996633"/>
    <a:srgbClr val="663300"/>
    <a:srgbClr val="B85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26" autoAdjust="0"/>
    <p:restoredTop sz="94660"/>
  </p:normalViewPr>
  <p:slideViewPr>
    <p:cSldViewPr>
      <p:cViewPr varScale="1">
        <p:scale>
          <a:sx n="112" d="100"/>
          <a:sy n="112" d="100"/>
        </p:scale>
        <p:origin x="88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25" cy="661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1175" y="0"/>
            <a:ext cx="4278313" cy="661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F6DC6-2565-4146-A910-7BCC02171522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30363" y="992188"/>
            <a:ext cx="6610350" cy="4959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425" y="6281738"/>
            <a:ext cx="7896225" cy="5951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2561888"/>
            <a:ext cx="4276725" cy="661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1175" y="12561888"/>
            <a:ext cx="4278313" cy="661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CEACBD-9A77-46F4-BF6D-F92B27CB71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95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8B671-E29B-6C43-BC2A-24B80075ED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23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Z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Z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f.tewolde.et@unesco-delegations.org" TargetMode="External"/><Relationship Id="rId2" Type="http://schemas.openxmlformats.org/officeDocument/2006/relationships/hyperlink" Target="mailto:tsehayeshe@yahoo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thiopia.travel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hiopianairlines.com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11856"/>
            <a:ext cx="9180512" cy="684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mporo\Desktop\UNESCO+ICH-blue_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6021288"/>
            <a:ext cx="2140743" cy="59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11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Logistics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124744"/>
            <a:ext cx="8964488" cy="4861520"/>
          </a:xfrm>
        </p:spPr>
        <p:txBody>
          <a:bodyPr>
            <a:normAutofit/>
          </a:bodyPr>
          <a:lstStyle/>
          <a:p>
            <a:r>
              <a:rPr lang="en-US" b="1" dirty="0" smtClean="0"/>
              <a:t>VISA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Must be </a:t>
            </a:r>
            <a:r>
              <a:rPr lang="en-US" dirty="0">
                <a:solidFill>
                  <a:schemeClr val="tx1"/>
                </a:solidFill>
              </a:rPr>
              <a:t>obtained from the </a:t>
            </a:r>
            <a:r>
              <a:rPr lang="en-US" dirty="0" smtClean="0">
                <a:solidFill>
                  <a:schemeClr val="tx1"/>
                </a:solidFill>
              </a:rPr>
              <a:t>Ethiopian Embassy or </a:t>
            </a:r>
            <a:r>
              <a:rPr lang="en-US" dirty="0">
                <a:solidFill>
                  <a:schemeClr val="tx1"/>
                </a:solidFill>
              </a:rPr>
              <a:t>Consulate in the area of your </a:t>
            </a:r>
            <a:r>
              <a:rPr lang="en-US" dirty="0" smtClean="0">
                <a:solidFill>
                  <a:schemeClr val="tx1"/>
                </a:solidFill>
              </a:rPr>
              <a:t>residence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Visa Upon Arrival </a:t>
            </a:r>
            <a:r>
              <a:rPr lang="en-US" dirty="0">
                <a:solidFill>
                  <a:schemeClr val="tx1"/>
                </a:solidFill>
              </a:rPr>
              <a:t>at Bole International Airport </a:t>
            </a:r>
            <a:r>
              <a:rPr lang="en-US" dirty="0" smtClean="0">
                <a:solidFill>
                  <a:schemeClr val="tx1"/>
                </a:solidFill>
              </a:rPr>
              <a:t>will be facilitated for participants coming from areas where there is no </a:t>
            </a:r>
            <a:r>
              <a:rPr lang="en-US" dirty="0">
                <a:solidFill>
                  <a:schemeClr val="tx1"/>
                </a:solidFill>
              </a:rPr>
              <a:t>Ethiopian Embassy or </a:t>
            </a:r>
            <a:r>
              <a:rPr lang="en-US" dirty="0" smtClean="0">
                <a:solidFill>
                  <a:schemeClr val="tx1"/>
                </a:solidFill>
              </a:rPr>
              <a:t>Consulate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Contact person: </a:t>
            </a:r>
            <a:r>
              <a:rPr lang="en-US" dirty="0" err="1">
                <a:solidFill>
                  <a:schemeClr val="tx1"/>
                </a:solidFill>
              </a:rPr>
              <a:t>Mrs</a:t>
            </a:r>
            <a:r>
              <a:rPr lang="en-US" dirty="0">
                <a:solidFill>
                  <a:schemeClr val="tx1"/>
                </a:solidFill>
              </a:rPr>
              <a:t> Tsehay </a:t>
            </a:r>
            <a:r>
              <a:rPr lang="en-US" dirty="0" err="1">
                <a:solidFill>
                  <a:schemeClr val="tx1"/>
                </a:solidFill>
              </a:rPr>
              <a:t>Eshetie</a:t>
            </a:r>
            <a:r>
              <a:rPr lang="en-US" dirty="0">
                <a:solidFill>
                  <a:schemeClr val="tx1"/>
                </a:solidFill>
              </a:rPr>
              <a:t>      </a:t>
            </a:r>
            <a:r>
              <a:rPr lang="en-US" dirty="0" smtClean="0">
                <a:solidFill>
                  <a:schemeClr val="tx1"/>
                </a:solidFill>
              </a:rPr>
              <a:t>Alternate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 smtClean="0">
                <a:solidFill>
                  <a:schemeClr val="tx1"/>
                </a:solidFill>
              </a:rPr>
              <a:t>Mrs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Feven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Tewolde</a:t>
            </a:r>
            <a:endParaRPr lang="en-US" dirty="0">
              <a:solidFill>
                <a:schemeClr val="tx1"/>
              </a:solidFill>
            </a:endParaRPr>
          </a:p>
          <a:p>
            <a:pPr marL="1645920" lvl="6" indent="0">
              <a:buNone/>
            </a:pPr>
            <a:r>
              <a:rPr lang="en-US" sz="2300" dirty="0" smtClean="0"/>
              <a:t>     </a:t>
            </a:r>
            <a:r>
              <a:rPr lang="en-US" sz="2300" dirty="0"/>
              <a:t>Tel:  </a:t>
            </a:r>
            <a:r>
              <a:rPr lang="en-US" sz="2300" dirty="0" smtClean="0"/>
              <a:t>0025191142150</a:t>
            </a:r>
            <a:endParaRPr lang="en-US" sz="2300" dirty="0"/>
          </a:p>
          <a:p>
            <a:pPr marL="1645920" lvl="6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   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Email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smtClean="0">
                <a:solidFill>
                  <a:srgbClr val="0070C0"/>
                </a:solidFill>
                <a:hlinkClick r:id="rId2"/>
              </a:rPr>
              <a:t>tsehayeshe@yahoo.com</a:t>
            </a:r>
            <a:r>
              <a:rPr lang="en-US" b="1" smtClean="0">
                <a:solidFill>
                  <a:srgbClr val="0070C0"/>
                </a:solidFill>
              </a:rPr>
              <a:t>                 </a:t>
            </a:r>
            <a:r>
              <a:rPr lang="en-US" b="1">
                <a:solidFill>
                  <a:srgbClr val="0070C0"/>
                </a:solidFill>
                <a:hlinkClick r:id="rId3"/>
              </a:rPr>
              <a:t>f.tewolde.et@unesco-delegations.org</a:t>
            </a:r>
            <a:r>
              <a:rPr lang="en-US" b="1">
                <a:solidFill>
                  <a:srgbClr val="0070C0"/>
                </a:solidFill>
              </a:rPr>
              <a:t> </a:t>
            </a:r>
          </a:p>
          <a:p>
            <a:pPr marL="1645920" lvl="6" indent="0">
              <a:buNone/>
            </a:pPr>
            <a:r>
              <a:rPr lang="en-US" b="1" smtClean="0">
                <a:solidFill>
                  <a:srgbClr val="0070C0"/>
                </a:solidFill>
              </a:rPr>
              <a:t> </a:t>
            </a:r>
            <a:endParaRPr lang="en-US" b="1" dirty="0">
              <a:solidFill>
                <a:srgbClr val="0070C0"/>
              </a:solidFill>
            </a:endParaRPr>
          </a:p>
          <a:p>
            <a:pPr marL="274320" lvl="1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634664"/>
            <a:ext cx="4560887" cy="222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481" y="2629"/>
            <a:ext cx="1689773" cy="112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4623380"/>
            <a:ext cx="4511749" cy="223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72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1124744"/>
            <a:ext cx="9197974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9036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largest Airline in </a:t>
            </a:r>
            <a:r>
              <a:rPr lang="en-US" sz="28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Africa,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Ethiopian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Airlines,</a:t>
            </a: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is happy to </a:t>
            </a: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offer you </a:t>
            </a:r>
            <a:r>
              <a:rPr lang="en-US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15% </a:t>
            </a: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discount</a:t>
            </a:r>
            <a:endParaRPr lang="fr-FR" sz="2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2446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42276" cy="77652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Practical information: arrival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49275" y="1117600"/>
            <a:ext cx="8042276" cy="4996386"/>
          </a:xfrm>
        </p:spPr>
        <p:txBody>
          <a:bodyPr>
            <a:normAutofit/>
          </a:bodyPr>
          <a:lstStyle/>
          <a:p>
            <a:r>
              <a:rPr lang="en-GB" dirty="0"/>
              <a:t>W</a:t>
            </a:r>
            <a:r>
              <a:rPr lang="en-GB" dirty="0" smtClean="0"/>
              <a:t>elcome </a:t>
            </a:r>
            <a:r>
              <a:rPr lang="en-GB" dirty="0"/>
              <a:t>desk </a:t>
            </a:r>
            <a:r>
              <a:rPr lang="en-GB" dirty="0" smtClean="0"/>
              <a:t>at </a:t>
            </a:r>
            <a:r>
              <a:rPr lang="en-GB" dirty="0"/>
              <a:t>Bole International Airport </a:t>
            </a:r>
            <a:r>
              <a:rPr lang="en-GB" dirty="0" smtClean="0"/>
              <a:t>from November 25 to 4 December 2016 </a:t>
            </a:r>
          </a:p>
          <a:p>
            <a:r>
              <a:rPr lang="en-US" dirty="0"/>
              <a:t>Shuttle buses from </a:t>
            </a:r>
            <a:r>
              <a:rPr lang="en-GB" dirty="0"/>
              <a:t>Bole International Airport </a:t>
            </a:r>
            <a:r>
              <a:rPr lang="en-GB" dirty="0" smtClean="0"/>
              <a:t>to respective </a:t>
            </a:r>
            <a:r>
              <a:rPr lang="en-US" dirty="0" smtClean="0"/>
              <a:t>hotels</a:t>
            </a:r>
          </a:p>
          <a:p>
            <a:r>
              <a:rPr lang="en-US" dirty="0"/>
              <a:t>Registration desk at the African </a:t>
            </a:r>
            <a:r>
              <a:rPr lang="en-US" dirty="0" smtClean="0"/>
              <a:t>Union </a:t>
            </a:r>
            <a:r>
              <a:rPr lang="en-US" dirty="0"/>
              <a:t>Conference Centre as from 26</a:t>
            </a:r>
            <a:r>
              <a:rPr lang="en-US" baseline="30000" dirty="0"/>
              <a:t>th</a:t>
            </a:r>
            <a:r>
              <a:rPr lang="en-US" dirty="0"/>
              <a:t>of November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Participants are encouraged to register and receive the badges at the earliest possible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Conference bags will be available at </a:t>
            </a:r>
            <a:r>
              <a:rPr lang="en-US" sz="2600" dirty="0" smtClean="0">
                <a:solidFill>
                  <a:schemeClr val="tx1"/>
                </a:solidFill>
              </a:rPr>
              <a:t>registration</a:t>
            </a:r>
            <a:endParaRPr lang="en-GB" sz="26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88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Practical </a:t>
            </a:r>
            <a:r>
              <a:rPr lang="en-US" sz="3600" b="1" dirty="0" smtClean="0"/>
              <a:t>information: transports and venue</a:t>
            </a:r>
            <a:endParaRPr lang="fr-F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274320" lvl="1">
              <a:spcBef>
                <a:spcPts val="580"/>
              </a:spcBef>
              <a:buClr>
                <a:schemeClr val="accent1"/>
              </a:buClr>
            </a:pPr>
            <a:r>
              <a:rPr lang="en-US" sz="2600" dirty="0" smtClean="0">
                <a:solidFill>
                  <a:schemeClr val="tx1"/>
                </a:solidFill>
              </a:rPr>
              <a:t>A list </a:t>
            </a:r>
            <a:r>
              <a:rPr lang="en-US" sz="2600" dirty="0">
                <a:solidFill>
                  <a:schemeClr val="tx1"/>
                </a:solidFill>
              </a:rPr>
              <a:t>of approved Hotels </a:t>
            </a:r>
            <a:r>
              <a:rPr lang="en-US" sz="2600" dirty="0" smtClean="0">
                <a:solidFill>
                  <a:schemeClr val="tx1"/>
                </a:solidFill>
              </a:rPr>
              <a:t>available </a:t>
            </a:r>
            <a:r>
              <a:rPr lang="en-US" sz="2600" dirty="0">
                <a:solidFill>
                  <a:schemeClr val="tx1"/>
                </a:solidFill>
              </a:rPr>
              <a:t>at the ICH </a:t>
            </a:r>
            <a:r>
              <a:rPr lang="en-US" sz="2600" dirty="0" smtClean="0">
                <a:solidFill>
                  <a:schemeClr val="tx1"/>
                </a:solidFill>
              </a:rPr>
              <a:t>website</a:t>
            </a:r>
          </a:p>
          <a:p>
            <a:pPr marL="274320" lvl="1">
              <a:spcBef>
                <a:spcPts val="580"/>
              </a:spcBef>
              <a:buClr>
                <a:schemeClr val="accent1"/>
              </a:buClr>
            </a:pPr>
            <a:r>
              <a:rPr lang="en-US" sz="2800" dirty="0">
                <a:solidFill>
                  <a:schemeClr val="tx1"/>
                </a:solidFill>
              </a:rPr>
              <a:t>Shuttle buses from hotels to meeting venue and the other way during the meeting 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endParaRPr lang="en-US" sz="2600" dirty="0">
              <a:solidFill>
                <a:schemeClr val="tx1"/>
              </a:solidFill>
            </a:endParaRPr>
          </a:p>
          <a:p>
            <a:pPr marL="274320" lvl="1">
              <a:spcBef>
                <a:spcPts val="580"/>
              </a:spcBef>
              <a:buClr>
                <a:schemeClr val="accent1"/>
              </a:buClr>
            </a:pPr>
            <a:r>
              <a:rPr lang="en-GB" sz="2600" dirty="0">
                <a:solidFill>
                  <a:schemeClr val="tx1"/>
                </a:solidFill>
              </a:rPr>
              <a:t>Delegates will be welcome to stay elsewhere, but need to make own transport arrangement</a:t>
            </a:r>
          </a:p>
          <a:p>
            <a:r>
              <a:rPr lang="en-US" dirty="0" smtClean="0"/>
              <a:t>In the plenary </a:t>
            </a:r>
            <a:r>
              <a:rPr lang="en-US" dirty="0"/>
              <a:t>session </a:t>
            </a:r>
            <a:r>
              <a:rPr lang="en-US" dirty="0" err="1" smtClean="0"/>
              <a:t>hallseats</a:t>
            </a:r>
            <a:r>
              <a:rPr lang="en-US" dirty="0" smtClean="0"/>
              <a:t> will be </a:t>
            </a:r>
            <a:r>
              <a:rPr lang="en-US" dirty="0"/>
              <a:t>allocated for each delegation </a:t>
            </a:r>
            <a:r>
              <a:rPr lang="en-US" dirty="0" smtClean="0"/>
              <a:t>(capacity </a:t>
            </a:r>
            <a:r>
              <a:rPr lang="en-US" dirty="0"/>
              <a:t>of 3000 </a:t>
            </a:r>
            <a:r>
              <a:rPr lang="en-US" dirty="0" smtClean="0"/>
              <a:t>people)</a:t>
            </a:r>
          </a:p>
          <a:p>
            <a:r>
              <a:rPr lang="en-US" dirty="0" smtClean="0"/>
              <a:t>Opening Ceremony: Sunday 27 November at 05:00pm in the </a:t>
            </a:r>
            <a:r>
              <a:rPr lang="en-US" dirty="0" err="1" smtClean="0"/>
              <a:t>Millenium</a:t>
            </a:r>
            <a:r>
              <a:rPr lang="en-US" dirty="0" smtClean="0"/>
              <a:t> Hall</a:t>
            </a:r>
            <a:endParaRPr lang="en-US" dirty="0"/>
          </a:p>
          <a:p>
            <a:r>
              <a:rPr lang="fr-FR" dirty="0" err="1"/>
              <a:t>Closing</a:t>
            </a:r>
            <a:r>
              <a:rPr lang="fr-FR" dirty="0"/>
              <a:t> </a:t>
            </a:r>
            <a:r>
              <a:rPr lang="fr-FR" dirty="0" err="1"/>
              <a:t>Ceremony</a:t>
            </a:r>
            <a:r>
              <a:rPr lang="fr-FR" dirty="0"/>
              <a:t>: Friday 2 </a:t>
            </a:r>
            <a:r>
              <a:rPr lang="fr-FR" dirty="0" err="1" smtClean="0"/>
              <a:t>December</a:t>
            </a:r>
            <a:r>
              <a:rPr lang="fr-FR" dirty="0" smtClean="0"/>
              <a:t> time and place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communicated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97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1642194"/>
          </a:xfrm>
        </p:spPr>
        <p:txBody>
          <a:bodyPr>
            <a:noAutofit/>
          </a:bodyPr>
          <a:lstStyle/>
          <a:p>
            <a:pPr algn="ctr"/>
            <a:r>
              <a:rPr lang="fr-FR" sz="3600" b="1" dirty="0" smtClean="0"/>
              <a:t>A Quick Gateway in the l</a:t>
            </a:r>
            <a:r>
              <a:rPr lang="en-US" sz="3600" b="1" dirty="0" smtClean="0"/>
              <a:t>and </a:t>
            </a:r>
            <a:r>
              <a:rPr lang="en-US" sz="3600" b="1" dirty="0"/>
              <a:t>of breathtaking scenic variety and rich </a:t>
            </a:r>
            <a:r>
              <a:rPr lang="en-US" sz="3600" b="1" dirty="0" smtClean="0"/>
              <a:t>biodiversity</a:t>
            </a:r>
            <a:endParaRPr lang="fr-FR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3568" y="1916832"/>
            <a:ext cx="8003232" cy="4464496"/>
          </a:xfrm>
        </p:spPr>
        <p:txBody>
          <a:bodyPr>
            <a:normAutofit/>
          </a:bodyPr>
          <a:lstStyle/>
          <a:p>
            <a:endParaRPr lang="fr-FR" sz="2800" dirty="0" smtClean="0"/>
          </a:p>
          <a:p>
            <a:endParaRPr lang="fr-FR" sz="2800" dirty="0"/>
          </a:p>
          <a:p>
            <a:r>
              <a:rPr lang="fr-FR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More information on:  </a:t>
            </a:r>
            <a:r>
              <a:rPr lang="fr-FR" sz="2800" dirty="0" smtClean="0">
                <a:hlinkClick r:id="rId2"/>
              </a:rPr>
              <a:t>http</a:t>
            </a:r>
            <a:r>
              <a:rPr lang="fr-FR" sz="2800" dirty="0">
                <a:hlinkClick r:id="rId2"/>
              </a:rPr>
              <a:t>://www.ethiopia.travel</a:t>
            </a:r>
            <a:r>
              <a:rPr lang="fr-FR" sz="2800" dirty="0" smtClean="0">
                <a:hlinkClick r:id="rId2"/>
              </a:rPr>
              <a:t>/</a:t>
            </a:r>
            <a:endParaRPr lang="fr-FR" sz="2800" dirty="0" smtClean="0"/>
          </a:p>
          <a:p>
            <a:pPr marL="0" indent="0">
              <a:buNone/>
            </a:pPr>
            <a:r>
              <a:rPr lang="fr-FR" dirty="0" smtClean="0"/>
              <a:t/>
            </a:r>
            <a:br>
              <a:rPr lang="fr-FR" dirty="0" smtClean="0"/>
            </a:b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50348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83968" y="1844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" y="-41905"/>
            <a:ext cx="9112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7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</a:t>
            </a:r>
            <a:r>
              <a:rPr lang="en-US" sz="27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osaic </a:t>
            </a:r>
            <a:r>
              <a:rPr lang="en-US" sz="27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en-US" sz="27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Peoples</a:t>
            </a:r>
            <a:r>
              <a:rPr lang="en-US" sz="27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and C</a:t>
            </a:r>
            <a:r>
              <a:rPr lang="en-US" sz="27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ultures, Ethiopia is very happy to host </a:t>
            </a:r>
            <a:r>
              <a:rPr lang="en-US" sz="27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27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11th </a:t>
            </a:r>
            <a:r>
              <a:rPr lang="en-US" sz="27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session of the Intergovernmental Committee for </a:t>
            </a:r>
            <a:r>
              <a:rPr lang="en-US" sz="27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Safeguarding </a:t>
            </a:r>
            <a:r>
              <a:rPr lang="en-US" sz="27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 the Intangible </a:t>
            </a:r>
            <a:r>
              <a:rPr lang="en-US" sz="27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Cultural Heritage</a:t>
            </a:r>
            <a:endParaRPr lang="en-US" sz="27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http://www.ethiopia.travel/sites/default/files/Banner%20size%20compressed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2421"/>
            <a:ext cx="9143999" cy="514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01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642922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7504" y="1628800"/>
            <a:ext cx="6192688" cy="4104456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 smtClean="0">
                <a:latin typeface="Times Bold Italic" pitchFamily="18" charset="0"/>
              </a:rPr>
              <a:t>2013: </a:t>
            </a:r>
            <a:r>
              <a:rPr lang="en-US" b="1" dirty="0">
                <a:latin typeface="Times Bold Italic" pitchFamily="18" charset="0"/>
              </a:rPr>
              <a:t>Inscription of the Commemoration feast of the finding of the True Holy Cross of Christ in the Representative List of the Intangible Cultural Heritage of Humanity </a:t>
            </a:r>
          </a:p>
          <a:p>
            <a:pPr algn="just"/>
            <a:r>
              <a:rPr lang="en-US" b="1" dirty="0" smtClean="0">
                <a:latin typeface="Times Bold Italic" pitchFamily="18" charset="0"/>
              </a:rPr>
              <a:t>2015: </a:t>
            </a:r>
            <a:r>
              <a:rPr lang="en-US" sz="2400" b="1" dirty="0" smtClean="0">
                <a:latin typeface="Times Bold Italic" pitchFamily="18" charset="0"/>
              </a:rPr>
              <a:t>Inscription of </a:t>
            </a:r>
            <a:r>
              <a:rPr lang="en-US" b="1" dirty="0" err="1" smtClean="0">
                <a:latin typeface="Times Bold Italic" pitchFamily="18" charset="0"/>
              </a:rPr>
              <a:t>Fichee-Chambalaalla</a:t>
            </a:r>
            <a:r>
              <a:rPr lang="en-US" b="1" dirty="0" smtClean="0">
                <a:latin typeface="Times Bold Italic" pitchFamily="18" charset="0"/>
              </a:rPr>
              <a:t>, the celebration of New Year festival of the </a:t>
            </a:r>
            <a:r>
              <a:rPr lang="en-US" b="1" dirty="0" err="1" smtClean="0">
                <a:latin typeface="Times Bold Italic" pitchFamily="18" charset="0"/>
              </a:rPr>
              <a:t>Sidama</a:t>
            </a:r>
            <a:r>
              <a:rPr lang="en-US" b="1" dirty="0" smtClean="0">
                <a:latin typeface="Times Bold Italic" pitchFamily="18" charset="0"/>
              </a:rPr>
              <a:t> people in the Representative List of Intangible Cultural Heritage of Humanity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3717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9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27584" y="908720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2" name="TextBox 1"/>
          <p:cNvSpPr txBox="1"/>
          <p:nvPr/>
        </p:nvSpPr>
        <p:spPr>
          <a:xfrm>
            <a:off x="3563888" y="9854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Meskel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Celebration</a:t>
            </a:r>
            <a:endParaRPr lang="fr-FR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3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unesco.org/culture/ich/img/photo/thumb/09281-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2295"/>
            <a:ext cx="9157320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50435" y="6309320"/>
            <a:ext cx="205806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Fichee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Chambalaalla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celebration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[alt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" y="6338"/>
            <a:ext cx="9144000" cy="374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2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7504" y="32420"/>
            <a:ext cx="6620272" cy="634082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/>
              <a:t>Key Facts about Ethiopia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620688"/>
            <a:ext cx="648072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 algn="just">
              <a:spcBef>
                <a:spcPts val="580"/>
              </a:spcBef>
              <a:buClr>
                <a:srgbClr val="339933"/>
              </a:buClr>
              <a:buSzPct val="85000"/>
              <a:buFont typeface="Wingdings 2"/>
              <a:buChar char=""/>
            </a:pPr>
            <a:r>
              <a:rPr lang="en-US" sz="2600" b="1" dirty="0">
                <a:solidFill>
                  <a:prstClr val="black"/>
                </a:solidFill>
                <a:latin typeface="Perpetua"/>
              </a:rPr>
              <a:t>T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erritory </a:t>
            </a:r>
            <a:r>
              <a:rPr lang="en-US" sz="2600" b="1" dirty="0">
                <a:solidFill>
                  <a:prstClr val="black"/>
                </a:solidFill>
                <a:latin typeface="Perpetua"/>
              </a:rPr>
              <a:t>of 1,104,300 km2, 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10</a:t>
            </a:r>
            <a:r>
              <a:rPr lang="en-US" sz="2600" b="1" baseline="30000" dirty="0" smtClean="0">
                <a:solidFill>
                  <a:prstClr val="black"/>
                </a:solidFill>
                <a:latin typeface="Perpetua"/>
              </a:rPr>
              <a:t>th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 largest </a:t>
            </a:r>
            <a:r>
              <a:rPr lang="en-US" sz="2600" b="1" dirty="0">
                <a:solidFill>
                  <a:prstClr val="black"/>
                </a:solidFill>
                <a:latin typeface="Perpetua"/>
              </a:rPr>
              <a:t>country in Africa. </a:t>
            </a:r>
          </a:p>
          <a:p>
            <a:pPr marL="274320" lvl="0" indent="-274320" algn="just">
              <a:spcBef>
                <a:spcPts val="580"/>
              </a:spcBef>
              <a:buClr>
                <a:srgbClr val="339933"/>
              </a:buClr>
              <a:buSzPct val="85000"/>
              <a:buFont typeface="Wingdings 2"/>
              <a:buChar char=""/>
            </a:pP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About 100 million population, </a:t>
            </a:r>
            <a:r>
              <a:rPr lang="en-US" sz="2600" b="1" dirty="0">
                <a:solidFill>
                  <a:prstClr val="black"/>
                </a:solidFill>
                <a:latin typeface="Perpetua"/>
              </a:rPr>
              <a:t>the 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2nd </a:t>
            </a:r>
            <a:r>
              <a:rPr lang="en-US" sz="2600" b="1" dirty="0">
                <a:solidFill>
                  <a:prstClr val="black"/>
                </a:solidFill>
                <a:latin typeface="Perpetua"/>
              </a:rPr>
              <a:t>largest in Africa (after Nigeria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) and the </a:t>
            </a:r>
            <a:r>
              <a:rPr lang="en-US" sz="2600" b="1" dirty="0">
                <a:solidFill>
                  <a:prstClr val="black"/>
                </a:solidFill>
                <a:latin typeface="Perpetua"/>
              </a:rPr>
              <a:t>world’s 13th populous country </a:t>
            </a:r>
            <a:endParaRPr lang="en-US" sz="2600" b="1" dirty="0" smtClean="0">
              <a:solidFill>
                <a:prstClr val="black"/>
              </a:solidFill>
              <a:latin typeface="Perpetua"/>
            </a:endParaRPr>
          </a:p>
          <a:p>
            <a:pPr marL="274320" lvl="0" indent="-274320" algn="just">
              <a:spcBef>
                <a:spcPts val="580"/>
              </a:spcBef>
              <a:buClr>
                <a:srgbClr val="339933"/>
              </a:buClr>
              <a:buSzPct val="85000"/>
              <a:buFont typeface="Wingdings 2"/>
              <a:buChar char=""/>
            </a:pP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A federal State </a:t>
            </a:r>
            <a:r>
              <a:rPr lang="en-US" sz="2600" b="1" dirty="0">
                <a:solidFill>
                  <a:prstClr val="black"/>
                </a:solidFill>
                <a:latin typeface="Perpetua"/>
              </a:rPr>
              <a:t>composed of nine Regional States and two City 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Administrations</a:t>
            </a:r>
          </a:p>
          <a:p>
            <a:pPr marL="274320" indent="-274320" algn="just">
              <a:spcBef>
                <a:spcPts val="580"/>
              </a:spcBef>
              <a:buClr>
                <a:srgbClr val="339933"/>
              </a:buClr>
              <a:buSzPct val="85000"/>
              <a:buFont typeface="Wingdings 2"/>
              <a:buChar char=""/>
            </a:pPr>
            <a:r>
              <a:rPr lang="fr-FR" sz="2600" b="1" dirty="0">
                <a:solidFill>
                  <a:prstClr val="black"/>
                </a:solidFill>
                <a:latin typeface="Perpetua"/>
              </a:rPr>
              <a:t>88 </a:t>
            </a:r>
            <a:r>
              <a:rPr lang="en-US" sz="2600" b="1" dirty="0">
                <a:solidFill>
                  <a:prstClr val="black"/>
                </a:solidFill>
                <a:latin typeface="Perpetua"/>
              </a:rPr>
              <a:t>Languages and dialects are 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spoken</a:t>
            </a:r>
          </a:p>
          <a:p>
            <a:pPr marL="274320" indent="-274320" algn="just">
              <a:spcBef>
                <a:spcPts val="580"/>
              </a:spcBef>
              <a:buClr>
                <a:srgbClr val="339933"/>
              </a:buClr>
              <a:buSzPct val="85000"/>
              <a:buFont typeface="Wingdings 2"/>
              <a:buChar char=""/>
            </a:pP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Official </a:t>
            </a:r>
            <a:r>
              <a:rPr lang="en-US" sz="2600" b="1" dirty="0">
                <a:solidFill>
                  <a:prstClr val="black"/>
                </a:solidFill>
                <a:latin typeface="Perpetua"/>
              </a:rPr>
              <a:t>language: Amharic</a:t>
            </a:r>
          </a:p>
          <a:p>
            <a:pPr marL="274320" indent="-274320" algn="just">
              <a:spcBef>
                <a:spcPts val="580"/>
              </a:spcBef>
              <a:buClr>
                <a:srgbClr val="339933"/>
              </a:buClr>
              <a:buSzPct val="85000"/>
              <a:buFont typeface="Wingdings 2"/>
              <a:buChar char=""/>
            </a:pP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Currency</a:t>
            </a:r>
            <a:r>
              <a:rPr lang="en-US" sz="2600" b="1" dirty="0">
                <a:solidFill>
                  <a:prstClr val="black"/>
                </a:solidFill>
                <a:latin typeface="Perpetua"/>
              </a:rPr>
              <a:t>: €1≈ 25Birr  1USD ≈ 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22Birr</a:t>
            </a:r>
          </a:p>
          <a:p>
            <a:pPr marL="274320" indent="-274320" algn="just">
              <a:spcBef>
                <a:spcPts val="580"/>
              </a:spcBef>
              <a:buClr>
                <a:srgbClr val="339933"/>
              </a:buClr>
              <a:buSzPct val="85000"/>
              <a:buFont typeface="Wingdings 2"/>
              <a:buChar char=""/>
            </a:pP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9 world Heritage Sites</a:t>
            </a:r>
            <a:endParaRPr lang="en-US" sz="2600" b="1" dirty="0">
              <a:solidFill>
                <a:prstClr val="black"/>
              </a:solidFill>
              <a:latin typeface="Perpetua"/>
            </a:endParaRPr>
          </a:p>
          <a:p>
            <a:pPr marL="274320" lvl="0" indent="-274320" algn="just">
              <a:spcBef>
                <a:spcPts val="580"/>
              </a:spcBef>
              <a:buClr>
                <a:srgbClr val="339933"/>
              </a:buClr>
              <a:buSzPct val="85000"/>
              <a:buFont typeface="Wingdings 2"/>
              <a:buChar char=""/>
            </a:pPr>
            <a:endParaRPr lang="en-US" sz="2600" dirty="0" smtClean="0">
              <a:solidFill>
                <a:prstClr val="black"/>
              </a:solidFill>
              <a:latin typeface="Perpetua"/>
            </a:endParaRPr>
          </a:p>
          <a:p>
            <a:pPr marL="274320" lvl="0" indent="-274320" algn="just">
              <a:spcBef>
                <a:spcPts val="580"/>
              </a:spcBef>
              <a:buClr>
                <a:srgbClr val="339933"/>
              </a:buClr>
              <a:buSzPct val="85000"/>
              <a:buFont typeface="Wingdings 2"/>
              <a:buChar char=""/>
            </a:pPr>
            <a:endParaRPr lang="en-US" sz="2600" dirty="0">
              <a:solidFill>
                <a:prstClr val="black"/>
              </a:solidFill>
              <a:latin typeface="Perpetua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964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504" y="68431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Temperature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 1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°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  28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°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City ranges from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2,200m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2,600m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About 5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million inhabitants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26621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Capital city </a:t>
            </a:r>
            <a:r>
              <a:rPr lang="fr-FR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Addis</a:t>
            </a:r>
            <a:r>
              <a:rPr lang="fr-F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Ababa</a:t>
            </a:r>
            <a:endParaRPr lang="fr-FR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1761"/>
            <a:ext cx="9144000" cy="586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34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69" y="6252170"/>
            <a:ext cx="9668247" cy="432048"/>
          </a:xfrm>
        </p:spPr>
        <p:txBody>
          <a:bodyPr>
            <a:noAutofit/>
          </a:bodyPr>
          <a:lstStyle/>
          <a:p>
            <a:r>
              <a:rPr lang="en-US" sz="1600" b="1" dirty="0">
                <a:cs typeface="Khmer OS Moul"/>
              </a:rPr>
              <a:t> 28 November – 2 December 2016 at  the African </a:t>
            </a:r>
            <a:r>
              <a:rPr lang="en-US" sz="1600" b="1" dirty="0" smtClean="0">
                <a:cs typeface="Khmer OS Moul"/>
              </a:rPr>
              <a:t>Union Conference </a:t>
            </a:r>
            <a:r>
              <a:rPr lang="en-US" sz="1600" b="1" dirty="0">
                <a:cs typeface="Khmer OS Moul"/>
              </a:rPr>
              <a:t>Centre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8334"/>
            <a:ext cx="496855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80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b="1" dirty="0"/>
              <a:t>Travelling to </a:t>
            </a:r>
            <a:r>
              <a:rPr lang="fr-FR" sz="4000" b="1" dirty="0" smtClean="0"/>
              <a:t>Addis-Ababa</a:t>
            </a:r>
            <a:r>
              <a:rPr lang="fr-FR" sz="3600" b="1" dirty="0" smtClean="0"/>
              <a:t/>
            </a:r>
            <a:br>
              <a:rPr lang="fr-FR" sz="3600" b="1" dirty="0" smtClean="0"/>
            </a:br>
            <a:endParaRPr lang="fr-FR" sz="3600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08720"/>
            <a:ext cx="9144000" cy="547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6387028"/>
            <a:ext cx="7128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For a complete list of international and domestic offices and call centers, see </a:t>
            </a:r>
            <a:r>
              <a:rPr lang="en-US" sz="1200" dirty="0">
                <a:hlinkClick r:id="rId3"/>
              </a:rPr>
              <a:t>www.ethiopianairlines.com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2104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4632</TotalTime>
  <Words>414</Words>
  <Application>Microsoft Office PowerPoint</Application>
  <PresentationFormat>On-screen Show (4:3)</PresentationFormat>
  <Paragraphs>50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Bookman Old Style</vt:lpstr>
      <vt:lpstr>Calibri</vt:lpstr>
      <vt:lpstr>Gill Sans MT</vt:lpstr>
      <vt:lpstr>Khmer OS Moul</vt:lpstr>
      <vt:lpstr>Perpetua</vt:lpstr>
      <vt:lpstr>Times Bold Italic</vt:lpstr>
      <vt:lpstr>Wingdings</vt:lpstr>
      <vt:lpstr>Wingdings 2</vt:lpstr>
      <vt:lpstr>Wingdings 3</vt:lpstr>
      <vt:lpstr>Origin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28 November – 2 December 2016 at  the African Union Conference Centre</vt:lpstr>
      <vt:lpstr>Travelling to Addis-Ababa </vt:lpstr>
      <vt:lpstr>Logistics</vt:lpstr>
      <vt:lpstr>PowerPoint Presentation</vt:lpstr>
      <vt:lpstr>Practical information: arrival</vt:lpstr>
      <vt:lpstr>Practical information: transports and venue</vt:lpstr>
      <vt:lpstr>A Quick Gateway in the land of breathtaking scenic variety and rich biodiversity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CLT/CEH/ITH - H. Sicard</cp:lastModifiedBy>
  <cp:revision>235</cp:revision>
  <dcterms:created xsi:type="dcterms:W3CDTF">2011-11-30T12:34:40Z</dcterms:created>
  <dcterms:modified xsi:type="dcterms:W3CDTF">2016-10-21T08:56:19Z</dcterms:modified>
</cp:coreProperties>
</file>